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4"/>
    <p:sldMasterId id="2147483676" r:id="rId5"/>
  </p:sldMasterIdLst>
  <p:notesMasterIdLst>
    <p:notesMasterId r:id="rId123"/>
  </p:notesMasterIdLst>
  <p:handoutMasterIdLst>
    <p:handoutMasterId r:id="rId124"/>
  </p:handoutMasterIdLst>
  <p:sldIdLst>
    <p:sldId id="256" r:id="rId6"/>
    <p:sldId id="397" r:id="rId7"/>
    <p:sldId id="416" r:id="rId8"/>
    <p:sldId id="399" r:id="rId9"/>
    <p:sldId id="417" r:id="rId10"/>
    <p:sldId id="418" r:id="rId11"/>
    <p:sldId id="419" r:id="rId12"/>
    <p:sldId id="420" r:id="rId13"/>
    <p:sldId id="541" r:id="rId14"/>
    <p:sldId id="542" r:id="rId15"/>
    <p:sldId id="543" r:id="rId16"/>
    <p:sldId id="385" r:id="rId17"/>
    <p:sldId id="267" r:id="rId18"/>
    <p:sldId id="421" r:id="rId19"/>
    <p:sldId id="422" r:id="rId20"/>
    <p:sldId id="423" r:id="rId21"/>
    <p:sldId id="424" r:id="rId22"/>
    <p:sldId id="425" r:id="rId23"/>
    <p:sldId id="426" r:id="rId24"/>
    <p:sldId id="427" r:id="rId25"/>
    <p:sldId id="428" r:id="rId26"/>
    <p:sldId id="429" r:id="rId27"/>
    <p:sldId id="440" r:id="rId28"/>
    <p:sldId id="430" r:id="rId29"/>
    <p:sldId id="431" r:id="rId30"/>
    <p:sldId id="441" r:id="rId31"/>
    <p:sldId id="432" r:id="rId32"/>
    <p:sldId id="442" r:id="rId33"/>
    <p:sldId id="433" r:id="rId34"/>
    <p:sldId id="435" r:id="rId35"/>
    <p:sldId id="436" r:id="rId36"/>
    <p:sldId id="437" r:id="rId37"/>
    <p:sldId id="434" r:id="rId38"/>
    <p:sldId id="438" r:id="rId39"/>
    <p:sldId id="439" r:id="rId40"/>
    <p:sldId id="553" r:id="rId41"/>
    <p:sldId id="446" r:id="rId42"/>
    <p:sldId id="447" r:id="rId43"/>
    <p:sldId id="448" r:id="rId44"/>
    <p:sldId id="449" r:id="rId45"/>
    <p:sldId id="451" r:id="rId46"/>
    <p:sldId id="450" r:id="rId47"/>
    <p:sldId id="452" r:id="rId48"/>
    <p:sldId id="453" r:id="rId49"/>
    <p:sldId id="454" r:id="rId50"/>
    <p:sldId id="457" r:id="rId51"/>
    <p:sldId id="458" r:id="rId52"/>
    <p:sldId id="443" r:id="rId53"/>
    <p:sldId id="552" r:id="rId54"/>
    <p:sldId id="455" r:id="rId55"/>
    <p:sldId id="456" r:id="rId56"/>
    <p:sldId id="459" r:id="rId57"/>
    <p:sldId id="544" r:id="rId58"/>
    <p:sldId id="444" r:id="rId59"/>
    <p:sldId id="460" r:id="rId60"/>
    <p:sldId id="461" r:id="rId61"/>
    <p:sldId id="462" r:id="rId62"/>
    <p:sldId id="445" r:id="rId63"/>
    <p:sldId id="464" r:id="rId64"/>
    <p:sldId id="466" r:id="rId65"/>
    <p:sldId id="561" r:id="rId66"/>
    <p:sldId id="467" r:id="rId67"/>
    <p:sldId id="465" r:id="rId68"/>
    <p:sldId id="468" r:id="rId69"/>
    <p:sldId id="470" r:id="rId70"/>
    <p:sldId id="471" r:id="rId71"/>
    <p:sldId id="472" r:id="rId72"/>
    <p:sldId id="554" r:id="rId73"/>
    <p:sldId id="473" r:id="rId74"/>
    <p:sldId id="476" r:id="rId75"/>
    <p:sldId id="559" r:id="rId76"/>
    <p:sldId id="478" r:id="rId77"/>
    <p:sldId id="474" r:id="rId78"/>
    <p:sldId id="479" r:id="rId79"/>
    <p:sldId id="555" r:id="rId80"/>
    <p:sldId id="556" r:id="rId81"/>
    <p:sldId id="558" r:id="rId82"/>
    <p:sldId id="496" r:id="rId83"/>
    <p:sldId id="501" r:id="rId84"/>
    <p:sldId id="497" r:id="rId85"/>
    <p:sldId id="498" r:id="rId86"/>
    <p:sldId id="499" r:id="rId87"/>
    <p:sldId id="502" r:id="rId88"/>
    <p:sldId id="500" r:id="rId89"/>
    <p:sldId id="571" r:id="rId90"/>
    <p:sldId id="481" r:id="rId91"/>
    <p:sldId id="482" r:id="rId92"/>
    <p:sldId id="486" r:id="rId93"/>
    <p:sldId id="483" r:id="rId94"/>
    <p:sldId id="484" r:id="rId95"/>
    <p:sldId id="487" r:id="rId96"/>
    <p:sldId id="488" r:id="rId97"/>
    <p:sldId id="490" r:id="rId98"/>
    <p:sldId id="551" r:id="rId99"/>
    <p:sldId id="492" r:id="rId100"/>
    <p:sldId id="493" r:id="rId101"/>
    <p:sldId id="494" r:id="rId102"/>
    <p:sldId id="495" r:id="rId103"/>
    <p:sldId id="504" r:id="rId104"/>
    <p:sldId id="563" r:id="rId105"/>
    <p:sldId id="564" r:id="rId106"/>
    <p:sldId id="565" r:id="rId107"/>
    <p:sldId id="507" r:id="rId108"/>
    <p:sldId id="508" r:id="rId109"/>
    <p:sldId id="509" r:id="rId110"/>
    <p:sldId id="510" r:id="rId111"/>
    <p:sldId id="511" r:id="rId112"/>
    <p:sldId id="518" r:id="rId113"/>
    <p:sldId id="521" r:id="rId114"/>
    <p:sldId id="505" r:id="rId115"/>
    <p:sldId id="546" r:id="rId116"/>
    <p:sldId id="572" r:id="rId117"/>
    <p:sldId id="573" r:id="rId118"/>
    <p:sldId id="550" r:id="rId119"/>
    <p:sldId id="576" r:id="rId120"/>
    <p:sldId id="407" r:id="rId121"/>
    <p:sldId id="570" r:id="rId122"/>
  </p:sldIdLst>
  <p:sldSz cx="12192000" cy="6858000"/>
  <p:notesSz cx="6858000" cy="9144000"/>
  <p:embeddedFontLst>
    <p:embeddedFont>
      <p:font typeface="Calibri" panose="020F0502020204030204" pitchFamily="34" charset="0"/>
      <p:regular r:id="rId125"/>
      <p:bold r:id="rId126"/>
      <p:italic r:id="rId127"/>
      <p:boldItalic r:id="rId128"/>
    </p:embeddedFont>
    <p:embeddedFont>
      <p:font typeface="Calibri Light" panose="020F0302020204030204" pitchFamily="34" charset="0"/>
      <p:regular r:id="rId129"/>
      <p:italic r:id="rId130"/>
    </p:embeddedFont>
    <p:embeddedFont>
      <p:font typeface="Gill Sans MT" panose="020B0502020104020203" pitchFamily="34" charset="0"/>
      <p:regular r:id="rId131"/>
      <p:bold r:id="rId132"/>
      <p:italic r:id="rId133"/>
      <p:boldItalic r:id="rId134"/>
    </p:embeddedFont>
    <p:embeddedFont>
      <p:font typeface="Montserrat SemiBold" panose="00000700000000000000" pitchFamily="2" charset="0"/>
      <p:regular r:id="rId135"/>
      <p:bold r:id="rId136"/>
      <p:italic r:id="rId137"/>
      <p:boldItalic r:id="rId138"/>
    </p:embeddedFont>
    <p:embeddedFont>
      <p:font typeface="Roboto" panose="02000000000000000000" pitchFamily="2" charset="0"/>
      <p:regular r:id="rId139"/>
      <p:bold r:id="rId140"/>
      <p:italic r:id="rId141"/>
      <p:boldItalic r:id="rId142"/>
    </p:embeddedFont>
  </p:embeddedFontLst>
  <p:defaultTextStyle>
    <a:defPPr>
      <a:defRPr lang="nl-NL"/>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4F553BE-55E1-B24D-B7C9-8BCE924C354E}">
          <p14:sldIdLst>
            <p14:sldId id="256"/>
            <p14:sldId id="397"/>
            <p14:sldId id="416"/>
            <p14:sldId id="399"/>
            <p14:sldId id="417"/>
            <p14:sldId id="418"/>
            <p14:sldId id="419"/>
            <p14:sldId id="420"/>
            <p14:sldId id="541"/>
            <p14:sldId id="542"/>
            <p14:sldId id="543"/>
            <p14:sldId id="385"/>
            <p14:sldId id="267"/>
            <p14:sldId id="421"/>
            <p14:sldId id="422"/>
            <p14:sldId id="423"/>
            <p14:sldId id="424"/>
            <p14:sldId id="425"/>
            <p14:sldId id="426"/>
            <p14:sldId id="427"/>
            <p14:sldId id="428"/>
            <p14:sldId id="429"/>
            <p14:sldId id="440"/>
            <p14:sldId id="430"/>
            <p14:sldId id="431"/>
            <p14:sldId id="441"/>
            <p14:sldId id="432"/>
            <p14:sldId id="442"/>
            <p14:sldId id="433"/>
            <p14:sldId id="435"/>
            <p14:sldId id="436"/>
            <p14:sldId id="437"/>
            <p14:sldId id="434"/>
            <p14:sldId id="438"/>
            <p14:sldId id="439"/>
            <p14:sldId id="553"/>
            <p14:sldId id="446"/>
            <p14:sldId id="447"/>
            <p14:sldId id="448"/>
            <p14:sldId id="449"/>
            <p14:sldId id="451"/>
            <p14:sldId id="450"/>
            <p14:sldId id="452"/>
            <p14:sldId id="453"/>
            <p14:sldId id="454"/>
            <p14:sldId id="457"/>
            <p14:sldId id="458"/>
            <p14:sldId id="443"/>
            <p14:sldId id="552"/>
            <p14:sldId id="455"/>
            <p14:sldId id="456"/>
            <p14:sldId id="459"/>
            <p14:sldId id="544"/>
            <p14:sldId id="444"/>
            <p14:sldId id="460"/>
            <p14:sldId id="461"/>
            <p14:sldId id="462"/>
            <p14:sldId id="445"/>
            <p14:sldId id="464"/>
            <p14:sldId id="466"/>
            <p14:sldId id="561"/>
            <p14:sldId id="467"/>
            <p14:sldId id="465"/>
            <p14:sldId id="468"/>
            <p14:sldId id="470"/>
            <p14:sldId id="471"/>
            <p14:sldId id="472"/>
            <p14:sldId id="554"/>
            <p14:sldId id="473"/>
            <p14:sldId id="476"/>
            <p14:sldId id="559"/>
            <p14:sldId id="478"/>
            <p14:sldId id="474"/>
            <p14:sldId id="479"/>
            <p14:sldId id="555"/>
            <p14:sldId id="556"/>
            <p14:sldId id="558"/>
            <p14:sldId id="496"/>
            <p14:sldId id="501"/>
            <p14:sldId id="497"/>
            <p14:sldId id="498"/>
            <p14:sldId id="499"/>
            <p14:sldId id="502"/>
            <p14:sldId id="500"/>
            <p14:sldId id="571"/>
            <p14:sldId id="481"/>
            <p14:sldId id="482"/>
            <p14:sldId id="486"/>
            <p14:sldId id="483"/>
            <p14:sldId id="484"/>
            <p14:sldId id="487"/>
            <p14:sldId id="488"/>
            <p14:sldId id="490"/>
            <p14:sldId id="551"/>
            <p14:sldId id="492"/>
            <p14:sldId id="493"/>
            <p14:sldId id="494"/>
            <p14:sldId id="495"/>
            <p14:sldId id="504"/>
            <p14:sldId id="563"/>
            <p14:sldId id="564"/>
            <p14:sldId id="565"/>
            <p14:sldId id="507"/>
            <p14:sldId id="508"/>
            <p14:sldId id="509"/>
            <p14:sldId id="510"/>
            <p14:sldId id="511"/>
            <p14:sldId id="518"/>
            <p14:sldId id="521"/>
            <p14:sldId id="505"/>
            <p14:sldId id="546"/>
            <p14:sldId id="572"/>
            <p14:sldId id="573"/>
            <p14:sldId id="550"/>
            <p14:sldId id="576"/>
            <p14:sldId id="407"/>
            <p14:sldId id="57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0887C3A-EF1F-06D3-1413-A2A3213E188F}" name="Ingrid Moleveld | EXIN" initials="IM|E" userId="S::ingrid.moleveld@exin.com::1502d704-4df9-41d8-8069-d0f7cc7f321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Vivian Smeur" initials="VS" lastIdx="6" clrIdx="0">
    <p:extLst>
      <p:ext uri="{19B8F6BF-5375-455C-9EA6-DF929625EA0E}">
        <p15:presenceInfo xmlns:p15="http://schemas.microsoft.com/office/powerpoint/2012/main" userId="S-1-5-21-1892009406-1189568946-1445353194-16637" providerId="AD"/>
      </p:ext>
    </p:extLst>
  </p:cmAuthor>
  <p:cmAuthor id="2" name="Adriana Ciocan" initials="AC" lastIdx="1" clrIdx="1">
    <p:extLst>
      <p:ext uri="{19B8F6BF-5375-455C-9EA6-DF929625EA0E}">
        <p15:presenceInfo xmlns:p15="http://schemas.microsoft.com/office/powerpoint/2012/main" userId="S::adriana.ciocan@exin.com::32f5b335-c8e4-42e6-85e0-101330f728f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A5A"/>
    <a:srgbClr val="4FC9FF"/>
    <a:srgbClr val="33C0FF"/>
    <a:srgbClr val="2C7EB7"/>
    <a:srgbClr val="009DE0"/>
    <a:srgbClr val="2E84BF"/>
    <a:srgbClr val="1C5984"/>
    <a:srgbClr val="3C9EE1"/>
    <a:srgbClr val="022A58"/>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2A7A24-1C24-0D44-812B-0D5347DC065D}" v="28" dt="2023-05-09T07:02:27.3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36" autoAdjust="0"/>
    <p:restoredTop sz="60078" autoAdjust="0"/>
  </p:normalViewPr>
  <p:slideViewPr>
    <p:cSldViewPr>
      <p:cViewPr varScale="1">
        <p:scale>
          <a:sx n="48" d="100"/>
          <a:sy n="48" d="100"/>
        </p:scale>
        <p:origin x="1939" y="3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170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14.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4.fntdata"/><Relationship Id="rId149" Type="http://schemas.microsoft.com/office/2018/10/relationships/authors" Target="authors.xml"/><Relationship Id="rId5" Type="http://schemas.openxmlformats.org/officeDocument/2006/relationships/slideMaster" Target="slideMasters/slideMaster2.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font" Target="fonts/font10.fntdata"/><Relationship Id="rId139" Type="http://schemas.openxmlformats.org/officeDocument/2006/relationships/font" Target="fonts/font15.fntdata"/><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handoutMaster" Target="handoutMasters/handoutMaster1.xml"/><Relationship Id="rId129" Type="http://schemas.openxmlformats.org/officeDocument/2006/relationships/font" Target="fonts/font5.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16.fntdata"/><Relationship Id="rId14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6.fntdata"/><Relationship Id="rId135" Type="http://schemas.openxmlformats.org/officeDocument/2006/relationships/font" Target="fonts/font11.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font" Target="fonts/font1.fntdata"/><Relationship Id="rId141" Type="http://schemas.openxmlformats.org/officeDocument/2006/relationships/font" Target="fonts/font17.fntdata"/><Relationship Id="rId14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7.fntdata"/><Relationship Id="rId136" Type="http://schemas.openxmlformats.org/officeDocument/2006/relationships/font" Target="fonts/font12.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2.fntdata"/><Relationship Id="rId14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18.fntdata"/><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13.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8.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3.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commentAuthors" Target="commentAuthors.xml"/><Relationship Id="rId14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9.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notesMaster" Target="notesMasters/notesMaster1.xml"/><Relationship Id="rId144" Type="http://schemas.openxmlformats.org/officeDocument/2006/relationships/presProps" Target="presProps.xml"/><Relationship Id="rId90" Type="http://schemas.openxmlformats.org/officeDocument/2006/relationships/slide" Target="slides/slide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GB"/>
          </a:p>
        </p:txBody>
      </p:sp>
      <p:sp>
        <p:nvSpPr>
          <p:cNvPr id="131075"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GB"/>
          </a:p>
        </p:txBody>
      </p:sp>
      <p:sp>
        <p:nvSpPr>
          <p:cNvPr id="131076"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GB"/>
          </a:p>
        </p:txBody>
      </p:sp>
      <p:sp>
        <p:nvSpPr>
          <p:cNvPr id="131077"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A604C351-480C-48CC-A203-EF66ABD238CF}" type="slidenum">
              <a:rPr lang="en-GB"/>
              <a:pPr>
                <a:defRPr/>
              </a:pPr>
              <a:t>‹#›</a:t>
            </a:fld>
            <a:endParaRPr lang="en-GB"/>
          </a:p>
        </p:txBody>
      </p:sp>
    </p:spTree>
    <p:extLst>
      <p:ext uri="{BB962C8B-B14F-4D97-AF65-F5344CB8AC3E}">
        <p14:creationId xmlns:p14="http://schemas.microsoft.com/office/powerpoint/2010/main" val="35601489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nl-NL"/>
          </a:p>
        </p:txBody>
      </p:sp>
      <p:sp>
        <p:nvSpPr>
          <p:cNvPr id="1126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nl-NL"/>
          </a:p>
        </p:txBody>
      </p:sp>
      <p:sp>
        <p:nvSpPr>
          <p:cNvPr id="11776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26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nl-NL" noProof="0"/>
              <a:t>Click to edit Master text styles</a:t>
            </a:r>
          </a:p>
          <a:p>
            <a:pPr lvl="1"/>
            <a:r>
              <a:rPr lang="nl-NL" noProof="0"/>
              <a:t>Second level</a:t>
            </a:r>
          </a:p>
          <a:p>
            <a:pPr lvl="2"/>
            <a:r>
              <a:rPr lang="nl-NL" noProof="0"/>
              <a:t>Third level</a:t>
            </a:r>
          </a:p>
          <a:p>
            <a:pPr lvl="3"/>
            <a:r>
              <a:rPr lang="nl-NL" noProof="0"/>
              <a:t>Fourth level</a:t>
            </a:r>
          </a:p>
          <a:p>
            <a:pPr lvl="4"/>
            <a:r>
              <a:rPr lang="nl-NL" noProof="0"/>
              <a:t>Fifth level</a:t>
            </a:r>
          </a:p>
        </p:txBody>
      </p:sp>
      <p:sp>
        <p:nvSpPr>
          <p:cNvPr id="1127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nl-NL"/>
          </a:p>
        </p:txBody>
      </p:sp>
      <p:sp>
        <p:nvSpPr>
          <p:cNvPr id="1127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B4E5E412-AB98-42B4-8795-389D988E49F4}" type="slidenum">
              <a:rPr lang="nl-NL"/>
              <a:pPr>
                <a:defRPr/>
              </a:pPr>
              <a:t>‹#›</a:t>
            </a:fld>
            <a:endParaRPr lang="nl-NL"/>
          </a:p>
        </p:txBody>
      </p:sp>
    </p:spTree>
    <p:extLst>
      <p:ext uri="{BB962C8B-B14F-4D97-AF65-F5344CB8AC3E}">
        <p14:creationId xmlns:p14="http://schemas.microsoft.com/office/powerpoint/2010/main" val="151592278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9343004-4FA7-4497-A0A6-B92C04851CFB}" type="slidenum">
              <a:rPr lang="en-GB" smtClean="0"/>
              <a:t>1</a:t>
            </a:fld>
            <a:endParaRPr lang="en-GB" dirty="0"/>
          </a:p>
        </p:txBody>
      </p:sp>
    </p:spTree>
    <p:extLst>
      <p:ext uri="{BB962C8B-B14F-4D97-AF65-F5344CB8AC3E}">
        <p14:creationId xmlns:p14="http://schemas.microsoft.com/office/powerpoint/2010/main" val="4254778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11</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If an organization wishes to get certified, a number of steps need to be taken. Depending on the organization, this process can take between 6 and 18 months.</a:t>
            </a:r>
          </a:p>
          <a:p>
            <a:pPr marL="228600" indent="-228600" eaLnBrk="1" hangingPunct="1">
              <a:buAutoNum type="arabicPeriod"/>
            </a:pPr>
            <a:r>
              <a:rPr lang="en-US" altLang="en-US" noProof="0" dirty="0"/>
              <a:t>Top management must absolutely commit to the undertaking of certification by supporting the project organizationally and financially. A group of people needs to be assigned to run the project and be given time and access to resources to complete the project successfully.</a:t>
            </a:r>
          </a:p>
          <a:p>
            <a:pPr marL="228600" indent="-228600" eaLnBrk="1" hangingPunct="1">
              <a:buAutoNum type="arabicPeriod"/>
            </a:pPr>
            <a:r>
              <a:rPr lang="en-US" altLang="en-US" noProof="0" dirty="0"/>
              <a:t>The scope of the ISMS should be defined clearly: what parts of the organization, processes, facilities are in scope and what are outside the scope? What are issues inside and outside of the organization that influence the ISMS? Who are the stakeholders in the ISMS that have certain needs and expectations?</a:t>
            </a:r>
          </a:p>
          <a:p>
            <a:pPr marL="228600" indent="-228600" eaLnBrk="1" hangingPunct="1">
              <a:buAutoNum type="arabicPeriod"/>
            </a:pPr>
            <a:r>
              <a:rPr lang="en-US" altLang="en-US" noProof="0" dirty="0"/>
              <a:t>Based on this scope, plan the project to implement the ISMS. Most likely, parts of the ISMS are already in place as natural aspects of the existing organization and its management system. You can do a gap assessment here, based on the requirement of ISO/IEC 27001, to find out what is still missing.</a:t>
            </a:r>
          </a:p>
          <a:p>
            <a:pPr marL="228600" indent="-228600" eaLnBrk="1" hangingPunct="1">
              <a:buAutoNum type="arabicPeriod"/>
            </a:pPr>
            <a:r>
              <a:rPr lang="en-US" altLang="en-US" noProof="0" dirty="0"/>
              <a:t>Work with top management to determine the objectives of the ISMS. These are similar to individual performance objectives and should therefore be SMART: Specific, Measurable, Achievable, Realistic and Time-bound.</a:t>
            </a:r>
          </a:p>
          <a:p>
            <a:pPr marL="228600" indent="-228600" eaLnBrk="1" hangingPunct="1">
              <a:buAutoNum type="arabicPeriod"/>
            </a:pPr>
            <a:r>
              <a:rPr lang="en-US" altLang="en-US" noProof="0" dirty="0"/>
              <a:t>Work with top management to define an information security policy. This document can range from a high-level statement to a very lengthy document covering all sorts of aspects of information security. Start with a concise policy covering the requirements from ISO/IEC 27001 that can be expanded where needed.</a:t>
            </a:r>
          </a:p>
          <a:p>
            <a:pPr marL="228600" indent="-228600" eaLnBrk="1" hangingPunct="1">
              <a:buAutoNum type="arabicPeriod"/>
            </a:pPr>
            <a:r>
              <a:rPr lang="en-US" altLang="en-US" noProof="0" dirty="0"/>
              <a:t>Develop a risk management process and do your first risk assessment. Determine what the threats to the organization’s information are, what assets are involved, what the vulnerabilities of those assets are and what the resulting risk level is.</a:t>
            </a:r>
          </a:p>
          <a:p>
            <a:pPr marL="228600" indent="-228600" eaLnBrk="1" hangingPunct="1">
              <a:buAutoNum type="arabicPeriod"/>
            </a:pPr>
            <a:r>
              <a:rPr lang="en-US" altLang="en-US" noProof="0" dirty="0"/>
              <a:t>Based on the risk assessment, determine what controls you need to implement to reduce the likelihood or impact of those risks occurring.</a:t>
            </a:r>
          </a:p>
          <a:p>
            <a:pPr marL="228600" indent="-228600" eaLnBrk="1" hangingPunct="1">
              <a:buAutoNum type="arabicPeriod"/>
            </a:pPr>
            <a:r>
              <a:rPr lang="en-US" altLang="en-US" noProof="0" dirty="0"/>
              <a:t>Once you have the controls implemented, compare these to the controls reference in Annex A of ISO/IEC 27001 and indicate which of those you did and did not implement. This results in a document called Statement of Applicability (</a:t>
            </a:r>
            <a:r>
              <a:rPr lang="en-US" altLang="en-US" noProof="0" dirty="0" err="1"/>
              <a:t>SoA</a:t>
            </a:r>
            <a:r>
              <a:rPr lang="en-US" altLang="en-US" noProof="0" dirty="0"/>
              <a:t>).</a:t>
            </a:r>
          </a:p>
          <a:p>
            <a:pPr marL="228600" indent="-228600" eaLnBrk="1" hangingPunct="1">
              <a:buAutoNum type="arabicPeriod"/>
            </a:pPr>
            <a:r>
              <a:rPr lang="en-US" altLang="en-US" noProof="0" dirty="0"/>
              <a:t>Have someone who is independent of the organizational scope of the ISMS perform an internal audit to see if you have met all requirements of the standard. If so, you should be ready for the external audit. If not, work to meet the requirements. </a:t>
            </a:r>
          </a:p>
          <a:p>
            <a:pPr marL="228600" indent="-228600" eaLnBrk="1" hangingPunct="1">
              <a:buAutoNum type="arabicPeriod"/>
            </a:pPr>
            <a:r>
              <a:rPr lang="en-US" altLang="en-US" noProof="0" dirty="0"/>
              <a:t>Perform a review with top management to show them what the state of the ISMS is: what has changed, what is the performance of the ISMS, what is the status of risk management and treatment, what are opportunities for improvement. This provides the opportunity for top management to make decision on how to improve the ISMS if needed.</a:t>
            </a:r>
          </a:p>
          <a:p>
            <a:pPr marL="228600" indent="-228600" eaLnBrk="1" hangingPunct="1">
              <a:buAutoNum type="arabicPeriod"/>
            </a:pPr>
            <a:r>
              <a:rPr lang="en-US" altLang="en-US" noProof="0" dirty="0"/>
              <a:t>An external company should be engaged to perform an external audit. This audit has two stages: stage one is a more high-level audit where the auditors review the required documentation of the ISMS and get a general overview of whether all requirements have been met. This is usually a fairly short audit that can be performed remotely via e.g. videoconferencing.</a:t>
            </a:r>
          </a:p>
          <a:p>
            <a:pPr marL="228600" indent="-228600" eaLnBrk="1" hangingPunct="1">
              <a:buAutoNum type="arabicPeriod"/>
            </a:pPr>
            <a:r>
              <a:rPr lang="en-US" altLang="en-US" noProof="0" dirty="0"/>
              <a:t>The stage two audit is the actual certification audit and is always on-site. Here, the auditors need to see how the ISMS works in practice and will interview various employees working in the ISMS to see how they perform their daily jobs, whether controls are in place and effective, how the risk management process is functioning and in how far top management supports the ISMS operations. This audit usually takes multiple days, depending on the scope of the ISMS. The external auditor may come up with non-conformities, which are failures to conform to the requirements of the standard and need to be fixed before certification can be awarded. They may also come up with Opportunities for Improvement (OFIs), which are recommendations to improve the ISMS, but are not mandatory to implement for certification. Once all non-conformities have been fixed, the auditor will send a recommendation for certification to a certification body, who will review the audit results and award the certificate. Certificates are valid for three years, within which external audits need to be performed regularly as well, most often annually.</a:t>
            </a:r>
          </a:p>
        </p:txBody>
      </p:sp>
    </p:spTree>
    <p:extLst>
      <p:ext uri="{BB962C8B-B14F-4D97-AF65-F5344CB8AC3E}">
        <p14:creationId xmlns:p14="http://schemas.microsoft.com/office/powerpoint/2010/main" val="238648665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9343004-4FA7-4497-A0A6-B92C04851CFB}" type="slidenum">
              <a:rPr lang="en-GB" smtClean="0"/>
              <a:t>116</a:t>
            </a:fld>
            <a:endParaRPr lang="en-GB"/>
          </a:p>
        </p:txBody>
      </p:sp>
    </p:spTree>
    <p:extLst>
      <p:ext uri="{BB962C8B-B14F-4D97-AF65-F5344CB8AC3E}">
        <p14:creationId xmlns:p14="http://schemas.microsoft.com/office/powerpoint/2010/main" val="148459870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343004-4FA7-4497-A0A6-B92C04851CFB}" type="slidenum">
              <a:rPr lang="en-GB" smtClean="0"/>
              <a:t>117</a:t>
            </a:fld>
            <a:endParaRPr lang="en-GB" dirty="0"/>
          </a:p>
        </p:txBody>
      </p:sp>
    </p:spTree>
    <p:extLst>
      <p:ext uri="{BB962C8B-B14F-4D97-AF65-F5344CB8AC3E}">
        <p14:creationId xmlns:p14="http://schemas.microsoft.com/office/powerpoint/2010/main" val="3292515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13</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noProof="0" dirty="0">
                <a:solidFill>
                  <a:schemeClr val="tx1"/>
                </a:solidFill>
                <a:effectLst/>
                <a:latin typeface="Arial" charset="0"/>
                <a:ea typeface="+mn-ea"/>
                <a:cs typeface="+mn-cs"/>
              </a:rPr>
              <a:t>An ISMS consists of the policies, procedures, guidelines, and associated resources and activities, collectively managed by an organization, in the pursuit of protecting its information assets. An ISMS is a systematic approach for establishing, implementing, operating, monitoring, reviewing, maintaining and improving an organization’s information security to achieve business objectives (ISO/IEC 27000:2018). Note that there are other management systems, such as quality management system (QMS, specified by ISO 9001) or service management system (SMS, specified by ISO/IEC 20000-1). These are all integrated parts of the organization’s overall management system that manages the business goals of the company. No management system may exist in isolation from the organization’s business goals.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noProof="0" dirty="0">
                <a:solidFill>
                  <a:schemeClr val="tx1"/>
                </a:solidFill>
                <a:effectLst/>
                <a:latin typeface="Arial" charset="0"/>
                <a:ea typeface="+mn-ea"/>
                <a:cs typeface="+mn-cs"/>
              </a:rPr>
              <a:t>The word “organization” has a specific meaning in ISO management system standards: it is the company (or part thereof) that establishes the (information security) management system. All requirements are interpreted from the perspective of this organization.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noProof="0" dirty="0">
                <a:solidFill>
                  <a:schemeClr val="tx1"/>
                </a:solidFill>
                <a:effectLst/>
                <a:latin typeface="Arial" charset="0"/>
                <a:ea typeface="+mn-ea"/>
                <a:cs typeface="+mn-cs"/>
              </a:rPr>
              <a:t>The core activity in an ISMS is risk management: the identification, analysis, evaluation and treatment of information security risks. The risk management process leads to the implementation of mitigating actions, known as controls, to reduce the likelihood and/or impact of risks. An important part of risk management is conducting periodic </a:t>
            </a:r>
            <a:r>
              <a:rPr lang="en-US" sz="1200" kern="1200" noProof="0">
                <a:solidFill>
                  <a:schemeClr val="tx1"/>
                </a:solidFill>
                <a:effectLst/>
                <a:latin typeface="Arial" charset="0"/>
                <a:ea typeface="+mn-ea"/>
                <a:cs typeface="+mn-cs"/>
              </a:rPr>
              <a:t>risk assessments.</a:t>
            </a:r>
            <a:endParaRPr lang="en-US" sz="1200" kern="1200" noProof="0" dirty="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noProof="0" dirty="0">
                <a:solidFill>
                  <a:schemeClr val="tx1"/>
                </a:solidFill>
                <a:effectLst/>
                <a:latin typeface="Arial" charset="0"/>
                <a:ea typeface="+mn-ea"/>
                <a:cs typeface="+mn-cs"/>
              </a:rPr>
              <a:t>The basic aspects of information that need to be safeguarded are confidentiality (information may only be shown to people who have a need to know), integrity (information may not be changed by unauthorized people) and availability (information should always be available to authorized people).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noProof="0" dirty="0">
                <a:solidFill>
                  <a:schemeClr val="tx1"/>
                </a:solidFill>
                <a:effectLst/>
                <a:latin typeface="Arial" charset="0"/>
                <a:ea typeface="+mn-ea"/>
                <a:cs typeface="+mn-cs"/>
              </a:rPr>
              <a:t>This leads to a continuous supply of information to the business processes that need to handle them (for example, human resource management, account management, service management, supplier management).</a:t>
            </a:r>
          </a:p>
        </p:txBody>
      </p:sp>
    </p:spTree>
    <p:extLst>
      <p:ext uri="{BB962C8B-B14F-4D97-AF65-F5344CB8AC3E}">
        <p14:creationId xmlns:p14="http://schemas.microsoft.com/office/powerpoint/2010/main" val="2372208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14</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Information security has three cornerstones:</a:t>
            </a:r>
          </a:p>
          <a:p>
            <a:pPr marL="228600" indent="-228600" eaLnBrk="1" hangingPunct="1">
              <a:buAutoNum type="arabicPeriod"/>
            </a:pPr>
            <a:r>
              <a:rPr lang="en-US" altLang="en-US" noProof="0" dirty="0"/>
              <a:t>the ISMS itself, which is the overall management system for information security, as specified by ISO/IEC 27001;</a:t>
            </a:r>
          </a:p>
          <a:p>
            <a:pPr marL="228600" indent="-228600" eaLnBrk="1" hangingPunct="1">
              <a:buAutoNum type="arabicPeriod"/>
            </a:pPr>
            <a:r>
              <a:rPr lang="en-US" altLang="en-US" noProof="0" dirty="0"/>
              <a:t>the controls that result from the risk assessment;</a:t>
            </a:r>
          </a:p>
          <a:p>
            <a:pPr marL="228600" indent="-228600" eaLnBrk="1" hangingPunct="1">
              <a:buAutoNum type="arabicPeriod"/>
            </a:pPr>
            <a:r>
              <a:rPr lang="en-US" altLang="en-US" noProof="0" dirty="0"/>
              <a:t>a continuous focus on confidentiality, integrity, availability (CIA).</a:t>
            </a:r>
          </a:p>
          <a:p>
            <a:pPr marL="0" indent="0" eaLnBrk="1" hangingPunct="1">
              <a:buNone/>
            </a:pPr>
            <a:r>
              <a:rPr lang="en-US" altLang="en-US" noProof="0" dirty="0"/>
              <a:t>Around these, various other information security processes may exist, such as information security incident management, threat management, physical security, etc.</a:t>
            </a:r>
          </a:p>
        </p:txBody>
      </p:sp>
    </p:spTree>
    <p:extLst>
      <p:ext uri="{BB962C8B-B14F-4D97-AF65-F5344CB8AC3E}">
        <p14:creationId xmlns:p14="http://schemas.microsoft.com/office/powerpoint/2010/main" val="3159417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16</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There are various stakeholders in the information security management system, known in the standard as “interested parties” (ISO/IEC 27001:2022, Clause 4.2). These all have needs and expectations of the ISMS. The main stakeholders are:</a:t>
            </a:r>
          </a:p>
          <a:p>
            <a:pPr marL="228600" indent="-228600" eaLnBrk="1" hangingPunct="1">
              <a:buAutoNum type="arabicPeriod"/>
            </a:pPr>
            <a:r>
              <a:rPr lang="en-US" altLang="en-US" noProof="0" dirty="0"/>
              <a:t>The business: staff in the organization expects the information they need to do their business to be kept secure, intact and available when they need it. This matches the CIA triad discussed before.</a:t>
            </a:r>
          </a:p>
          <a:p>
            <a:pPr marL="228600" indent="-228600" eaLnBrk="1" hangingPunct="1">
              <a:buAutoNum type="arabicPeriod"/>
            </a:pPr>
            <a:r>
              <a:rPr lang="en-US" altLang="en-US" noProof="0" dirty="0"/>
              <a:t>Customers (end users) expect their information to be treated securely. This has become more important recently with a number of data privacy regulations and laws being put into place. It also means generally that information about the customer, their contact information, information about the products or services they purchase from the organization and so forth need to be kept secure.</a:t>
            </a:r>
          </a:p>
          <a:p>
            <a:pPr marL="228600" indent="-228600" eaLnBrk="1" hangingPunct="1">
              <a:buAutoNum type="arabicPeriod"/>
            </a:pPr>
            <a:r>
              <a:rPr lang="en-US" altLang="en-US" noProof="0" dirty="0"/>
              <a:t>A service provider or supplier to the organization has responsibilities with respect to keeping information they process for the organization confidential. Using suppliers introduces additional risks to information security that need to be controlled. At the same time, suppliers expect their own information to be kept secure by the organization they work for.</a:t>
            </a:r>
          </a:p>
        </p:txBody>
      </p:sp>
    </p:spTree>
    <p:extLst>
      <p:ext uri="{BB962C8B-B14F-4D97-AF65-F5344CB8AC3E}">
        <p14:creationId xmlns:p14="http://schemas.microsoft.com/office/powerpoint/2010/main" val="544238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18</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Information is an asset – something that is valuable for an organization. Other assets are people, buildings, products, budget, technology, etc.</a:t>
            </a:r>
          </a:p>
          <a:p>
            <a:pPr eaLnBrk="1" hangingPunct="1"/>
            <a:r>
              <a:rPr lang="en-US" altLang="en-US" noProof="0" dirty="0"/>
              <a:t>All assets should be protected in some way, including information. This is why risk management is needed: threats to information confidentiality, integrity and availability need to be assessed and controls put into place to safeguard the information.</a:t>
            </a:r>
          </a:p>
          <a:p>
            <a:pPr eaLnBrk="1" hangingPunct="1"/>
            <a:r>
              <a:rPr lang="en-US" altLang="en-US" noProof="0" dirty="0"/>
              <a:t>Controls should be appropriate for the value that the asset has to the organization. The more valuable an asset, the more the organization would invest in information security controls to protect the asset.</a:t>
            </a:r>
          </a:p>
          <a:p>
            <a:pPr eaLnBrk="1" hangingPunct="1"/>
            <a:r>
              <a:rPr lang="en-US" altLang="en-US" noProof="0" dirty="0"/>
              <a:t>Information exists in many forms: physical (books, printed documents), digital (files, databases) and in people’s minds (knowledge). All this information should be protected somehow. The way in which this can be done varies, depending on the nature of the information. Information security is therefore not only an IT discipline, but much broader, as it includes physical security, supplier security, people management and many other non-IT aspects.</a:t>
            </a:r>
          </a:p>
          <a:p>
            <a:pPr eaLnBrk="1" hangingPunct="1"/>
            <a:r>
              <a:rPr lang="en-US" altLang="en-US" noProof="0" dirty="0"/>
              <a:t>A custodian is a person or group that is responsible for information or an information system (server, database, etc.). Custodians have as one of their responsibilities the CIA of information they manage. A custodian needs to have an appropriate level of trustworthiness, matching the value of the information to the organization.</a:t>
            </a:r>
          </a:p>
          <a:p>
            <a:pPr eaLnBrk="1" hangingPunct="1"/>
            <a:r>
              <a:rPr lang="en-US" altLang="en-US" noProof="0" dirty="0"/>
              <a:t>Governance handles the Evaluation, Direction and Monitoring of the organization in various aspects, including information security. Governance concerns itself with developing policies, receiving monitoring information on how the organization is doing, evaluating this information based on the general policies and mission and vision of the organization, and providing direction to management to make changes where necessary. All employees are expected to comply with the organization’s policies, as well as with external laws and regulations that are relevant for their jobs.</a:t>
            </a:r>
          </a:p>
          <a:p>
            <a:pPr eaLnBrk="1" hangingPunct="1"/>
            <a:r>
              <a:rPr lang="en-US" altLang="en-US" noProof="0" dirty="0"/>
              <a:t>Management system standards contribute to governance and compliance by providing a framework for the practical implementation of (in our case) information security.</a:t>
            </a:r>
          </a:p>
        </p:txBody>
      </p:sp>
    </p:spTree>
    <p:extLst>
      <p:ext uri="{BB962C8B-B14F-4D97-AF65-F5344CB8AC3E}">
        <p14:creationId xmlns:p14="http://schemas.microsoft.com/office/powerpoint/2010/main" val="1667596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19</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The aspects listed in the slide are internal and external issues (factors) that determine how an organization needs to develop its ISMS (ISO/IEC 27001:2022, Clause 4.1). Some of these factors can be derived from doing a PESTLE (Political, Economic, Social, Technological, Legal, Environmental) analysis of what influences the organization. Typical issues are as follows:</a:t>
            </a:r>
          </a:p>
          <a:p>
            <a:pPr marL="228600" indent="-228600" eaLnBrk="1" hangingPunct="1">
              <a:buAutoNum type="arabicPeriod"/>
            </a:pPr>
            <a:r>
              <a:rPr lang="en-US" altLang="en-US" noProof="0" dirty="0"/>
              <a:t>(External) Laws and regulations need to be complied to. E.g. GDPR for data protection in the EU.</a:t>
            </a:r>
          </a:p>
          <a:p>
            <a:pPr marL="228600" indent="-228600" eaLnBrk="1" hangingPunct="1">
              <a:buAutoNum type="arabicPeriod"/>
            </a:pPr>
            <a:r>
              <a:rPr lang="en-US" altLang="en-US" noProof="0" dirty="0"/>
              <a:t>An organization’s reputation is easily damaged by public information security incidents, such as data breaches, ransomware attacks, denial of service attacks. These can be protected against, so any incident that makes it to the news headlines can decrease public confidence in a company.</a:t>
            </a:r>
          </a:p>
          <a:p>
            <a:pPr marL="228600" indent="-228600" eaLnBrk="1" hangingPunct="1">
              <a:buAutoNum type="arabicPeriod"/>
            </a:pPr>
            <a:r>
              <a:rPr lang="en-US" altLang="en-US" noProof="0" dirty="0"/>
              <a:t>Information security requires extensive controls for monitoring, logging, incident management, especially in the area of cybersecurity.</a:t>
            </a:r>
          </a:p>
          <a:p>
            <a:pPr marL="228600" indent="-228600" eaLnBrk="1" hangingPunct="1">
              <a:buAutoNum type="arabicPeriod"/>
            </a:pPr>
            <a:r>
              <a:rPr lang="en-US" altLang="en-US" noProof="0" dirty="0"/>
              <a:t>Customers of and suppliers to a company need to have trust in the company and expect their data to be safe with it.</a:t>
            </a:r>
          </a:p>
          <a:p>
            <a:pPr marL="228600" indent="-228600" eaLnBrk="1" hangingPunct="1">
              <a:buAutoNum type="arabicPeriod"/>
            </a:pPr>
            <a:r>
              <a:rPr lang="en-US" altLang="en-US" noProof="0" dirty="0"/>
              <a:t>Information security is everybody’s responsibility. All employees (and contractors!) in an organization need to contribute to keeping information secure.</a:t>
            </a:r>
          </a:p>
          <a:p>
            <a:pPr marL="228600" indent="-228600" eaLnBrk="1" hangingPunct="1">
              <a:buAutoNum type="arabicPeriod"/>
            </a:pPr>
            <a:r>
              <a:rPr lang="en-US" altLang="en-US" noProof="0" dirty="0"/>
              <a:t>For this, the organization should have an awareness program in place that focuses everybody’s attention to the need for information security and points them to what they can practically do about it in their jobs.</a:t>
            </a:r>
          </a:p>
        </p:txBody>
      </p:sp>
    </p:spTree>
    <p:extLst>
      <p:ext uri="{BB962C8B-B14F-4D97-AF65-F5344CB8AC3E}">
        <p14:creationId xmlns:p14="http://schemas.microsoft.com/office/powerpoint/2010/main" val="3570574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21</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Customers (the ones who pay for a service or product) and end users (the ones who use it) have their own set of expectations from the organization’s ISMS. Note that customers and end users can be either internal to the organization (for example a business division using an email service hosted by an IT department) or external to the organization (company X using the email services hosted by company Y). In either case, expectations can be as follows:</a:t>
            </a:r>
          </a:p>
          <a:p>
            <a:pPr marL="228600" indent="-228600" eaLnBrk="1" hangingPunct="1">
              <a:buAutoNum type="arabicPeriod"/>
            </a:pPr>
            <a:r>
              <a:rPr lang="en-US" altLang="en-US" noProof="0" dirty="0"/>
              <a:t>24x7 business continuity: the product or service should at all times be available to the people using it. Arranging for business continuity planning is therefore an important control in ISO/IEC 27001.</a:t>
            </a:r>
          </a:p>
          <a:p>
            <a:pPr marL="228600" indent="-228600" eaLnBrk="1" hangingPunct="1">
              <a:buAutoNum type="arabicPeriod"/>
            </a:pPr>
            <a:r>
              <a:rPr lang="en-US" altLang="en-US" noProof="0" dirty="0"/>
              <a:t>Due to increasing digital transformation, meaning that products and services are more often purchased and/or delivered online, it is very easy to move to a different provider. There are dozens of e-mail providers, which makes it easy to move business elsewhere in case the current provider does not deliver value to the customer.</a:t>
            </a:r>
          </a:p>
          <a:p>
            <a:pPr marL="228600" indent="-228600" eaLnBrk="1" hangingPunct="1">
              <a:buAutoNum type="arabicPeriod"/>
            </a:pPr>
            <a:r>
              <a:rPr lang="en-US" altLang="en-US" noProof="0" dirty="0"/>
              <a:t>Privacy concerns are increasing. On the one hand, this is a matter of increased awareness among end users, who also have greater demands on companies using their private data. On the other hand, an increasing number of real data breaches is taking place each year, due to either successful hackers or companies’ own negligence. Finally, more and more countries and states introduce ever stricter privacy laws and regulations (for example GDPR in the EU, CCPA in California).</a:t>
            </a:r>
          </a:p>
          <a:p>
            <a:pPr marL="228600" indent="-228600" eaLnBrk="1" hangingPunct="1">
              <a:buAutoNum type="arabicPeriod"/>
            </a:pPr>
            <a:r>
              <a:rPr lang="en-US" altLang="en-US" noProof="0" dirty="0"/>
              <a:t>The data breaches mentioned before run a real risk of being exposed in (social) media. Exposure of these breaches cause reputational damage to companies, resulting in loss of customers.</a:t>
            </a:r>
          </a:p>
          <a:p>
            <a:pPr marL="228600" indent="-228600" eaLnBrk="1" hangingPunct="1">
              <a:buAutoNum type="arabicPeriod"/>
            </a:pPr>
            <a:r>
              <a:rPr lang="en-US" altLang="en-US" noProof="0" dirty="0"/>
              <a:t>A solution to all four points mentioned above is a robust risk management process. This identifies potential issues early, so that controls can be put into place to mitigate these risks. If the organization is open about how they deal with risks, this improves their reputation and can lead to an increase of customers.</a:t>
            </a:r>
          </a:p>
        </p:txBody>
      </p:sp>
    </p:spTree>
    <p:extLst>
      <p:ext uri="{BB962C8B-B14F-4D97-AF65-F5344CB8AC3E}">
        <p14:creationId xmlns:p14="http://schemas.microsoft.com/office/powerpoint/2010/main" val="3208407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22</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Information security requires compliance and governance: both in business-to-business (B2B, one company selling products or services to another company) and in business-to-consumer (B2C, one company selling products or services to individual consumers) environments, there is a need to be strict about information security.</a:t>
            </a:r>
          </a:p>
          <a:p>
            <a:pPr eaLnBrk="1" hangingPunct="1"/>
            <a:r>
              <a:rPr lang="en-US" altLang="en-US" noProof="0" dirty="0"/>
              <a:t>Compliance means making sure that all employees of an organization follow the policies, processes and procedures that have been put into place to safeguard information. This requires awareness training, but also controls that are built into the processes to make sure no information gets leaked to unauthorized people.</a:t>
            </a:r>
          </a:p>
          <a:p>
            <a:pPr eaLnBrk="1" hangingPunct="1"/>
            <a:r>
              <a:rPr lang="en-US" altLang="en-US" noProof="0" dirty="0"/>
              <a:t>Governance, as mentioned before, concerns itself with the Evaluation, Direction and Monitoring of the organization’s performance in various areas, including information security. Governance also includes communicating about this to the relevant stakeholders: a policy can be written, but if its contents are not communicated to the employees, nobody will follow the policy.</a:t>
            </a:r>
          </a:p>
          <a:p>
            <a:pPr eaLnBrk="1" hangingPunct="1"/>
            <a:r>
              <a:rPr lang="en-US" altLang="en-US" noProof="0" dirty="0"/>
              <a:t>End user training is therefore crucial to increase awareness of the need for information security and of what employees can practically do to ensure information is kept secure. Many organizations do very little in this area, which leaves a great area of vulnerability. Information security is everybody’s responsibility, so all employees need to be part of risk management. They need to be aware of risks and flag risks to their management if they see new ones. Information security staff can then pick these up and do the proper risk analysis.</a:t>
            </a:r>
          </a:p>
          <a:p>
            <a:pPr eaLnBrk="1" hangingPunct="1"/>
            <a:r>
              <a:rPr lang="en-US" altLang="en-US" noProof="0" dirty="0"/>
              <a:t>Customers, end users, employees and management are all stakeholders who want to know that risks are handled well. Therefore, the organization should be transparent in showing how they deal with risks and make it clear what controls are in place: badge readers to control access to office buildings; firewalls to control access into and out of the network; malware protection on computers to protect against cyberattacks.</a:t>
            </a:r>
          </a:p>
          <a:p>
            <a:pPr eaLnBrk="1" hangingPunct="1"/>
            <a:r>
              <a:rPr lang="en-US" altLang="en-US" noProof="0" dirty="0"/>
              <a:t>All this leads to the main idea of security-by-design: in the design of all physical and logical aspects of a company (buildings, networks, servers, applications, people, etc.), information security needs to be considered from the start. Only when information security is considered a basic requirement in every project can it be naturally integrated in the work environment. This, rather than being treated as an add-on to an existing environment, will lead to a much better security “posture” (which is the ability to protect against information security threats).</a:t>
            </a:r>
          </a:p>
        </p:txBody>
      </p:sp>
    </p:spTree>
    <p:extLst>
      <p:ext uri="{BB962C8B-B14F-4D97-AF65-F5344CB8AC3E}">
        <p14:creationId xmlns:p14="http://schemas.microsoft.com/office/powerpoint/2010/main" val="2060826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24</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In practice, as a service provider, or supplier to a service provider, there is a lot of responsibilities that need to be taken care of. This starts with due diligence: making sure that everything has been done to identify and analyze information security risks, put effective controls into place, monitor the controls for their continuing effectiveness, and, if needed, update the controls if they are not functioning well enough anymore.</a:t>
            </a:r>
          </a:p>
          <a:p>
            <a:pPr eaLnBrk="1" hangingPunct="1"/>
            <a:r>
              <a:rPr lang="en-US" altLang="en-US" noProof="0" dirty="0"/>
              <a:t>To achieve this, there are various standards and frameworks in place that can guide an organization to implement proper information security processes and controls. Service management processes are a key part of keeping the environment under control. Incident and problem management deal with fixing issues and finding root causes for those issues, so that service interruptions can be kept to a minimum. Change management and release management are relevant for securely implementing changes (upgrades, patches, etc.) in the live environment while keeping service interruptions to a minimum. Service continuity management as part of business continuity management ensures that in the case of a major incident secondary resources are available to continue service provision to the end users. This can have the form of failover arrangements or disaster recovery measures.</a:t>
            </a:r>
          </a:p>
          <a:p>
            <a:pPr eaLnBrk="1" hangingPunct="1"/>
            <a:r>
              <a:rPr lang="en-US" altLang="en-US" noProof="0" dirty="0"/>
              <a:t>It is still uncommon to include information security in customer SLAs, which are (contractually) agreed targets for the level of service a customer is entitled to. Usually, SLAs cover availability and certain performance measures. It is increasingly relevant also to include information security aspects in SLAs, such as timely communication about security incidents, especially when these involve customer information. </a:t>
            </a:r>
          </a:p>
          <a:p>
            <a:pPr eaLnBrk="1" hangingPunct="1"/>
            <a:r>
              <a:rPr lang="en-US" altLang="en-US" noProof="0" dirty="0"/>
              <a:t>All controls that have been put into place to ensure security of information need to be monitored. This leads to a continuous flow of information that should be correlated and analyzed to find out what threats are manifesting themselves, if the controls against those threats are still effective and whether there are any new vulnerabilities in the environment that can be attacked. This is the domain of Vulnerability management. New software may in fact introduce new vulnerabilities. Every change may lead to an exposure if it fails. New ways of attacking a company’s infrastructure are developed every day. All these aspects need to be monitored and protected against.</a:t>
            </a:r>
          </a:p>
          <a:p>
            <a:pPr eaLnBrk="1" hangingPunct="1"/>
            <a:r>
              <a:rPr lang="en-US" altLang="en-US" noProof="0" dirty="0"/>
              <a:t>The reason why we hear relatively little about the real number of information security incidents is that organizations fear reputational damage if they talk about them. On the one hand, this is understandable, but if it eventually leaks, the damage is even greater. It is often better to be fully transparent about information security incidents as a way to earn trust with (new and existing) customers. If you can prove that your response to an incident has been effective, this is a positive way of proving your value to customers. If, however, an incident affected only a single customer and the organization serves many different customers, it is a matter of balancing the benefits and disadvantages of informing all other customers about this incident as well. Sometimes, it is better to avoid worrying customers about incidents that are not relevant to them. If the magnitude of the incident is great enough, though, it is worth informing all customers about what happened and, most importantly, how the organization has effectively handled in controlling the incident.</a:t>
            </a:r>
          </a:p>
        </p:txBody>
      </p:sp>
    </p:spTree>
    <p:extLst>
      <p:ext uri="{BB962C8B-B14F-4D97-AF65-F5344CB8AC3E}">
        <p14:creationId xmlns:p14="http://schemas.microsoft.com/office/powerpoint/2010/main" val="2789777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25</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In summary, the task of service providers has four perspectives:</a:t>
            </a:r>
          </a:p>
          <a:p>
            <a:pPr eaLnBrk="1" hangingPunct="1"/>
            <a:r>
              <a:rPr lang="en-US" altLang="en-US" noProof="0" dirty="0"/>
              <a:t>1. Understand the customers’ business and adapt the services, including information security elements of them, to their needs. In a shared-services environments this is not straightforward, but then at least a common level of information security (and other service aspects) needs to be found that is sufficient for all customers.</a:t>
            </a:r>
          </a:p>
          <a:p>
            <a:pPr eaLnBrk="1" hangingPunct="1"/>
            <a:r>
              <a:rPr lang="en-US" altLang="en-US" noProof="0" dirty="0"/>
              <a:t>2. IT service management (ITSM) and information security can be easily combined. In fact, all major ITSM standards and frameworks, such as ISO/IEC 20000-1, have aspects of information security in them. All also identify the need to measure service performance, which should include information security measurements.</a:t>
            </a:r>
          </a:p>
          <a:p>
            <a:pPr eaLnBrk="1" hangingPunct="1"/>
            <a:r>
              <a:rPr lang="en-US" altLang="en-US" noProof="0" dirty="0"/>
              <a:t>3. There are various elements in information security, including physical security, which is mostly concerned about securing the perimeter (that is, the physical limits of what needs to be secured, such as buildings, data centers, specific rooms where information is present). On the other side is the cybersecurity aspect, which is more concerned about securing the data directly. These two aspects get varying focus in organizations, especially when data is moved to cloud providers. As a result, physical security becomes less important, because that is now the responsibility of the cloud provider. Both aspects remain important but come from very different perspectives. Often, physical security staff has a background in the army or police forces, whereas cybersecurity staff has a background in IT. This sometimes leads to different approaches to information security.</a:t>
            </a:r>
          </a:p>
          <a:p>
            <a:pPr eaLnBrk="1" hangingPunct="1"/>
            <a:r>
              <a:rPr lang="en-US" altLang="en-US" noProof="0" dirty="0"/>
              <a:t>4. Suppliers of IT solutions need to be clear about what they do to secure information. Their solutions may bring risks with them that are not obvious to their customers. Therefore, they must be transparent about these risks. What helps is to bring in third-party consultants and/or perform external audits, so that an independent set of eyes can assess the level of information security that has been implemented in the IT solution. This is both useful for the supplier itself, so that they can put additional controls into place if needed, and for their customers so that they know that security has been implemented well.</a:t>
            </a:r>
          </a:p>
        </p:txBody>
      </p:sp>
    </p:spTree>
    <p:extLst>
      <p:ext uri="{BB962C8B-B14F-4D97-AF65-F5344CB8AC3E}">
        <p14:creationId xmlns:p14="http://schemas.microsoft.com/office/powerpoint/2010/main" val="3926621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4E5E412-AB98-42B4-8795-389D988E49F4}" type="slidenum">
              <a:rPr lang="nl-NL" smtClean="0"/>
              <a:pPr>
                <a:defRPr/>
              </a:pPr>
              <a:t>3</a:t>
            </a:fld>
            <a:endParaRPr lang="nl-NL" dirty="0"/>
          </a:p>
        </p:txBody>
      </p:sp>
    </p:spTree>
    <p:extLst>
      <p:ext uri="{BB962C8B-B14F-4D97-AF65-F5344CB8AC3E}">
        <p14:creationId xmlns:p14="http://schemas.microsoft.com/office/powerpoint/2010/main" val="2492660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27</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GB" altLang="en-US" dirty="0"/>
              <a:t>At a very high level, ISO/IEC 27001:2022 requires the implementation of a risk management process to achieve the following:</a:t>
            </a:r>
          </a:p>
          <a:p>
            <a:r>
              <a:rPr lang="en-US" sz="1200" kern="1200" dirty="0">
                <a:solidFill>
                  <a:schemeClr val="tx1"/>
                </a:solidFill>
                <a:effectLst/>
                <a:latin typeface="Arial" charset="0"/>
                <a:ea typeface="+mn-ea"/>
                <a:cs typeface="+mn-cs"/>
              </a:rPr>
              <a:t>Start with the issues you identified in clause 4.1, which are the result of the PESTLE analysis – all internal and external issues that have an impact on your management system. These issues may result in actual risks or in improvement opportunities: if the issue has a negative impact and reaches a level of criticality, it can be considered a risk; if it has a positive impact, it should be pursued and used as input to the continual improvement process (ISO/IEC 27001:2022, Clause 10.2). Examples: during the COVID-19 pandemic, offices around the world needed to be vacated and staff started to work primarily from home. Up to here, it is an issue impacting the management system, because it is a new situation that may require some action to be taken. Working from home entails information security risks, though, because people’s home environment is less secure than an average office environment. This issue has now become one or more risks. On the other hand, the same COVID-19 pandemic with people working from home has led to more flexibility in the way people are working, due to a reduction in commuting time. This issue has now become an opportunity, which may be pursued to give staff a better work-life balance and eventually improve productivity. The issue has now become one or more continual improvement opportunities.</a:t>
            </a:r>
          </a:p>
          <a:p>
            <a:r>
              <a:rPr lang="en-US" sz="1200" kern="1200" dirty="0">
                <a:solidFill>
                  <a:schemeClr val="tx1"/>
                </a:solidFill>
                <a:effectLst/>
                <a:latin typeface="Arial" charset="0"/>
                <a:ea typeface="+mn-ea"/>
                <a:cs typeface="+mn-cs"/>
              </a:rPr>
              <a:t>The issues from Clause 4.1 need to be combined with the needs and expectations of interested parties from clause 4.2: what do customers, employees, regulators and other stakeholders expect from the management system in terms of information security? These considerations may lead to risks and opportunities as well.</a:t>
            </a:r>
          </a:p>
          <a:p>
            <a:r>
              <a:rPr lang="en-US" sz="1200" kern="1200" dirty="0">
                <a:solidFill>
                  <a:schemeClr val="tx1"/>
                </a:solidFill>
                <a:effectLst/>
                <a:latin typeface="Arial" charset="0"/>
                <a:ea typeface="+mn-ea"/>
                <a:cs typeface="+mn-cs"/>
              </a:rPr>
              <a:t>Overall, risk and opportunity management needs to:</a:t>
            </a:r>
          </a:p>
          <a:p>
            <a:pPr marL="171450" indent="-171450">
              <a:buFont typeface="System Font Regular"/>
              <a:buChar char="-"/>
            </a:pPr>
            <a:r>
              <a:rPr lang="en-US" sz="1200" kern="1200" dirty="0">
                <a:solidFill>
                  <a:schemeClr val="tx1"/>
                </a:solidFill>
                <a:effectLst/>
                <a:latin typeface="Arial" charset="0"/>
                <a:ea typeface="+mn-ea"/>
                <a:cs typeface="+mn-cs"/>
              </a:rPr>
              <a:t>ensure the information security management system can achieve its intended outcomes – namely, an acceptable level of information security;</a:t>
            </a:r>
          </a:p>
          <a:p>
            <a:pPr marL="171450" indent="-171450">
              <a:buFont typeface="System Font Regular"/>
              <a:buChar char="-"/>
            </a:pPr>
            <a:r>
              <a:rPr lang="en-US" sz="1200" kern="1200" dirty="0">
                <a:solidFill>
                  <a:schemeClr val="tx1"/>
                </a:solidFill>
                <a:effectLst/>
                <a:latin typeface="Arial" charset="0"/>
                <a:ea typeface="+mn-ea"/>
                <a:cs typeface="+mn-cs"/>
              </a:rPr>
              <a:t>prevent, or reduce, undesired effects of risks, namely breaches of information security; </a:t>
            </a:r>
          </a:p>
          <a:p>
            <a:pPr marL="171450" indent="-171450">
              <a:buFont typeface="System Font Regular"/>
              <a:buChar char="-"/>
            </a:pPr>
            <a:r>
              <a:rPr lang="en-US" sz="1200" kern="1200" dirty="0">
                <a:solidFill>
                  <a:schemeClr val="tx1"/>
                </a:solidFill>
                <a:effectLst/>
                <a:latin typeface="Arial" charset="0"/>
                <a:ea typeface="+mn-ea"/>
                <a:cs typeface="+mn-cs"/>
              </a:rPr>
              <a:t>achieve continual improvement of the ISMS by pursuing improvement opportunities.</a:t>
            </a:r>
          </a:p>
          <a:p>
            <a:r>
              <a:rPr lang="en-US" sz="1200" kern="1200" dirty="0">
                <a:solidFill>
                  <a:schemeClr val="tx1"/>
                </a:solidFill>
                <a:effectLst/>
                <a:latin typeface="Arial" charset="0"/>
                <a:ea typeface="+mn-ea"/>
                <a:cs typeface="+mn-cs"/>
              </a:rPr>
              <a:t>Therefore, a plan should be made for the following to be put into place:</a:t>
            </a:r>
          </a:p>
          <a:p>
            <a:pPr marL="171450" indent="-171450">
              <a:buFont typeface="System Font Regular"/>
              <a:buChar char="-"/>
            </a:pPr>
            <a:r>
              <a:rPr lang="en-US" sz="1200" kern="1200" dirty="0">
                <a:solidFill>
                  <a:schemeClr val="tx1"/>
                </a:solidFill>
                <a:effectLst/>
                <a:latin typeface="Arial" charset="0"/>
                <a:ea typeface="+mn-ea"/>
                <a:cs typeface="+mn-cs"/>
              </a:rPr>
              <a:t>actions to address these risks and opportunities – the controls;</a:t>
            </a:r>
          </a:p>
          <a:p>
            <a:pPr marL="171450" indent="-171450">
              <a:buFontTx/>
              <a:buChar char="-"/>
            </a:pPr>
            <a:r>
              <a:rPr lang="en-US" sz="1200" kern="1200" dirty="0">
                <a:solidFill>
                  <a:schemeClr val="tx1"/>
                </a:solidFill>
                <a:effectLst/>
                <a:latin typeface="Arial" charset="0"/>
                <a:ea typeface="+mn-ea"/>
                <a:cs typeface="+mn-cs"/>
              </a:rPr>
              <a:t>integrate and implement the controls into the ISMS;</a:t>
            </a:r>
          </a:p>
          <a:p>
            <a:pPr marL="171450" indent="-171450">
              <a:buFontTx/>
              <a:buChar char="-"/>
            </a:pPr>
            <a:r>
              <a:rPr lang="en-US" sz="1200" kern="1200" dirty="0">
                <a:solidFill>
                  <a:schemeClr val="tx1"/>
                </a:solidFill>
                <a:effectLst/>
                <a:latin typeface="Arial" charset="0"/>
                <a:ea typeface="+mn-ea"/>
                <a:cs typeface="+mn-cs"/>
              </a:rPr>
              <a:t>evaluate the effectiveness of these actions.</a:t>
            </a:r>
          </a:p>
          <a:p>
            <a:pPr marL="0" indent="0">
              <a:buFontTx/>
              <a:buNone/>
            </a:pPr>
            <a:r>
              <a:rPr lang="en-US" sz="1200" kern="1200" dirty="0">
                <a:solidFill>
                  <a:schemeClr val="tx1"/>
                </a:solidFill>
                <a:effectLst/>
                <a:latin typeface="Arial" charset="0"/>
                <a:ea typeface="+mn-ea"/>
                <a:cs typeface="+mn-cs"/>
              </a:rPr>
              <a:t>The main elements of risk management that will be covered in the following slides are:</a:t>
            </a:r>
          </a:p>
          <a:p>
            <a:pPr marL="171450" indent="-171450">
              <a:buFontTx/>
              <a:buChar char="-"/>
            </a:pPr>
            <a:r>
              <a:rPr lang="en-US" sz="1200" kern="1200" dirty="0">
                <a:solidFill>
                  <a:schemeClr val="tx1"/>
                </a:solidFill>
                <a:effectLst/>
                <a:latin typeface="Arial" charset="0"/>
                <a:ea typeface="+mn-ea"/>
                <a:cs typeface="+mn-cs"/>
              </a:rPr>
              <a:t>the risk assessment;</a:t>
            </a:r>
          </a:p>
          <a:p>
            <a:pPr marL="171450" indent="-171450">
              <a:buFontTx/>
              <a:buChar char="-"/>
            </a:pPr>
            <a:r>
              <a:rPr lang="en-US" sz="1200" kern="1200" dirty="0">
                <a:solidFill>
                  <a:schemeClr val="tx1"/>
                </a:solidFill>
                <a:effectLst/>
                <a:latin typeface="Arial" charset="0"/>
                <a:ea typeface="+mn-ea"/>
                <a:cs typeface="+mn-cs"/>
              </a:rPr>
              <a:t>the selection of controls to mitigate risks;</a:t>
            </a:r>
          </a:p>
          <a:p>
            <a:pPr marL="171450" indent="-171450">
              <a:buFontTx/>
              <a:buChar char="-"/>
            </a:pPr>
            <a:r>
              <a:rPr lang="en-US" sz="1200" kern="1200" dirty="0">
                <a:solidFill>
                  <a:schemeClr val="tx1"/>
                </a:solidFill>
                <a:effectLst/>
                <a:latin typeface="Arial" charset="0"/>
                <a:ea typeface="+mn-ea"/>
                <a:cs typeface="+mn-cs"/>
              </a:rPr>
              <a:t>the assessment of residual risk, which is the level of risk remaining after controls have been put into place.</a:t>
            </a:r>
          </a:p>
          <a:p>
            <a:pPr eaLnBrk="1" hangingPunct="1"/>
            <a:endParaRPr lang="en-GB" altLang="en-US" dirty="0"/>
          </a:p>
        </p:txBody>
      </p:sp>
    </p:spTree>
    <p:extLst>
      <p:ext uri="{BB962C8B-B14F-4D97-AF65-F5344CB8AC3E}">
        <p14:creationId xmlns:p14="http://schemas.microsoft.com/office/powerpoint/2010/main" val="3330402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29</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In order to be able to do a risk assessment, the first thing is to know what should be protected. These items are known as assets: everything that has value to the organization and is there to provide access to information that needs to be secured. Assets include people, buildings, networks, server systems, databases, cloud infrastructure, printed or digital documentation, etc. The first step is to determine a list of assets or, if this list becomes too long, a set of asset categories as mentioned above.</a:t>
            </a:r>
          </a:p>
          <a:p>
            <a:pPr eaLnBrk="1" hangingPunct="1"/>
            <a:r>
              <a:rPr lang="en-US" altLang="en-US" noProof="0" dirty="0"/>
              <a:t>When this list is defined, it is necessary to determine why these assets need protection: do they contain data (and if so, what kind of data)? Don’t they contain data but provide (direct or indirect) access to data? Are the assets able to modify data?</a:t>
            </a:r>
          </a:p>
          <a:p>
            <a:pPr eaLnBrk="1" hangingPunct="1"/>
            <a:r>
              <a:rPr lang="en-US" altLang="en-US" noProof="0" dirty="0"/>
              <a:t>These considerations lead to the possibility to determine what risks exist with these types of assets. Networks can be attacked from outside using DDoS (Distributed Denial of Service) attacks, servers can fail by themselves or be accessed by unauthorized people. People can become disgruntled and start modifying or destroying data. </a:t>
            </a:r>
          </a:p>
          <a:p>
            <a:pPr eaLnBrk="1" hangingPunct="1"/>
            <a:r>
              <a:rPr lang="en-US" altLang="en-US" noProof="0" dirty="0"/>
              <a:t>When all types of risks associated with the assets are known, it will likely result in a long list of potential risks. The next step is to prioritize these: what risks are more likely to happen and what would be the impact on the asset and on the organization if the risk materializes and data gets modified or deleted?</a:t>
            </a:r>
          </a:p>
          <a:p>
            <a:pPr eaLnBrk="1" hangingPunct="1"/>
            <a:r>
              <a:rPr lang="en-US" altLang="en-US" noProof="0" dirty="0"/>
              <a:t>Once a list of prioritized risks is defined, the next step is to find out what can be done to deal with the risks: this is called risk treatment. There are often various options to treat risks, but these can be summarized into three main categories:</a:t>
            </a:r>
          </a:p>
          <a:p>
            <a:pPr marL="171450" indent="-171450" eaLnBrk="1" hangingPunct="1">
              <a:buFontTx/>
              <a:buChar char="-"/>
            </a:pPr>
            <a:r>
              <a:rPr lang="en-US" altLang="en-US" noProof="0" dirty="0"/>
              <a:t>Accept the risk and do nothing about it – usually chosen when the likelihood and impact of the risk are considered low;</a:t>
            </a:r>
          </a:p>
          <a:p>
            <a:pPr marL="171450" indent="-171450" eaLnBrk="1" hangingPunct="1">
              <a:buFontTx/>
              <a:buChar char="-"/>
            </a:pPr>
            <a:r>
              <a:rPr lang="en-US" altLang="en-US" noProof="0" dirty="0"/>
              <a:t>Treat the risk: perform some action to implement a control to reduce the impact and/or likelihood of the risk;</a:t>
            </a:r>
          </a:p>
          <a:p>
            <a:pPr marL="171450" indent="-171450" eaLnBrk="1" hangingPunct="1">
              <a:buFontTx/>
              <a:buChar char="-"/>
            </a:pPr>
            <a:r>
              <a:rPr lang="en-US" altLang="en-US" noProof="0" dirty="0"/>
              <a:t>Transfer the risk: make someone else responsible for handling it or take out insurance against the risk happening.</a:t>
            </a:r>
          </a:p>
        </p:txBody>
      </p:sp>
    </p:spTree>
    <p:extLst>
      <p:ext uri="{BB962C8B-B14F-4D97-AF65-F5344CB8AC3E}">
        <p14:creationId xmlns:p14="http://schemas.microsoft.com/office/powerpoint/2010/main" val="3086933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30</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The risk assessment process has four main aspects to consider: assets, threats, risks and controls.</a:t>
            </a:r>
          </a:p>
          <a:p>
            <a:pPr marL="228600" indent="-228600" eaLnBrk="1" hangingPunct="1">
              <a:buAutoNum type="arabicPeriod"/>
            </a:pPr>
            <a:r>
              <a:rPr lang="en-US" altLang="en-US" noProof="0" dirty="0"/>
              <a:t>Assets</a:t>
            </a:r>
          </a:p>
          <a:p>
            <a:pPr marL="685800" lvl="1" indent="-228600" eaLnBrk="1" hangingPunct="1">
              <a:buFont typeface="Arial" panose="020B0604020202020204" pitchFamily="34" charset="0"/>
              <a:buChar char="•"/>
            </a:pPr>
            <a:r>
              <a:rPr lang="en-US" altLang="en-US" noProof="0" dirty="0"/>
              <a:t>As mentioned previously, it should be determined what assets are in scope of the risk assessment. See the previous slide for guidance.</a:t>
            </a:r>
          </a:p>
          <a:p>
            <a:pPr marL="685800" lvl="1" indent="-228600" eaLnBrk="1" hangingPunct="1">
              <a:buFont typeface="Arial" panose="020B0604020202020204" pitchFamily="34" charset="0"/>
              <a:buChar char="•"/>
            </a:pPr>
            <a:r>
              <a:rPr lang="en-US" altLang="en-US" noProof="0" dirty="0"/>
              <a:t>Assets should have owners or persons responsible for them. When talking about servers and applications, these asset owners are often known as custodians. The asset owners need to be involved in the risk assessment, because they known the assets and their existing protection measures best.</a:t>
            </a:r>
          </a:p>
          <a:p>
            <a:pPr marL="685800" lvl="1" indent="-228600" eaLnBrk="1" hangingPunct="1">
              <a:buFont typeface="Arial" panose="020B0604020202020204" pitchFamily="34" charset="0"/>
              <a:buChar char="•"/>
            </a:pPr>
            <a:r>
              <a:rPr lang="en-US" altLang="en-US" noProof="0" dirty="0"/>
              <a:t>Asset owners can help identifying threats to their assets: keep in mind that treats are any internal or external activities that lead to compromising the confidentiality, integrity or availability of information.</a:t>
            </a:r>
          </a:p>
          <a:p>
            <a:pPr marL="228600" lvl="0" indent="-228600" eaLnBrk="1" hangingPunct="1">
              <a:buFont typeface="+mj-lt"/>
              <a:buAutoNum type="arabicPeriod"/>
            </a:pPr>
            <a:r>
              <a:rPr lang="en-US" altLang="en-US" noProof="0" dirty="0"/>
              <a:t>Threats</a:t>
            </a:r>
          </a:p>
          <a:p>
            <a:pPr marL="685800" lvl="1" indent="-228600" eaLnBrk="1" hangingPunct="1">
              <a:buFont typeface="Arial" panose="020B0604020202020204" pitchFamily="34" charset="0"/>
              <a:buChar char="•"/>
            </a:pPr>
            <a:r>
              <a:rPr lang="en-US" altLang="en-US" noProof="0" dirty="0"/>
              <a:t>Threats are put into action by threat agents: people, groups of people or automated activities that try to attack and get a hold of information. These threat agents need to be determined.</a:t>
            </a:r>
          </a:p>
          <a:p>
            <a:pPr marL="685800" lvl="1" indent="-228600" eaLnBrk="1" hangingPunct="1">
              <a:buFont typeface="Arial" panose="020B0604020202020204" pitchFamily="34" charset="0"/>
              <a:buChar char="•"/>
            </a:pPr>
            <a:r>
              <a:rPr lang="en-US" altLang="en-US" noProof="0" dirty="0"/>
              <a:t>Threat agents try to exploit vulnerabilities in assets: an unlocked door is a vulnerability for unauthorized people to enter the building; an office network that is directly connected to the internet without having firewalls in place is a vulnerability for DDoS and other attacks. It is possible can get information about vulnerabilities from the asset owners, but also from vendors (software vulnerabilities) and several external organizations that specialize in analyzing and publishing new vulnerabilities in commercial hardware and software.</a:t>
            </a:r>
          </a:p>
          <a:p>
            <a:pPr marL="685800" lvl="1" indent="-228600" eaLnBrk="1" hangingPunct="1">
              <a:buFont typeface="Arial" panose="020B0604020202020204" pitchFamily="34" charset="0"/>
              <a:buChar char="•"/>
            </a:pPr>
            <a:r>
              <a:rPr lang="en-US" altLang="en-US" noProof="0" dirty="0"/>
              <a:t>The two basic aspects of threats are their likelihood and impact: how likely is it that the threat will materialize and actually leads to an information security incident? If the incident happens, what would be the impact to the organization?</a:t>
            </a:r>
          </a:p>
          <a:p>
            <a:pPr marL="685800" lvl="1" indent="-228600" eaLnBrk="1" hangingPunct="1">
              <a:buFont typeface="Arial" panose="020B0604020202020204" pitchFamily="34" charset="0"/>
              <a:buChar char="•"/>
            </a:pPr>
            <a:r>
              <a:rPr lang="en-US" altLang="en-US" noProof="0" dirty="0"/>
              <a:t>To answer these questions, it is important to involve all relevant stakeholders: the asset owners, responsible management, legal and human resources representatives and other groups as required. The aim is to get a broad assessment of the impact of threats to the organization’s business.</a:t>
            </a:r>
          </a:p>
          <a:p>
            <a:pPr marL="228600" lvl="0" indent="-228600" eaLnBrk="1" hangingPunct="1">
              <a:buFont typeface="+mj-lt"/>
              <a:buAutoNum type="arabicPeriod"/>
            </a:pPr>
            <a:r>
              <a:rPr lang="en-US" altLang="en-US" noProof="0" dirty="0"/>
              <a:t>Risks</a:t>
            </a:r>
          </a:p>
          <a:p>
            <a:pPr marL="685800" lvl="1" indent="-228600" eaLnBrk="1" hangingPunct="1">
              <a:buFont typeface="Arial" panose="020B0604020202020204" pitchFamily="34" charset="0"/>
              <a:buChar char="•"/>
            </a:pPr>
            <a:r>
              <a:rPr lang="en-US" altLang="en-US" noProof="0" dirty="0"/>
              <a:t>Risk can be expressed as the product of threats and vulnerabilities: risk = threat x vulnerability. If the threat increases, the risk increases. If the vulnerability is higher, the risk will be higher. For risk assessment purposes, a different formula is often used: risk = likelihood x impact. If either the likelihood of an information security incident or its impact increases, the risk will be higher. To quantify this, both likelihood and impact can be assessed on a scale ranging from 1 (minimal) to 5 (maximal) and multiplied with each other. So, if the likelihood of a risk leading to an incident is medium, it would get rated as 3; if the impact of that incident to the organization would be low to medium, it would get a rating of 2. The risk would then be likelihood x impact = 3 x 2 = 6. With scales ranging from 1 to 5, the risk rating would range from 1 to 25, with 1 being a very low risk and 25 a very high risk. </a:t>
            </a:r>
          </a:p>
          <a:p>
            <a:pPr marL="685800" lvl="1" indent="-228600" eaLnBrk="1" hangingPunct="1">
              <a:buFont typeface="Arial" panose="020B0604020202020204" pitchFamily="34" charset="0"/>
              <a:buChar char="•"/>
            </a:pPr>
            <a:r>
              <a:rPr lang="en-US" altLang="en-US" noProof="0" dirty="0"/>
              <a:t>The asset owner or the management accountable for information security in the organization can determine their risk appetite: what level of risk would they be willing to accept and above which they would need some control to be put into place to treat the risk? This level if called risk appetite and can be expressed in a risk rating as calculated in the previous bullet point. Some organizations that are risk-averse would have a risk appetite at risk level 6, other organizations that are more willing to take risks would settle at a risk level of 10 or 12 for their risk appetite.</a:t>
            </a:r>
          </a:p>
          <a:p>
            <a:pPr marL="685800" lvl="1" indent="-228600" eaLnBrk="1" hangingPunct="1">
              <a:buFont typeface="Arial" panose="020B0604020202020204" pitchFamily="34" charset="0"/>
              <a:buChar char="•"/>
            </a:pPr>
            <a:r>
              <a:rPr lang="en-US" altLang="en-US" noProof="0" dirty="0"/>
              <a:t>For risks the have a risk level above the risk appetite, options need to be defined to put mitigating controls into place.</a:t>
            </a:r>
          </a:p>
          <a:p>
            <a:pPr marL="228600" lvl="0" indent="-228600" eaLnBrk="1" hangingPunct="1">
              <a:buFont typeface="+mj-lt"/>
              <a:buAutoNum type="arabicPeriod"/>
            </a:pPr>
            <a:r>
              <a:rPr lang="en-US" altLang="en-US" noProof="0" dirty="0"/>
              <a:t>Controls</a:t>
            </a:r>
          </a:p>
          <a:p>
            <a:pPr marL="685800" lvl="1" indent="-228600" eaLnBrk="1" hangingPunct="1">
              <a:buFont typeface="Arial" panose="020B0604020202020204" pitchFamily="34" charset="0"/>
              <a:buChar char="•"/>
            </a:pPr>
            <a:r>
              <a:rPr lang="en-US" altLang="en-US" noProof="0" dirty="0"/>
              <a:t>Controls can have various natures, which will be explained later in this course. The main thing to do here is to implement controls that reduce either the likelihood, or the impact, or both these aspects of the risk. A control may reduce the likelihood rated at level 5 to a level 3 or reduce the impact from level 3 to level 2, for example.</a:t>
            </a:r>
          </a:p>
          <a:p>
            <a:pPr marL="685800" lvl="1" indent="-228600" eaLnBrk="1" hangingPunct="1">
              <a:buFont typeface="Arial" panose="020B0604020202020204" pitchFamily="34" charset="0"/>
              <a:buChar char="•"/>
            </a:pPr>
            <a:r>
              <a:rPr lang="en-US" altLang="en-US" noProof="0" dirty="0"/>
              <a:t>Note that controls can also introduce new risks: especially software-based controls such as patches may be imperfect and actually introduce new vulnerabilities. This needs to be considered when implementing controls. A new risk assessment should be done after controls have been put into place to identify these new risks.</a:t>
            </a:r>
          </a:p>
          <a:p>
            <a:pPr marL="685800" lvl="1" indent="-228600" eaLnBrk="1" hangingPunct="1">
              <a:buFont typeface="Arial" panose="020B0604020202020204" pitchFamily="34" charset="0"/>
              <a:buChar char="•"/>
            </a:pPr>
            <a:r>
              <a:rPr lang="en-US" altLang="en-US" noProof="0" dirty="0"/>
              <a:t>The residual risk is the risk that is left after a control has been put into place. In the example mentioned before, the original likelihood was rated at 5 and the impact at 3, leading to a risk rating of 5 x 3 = 15 (high). After putting a control into place, the likelihood was determined to be 3 and the impact determined to be 2, so a risk rating of 3 x 2 = 6. The residual risk here is therefore 6 (low). The risk owner can then formally accept this risk if it falls below their risk appetite. Note that this residual risk needs to be re-assessed with some regularity to determine if it is still correct or if the risk has increased and now needs additional controls to be implemented.</a:t>
            </a:r>
          </a:p>
        </p:txBody>
      </p:sp>
    </p:spTree>
    <p:extLst>
      <p:ext uri="{BB962C8B-B14F-4D97-AF65-F5344CB8AC3E}">
        <p14:creationId xmlns:p14="http://schemas.microsoft.com/office/powerpoint/2010/main" val="1227242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31</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This diagram summarizes some basic concepts of risk management:</a:t>
            </a:r>
          </a:p>
          <a:p>
            <a:pPr marL="228600" indent="-228600" eaLnBrk="1" hangingPunct="1">
              <a:buAutoNum type="arabicPeriod"/>
            </a:pPr>
            <a:r>
              <a:rPr lang="en-US" altLang="en-US" noProof="0" dirty="0"/>
              <a:t>Threat agents are entities giving rise to threats to assets. Their aim is to abuse or damage assets and/or the information on these assets.</a:t>
            </a:r>
          </a:p>
          <a:p>
            <a:pPr marL="228600" indent="-228600" eaLnBrk="1" hangingPunct="1">
              <a:buAutoNum type="arabicPeriod"/>
            </a:pPr>
            <a:r>
              <a:rPr lang="en-US" altLang="en-US" noProof="0" dirty="0"/>
              <a:t>Threats try to exploit vulnerabilities of assets and as such lead to risks to these assets.</a:t>
            </a:r>
          </a:p>
          <a:p>
            <a:pPr marL="228600" indent="-228600" eaLnBrk="1" hangingPunct="1">
              <a:buAutoNum type="arabicPeriod"/>
            </a:pPr>
            <a:r>
              <a:rPr lang="en-US" altLang="en-US" noProof="0" dirty="0"/>
              <a:t>Asset owners value their assets and wish to minimize risk to them. In order to do so, they need to be aware of the vulnerabilities to their assets that lead to risks in the first place.</a:t>
            </a:r>
          </a:p>
          <a:p>
            <a:pPr marL="228600" indent="-228600" eaLnBrk="1" hangingPunct="1">
              <a:buAutoNum type="arabicPeriod"/>
            </a:pPr>
            <a:r>
              <a:rPr lang="en-US" altLang="en-US" noProof="0" dirty="0"/>
              <a:t>To minimize these risks, they need to put controls into place that reduce vulnerabilities, but also may possess vulnerabilities themselves.</a:t>
            </a:r>
          </a:p>
          <a:p>
            <a:pPr marL="0" indent="0" eaLnBrk="1" hangingPunct="1">
              <a:buNone/>
            </a:pPr>
            <a:endParaRPr lang="en-US" altLang="en-US" noProof="0" dirty="0"/>
          </a:p>
          <a:p>
            <a:pPr marL="228600" indent="-228600" eaLnBrk="1" hangingPunct="1">
              <a:buAutoNum type="arabicPeriod"/>
            </a:pPr>
            <a:endParaRPr lang="en-US" altLang="en-US" noProof="0" dirty="0"/>
          </a:p>
        </p:txBody>
      </p:sp>
    </p:spTree>
    <p:extLst>
      <p:ext uri="{BB962C8B-B14F-4D97-AF65-F5344CB8AC3E}">
        <p14:creationId xmlns:p14="http://schemas.microsoft.com/office/powerpoint/2010/main" val="3595471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32</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GB" altLang="en-US" dirty="0"/>
              <a:t>ISO/IEC 27001:2022 aligns with the main standard for risk management, ISO 31000, in its requirements for information security risk management. ISO 3100 specifies a number of phases and activities required to do proper risk management. ISO/IEC 27001 has formulated these as follows:</a:t>
            </a:r>
          </a:p>
          <a:p>
            <a:pPr marL="228600" indent="-228600" eaLnBrk="1" hangingPunct="1">
              <a:buAutoNum type="arabicPeriod"/>
            </a:pPr>
            <a:r>
              <a:rPr lang="en-GB" altLang="en-US" dirty="0"/>
              <a:t>Risk assessment</a:t>
            </a:r>
          </a:p>
          <a:p>
            <a:r>
              <a:rPr lang="en-US" sz="1200" kern="1200" dirty="0">
                <a:solidFill>
                  <a:schemeClr val="tx1"/>
                </a:solidFill>
                <a:effectLst/>
                <a:latin typeface="Arial" charset="0"/>
                <a:ea typeface="+mn-ea"/>
                <a:cs typeface="+mn-cs"/>
              </a:rPr>
              <a:t>An information security risk assessment process should be developed that does the following:</a:t>
            </a:r>
          </a:p>
          <a:p>
            <a:pPr marL="171450" indent="-171450">
              <a:buFontTx/>
              <a:buChar char="-"/>
            </a:pPr>
            <a:r>
              <a:rPr lang="en-US" sz="1200" kern="1200" dirty="0">
                <a:solidFill>
                  <a:schemeClr val="tx1"/>
                </a:solidFill>
                <a:effectLst/>
                <a:latin typeface="Arial" charset="0"/>
                <a:ea typeface="+mn-ea"/>
                <a:cs typeface="+mn-cs"/>
              </a:rPr>
              <a:t>established and maintained information security risk criteria. These criteria are the risk appetite and a set methodology to perform risk assessments. This methodology should specify things such as frequency of risk assessments, the way in which impact and likelihood are determined, who should own certain risks and who should be responsible for risk treatment.</a:t>
            </a:r>
          </a:p>
          <a:p>
            <a:pPr marL="171450" indent="-171450">
              <a:buFontTx/>
              <a:buChar char="-"/>
            </a:pPr>
            <a:r>
              <a:rPr lang="en-US" sz="1200" kern="1200" dirty="0">
                <a:solidFill>
                  <a:schemeClr val="tx1"/>
                </a:solidFill>
                <a:effectLst/>
                <a:latin typeface="Arial" charset="0"/>
                <a:ea typeface="+mn-ea"/>
                <a:cs typeface="+mn-cs"/>
              </a:rPr>
              <a:t>a good methodology makes sure risk assessments always produce the same results if performed for the same asset and threat/vulnerability combinations. This reduces the level of subjectivity in calculating the risk level.</a:t>
            </a:r>
          </a:p>
          <a:p>
            <a:r>
              <a:rPr lang="en-US" sz="1200" kern="1200" dirty="0">
                <a:solidFill>
                  <a:schemeClr val="tx1"/>
                </a:solidFill>
                <a:effectLst/>
                <a:latin typeface="Arial" charset="0"/>
                <a:ea typeface="+mn-ea"/>
                <a:cs typeface="+mn-cs"/>
              </a:rPr>
              <a:t>The information security risk assessment process should be used to identify risks associated with the loss of confidentiality, integrity and availability for information within the scope of the information security management system.</a:t>
            </a:r>
          </a:p>
          <a:p>
            <a:r>
              <a:rPr lang="en-US" sz="1200" kern="1200" dirty="0">
                <a:solidFill>
                  <a:schemeClr val="tx1"/>
                </a:solidFill>
                <a:effectLst/>
                <a:latin typeface="Arial" charset="0"/>
                <a:ea typeface="+mn-ea"/>
                <a:cs typeface="+mn-cs"/>
              </a:rPr>
              <a:t>For each risk, risk owners must be identified: those people who are responsible for the asset and accountable for mitigating risks to those assets. Risk owners may still have to use other people or departments to implement controls to mitigate risks, but the risk owners remain responsible for making sure this happens.</a:t>
            </a:r>
          </a:p>
          <a:p>
            <a:r>
              <a:rPr lang="en-US" sz="1200" kern="1200" dirty="0">
                <a:solidFill>
                  <a:schemeClr val="tx1"/>
                </a:solidFill>
                <a:effectLst/>
                <a:latin typeface="Arial" charset="0"/>
                <a:ea typeface="+mn-ea"/>
                <a:cs typeface="+mn-cs"/>
              </a:rPr>
              <a:t>During the analysis of the information security risks the following risk evaluation should happen:</a:t>
            </a:r>
          </a:p>
          <a:p>
            <a:r>
              <a:rPr lang="en-US" sz="1200" kern="1200" dirty="0">
                <a:solidFill>
                  <a:schemeClr val="tx1"/>
                </a:solidFill>
                <a:effectLst/>
                <a:latin typeface="Arial" charset="0"/>
                <a:ea typeface="+mn-ea"/>
                <a:cs typeface="+mn-cs"/>
              </a:rPr>
              <a:t>1) assess the potential impact that would result if the risks were to materialize;</a:t>
            </a:r>
          </a:p>
          <a:p>
            <a:r>
              <a:rPr lang="en-US" sz="1200" kern="1200" dirty="0">
                <a:solidFill>
                  <a:schemeClr val="tx1"/>
                </a:solidFill>
                <a:effectLst/>
                <a:latin typeface="Arial" charset="0"/>
                <a:ea typeface="+mn-ea"/>
                <a:cs typeface="+mn-cs"/>
              </a:rPr>
              <a:t>2) assess the realistic likelihood of the occurrence of the risks;</a:t>
            </a:r>
          </a:p>
          <a:p>
            <a:r>
              <a:rPr lang="en-US" sz="1200" kern="1200" dirty="0">
                <a:solidFill>
                  <a:schemeClr val="tx1"/>
                </a:solidFill>
                <a:effectLst/>
                <a:latin typeface="Arial" charset="0"/>
                <a:ea typeface="+mn-ea"/>
                <a:cs typeface="+mn-cs"/>
              </a:rPr>
              <a:t>3) determine the levels of risk (likelihood x impact).</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Finally, the information security risks should be evaluated by comparing the results of the risk analysis with the risk criteria mentioned above, mainly the risk appetite. This results in either risk acceptance or the need to treat the risk using a control.</a:t>
            </a:r>
          </a:p>
          <a:p>
            <a:r>
              <a:rPr lang="en-US" sz="1200" kern="1200" dirty="0">
                <a:solidFill>
                  <a:schemeClr val="tx1"/>
                </a:solidFill>
                <a:effectLst/>
                <a:latin typeface="Arial" charset="0"/>
                <a:ea typeface="+mn-ea"/>
                <a:cs typeface="+mn-cs"/>
              </a:rPr>
              <a:t>Risks need to be prioritized based on their risk level (likelihood x impact) so that the implementation of controls can be prioritized accordingly.</a:t>
            </a:r>
          </a:p>
        </p:txBody>
      </p:sp>
    </p:spTree>
    <p:extLst>
      <p:ext uri="{BB962C8B-B14F-4D97-AF65-F5344CB8AC3E}">
        <p14:creationId xmlns:p14="http://schemas.microsoft.com/office/powerpoint/2010/main" val="3805242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33</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Some elements that are helpful to do a proper risk assessment are the following:</a:t>
            </a:r>
          </a:p>
          <a:p>
            <a:pPr marL="171450" indent="-171450" eaLnBrk="1" hangingPunct="1">
              <a:buFontTx/>
              <a:buChar char="-"/>
            </a:pPr>
            <a:r>
              <a:rPr lang="en-US" altLang="en-US" noProof="0" dirty="0"/>
              <a:t>A business impact analysis (BIA) investigates how the business objectives (for example selling products and services, increasing profit, reducing costs, satisfied customers and employees) are impacted by threats to information security and their associated risks. The BIA will guide the assessment of </a:t>
            </a:r>
            <a:r>
              <a:rPr lang="en-US" altLang="en-US" b="0" noProof="0" dirty="0"/>
              <a:t>impact</a:t>
            </a:r>
            <a:r>
              <a:rPr lang="en-US" altLang="en-US" noProof="0" dirty="0"/>
              <a:t> when determining the risk level.</a:t>
            </a:r>
          </a:p>
          <a:p>
            <a:pPr marL="171450" indent="-171450" eaLnBrk="1" hangingPunct="1">
              <a:buFontTx/>
              <a:buChar char="-"/>
            </a:pPr>
            <a:r>
              <a:rPr lang="en-US" altLang="en-US" noProof="0" dirty="0"/>
              <a:t>Using the BIA, risks can be baselined: a basic level of risk will always exist in a business. Only when these risks cross a threshold (risk appetite), it is necessary to implement controls to mitigate them. The Internet has plenty of threats to be wary of, but not all of those threats may impact all organizations, so focus on those that are relevant to your organization.</a:t>
            </a:r>
          </a:p>
          <a:p>
            <a:pPr marL="171450" indent="-171450" eaLnBrk="1" hangingPunct="1">
              <a:buFontTx/>
              <a:buChar char="-"/>
            </a:pPr>
            <a:r>
              <a:rPr lang="en-US" altLang="en-US" noProof="0" dirty="0"/>
              <a:t>In any case, it helps if risks are discussed with an open mind by people from multiple backgrounds. In this way, asset owners do not need to feel under pressure if a risk is found related to their asset and that is not mitigated yet.</a:t>
            </a:r>
          </a:p>
          <a:p>
            <a:pPr marL="171450" indent="-171450" eaLnBrk="1" hangingPunct="1">
              <a:buFontTx/>
              <a:buChar char="-"/>
            </a:pPr>
            <a:r>
              <a:rPr lang="en-US" altLang="en-US" noProof="0" dirty="0"/>
              <a:t>In some cases, risk management tools may be helpful, but they can only be useful if there is first a well working risk management process in place. Tools do not determine the process. They only support the process.</a:t>
            </a:r>
          </a:p>
          <a:p>
            <a:pPr marL="171450" indent="-171450" eaLnBrk="1" hangingPunct="1">
              <a:buFontTx/>
              <a:buChar char="-"/>
            </a:pPr>
            <a:r>
              <a:rPr lang="en-US" altLang="en-US" noProof="0" dirty="0"/>
              <a:t>The risk assessment leads to the need to implement certain controls. These controls come in various shapes and forms, ranging from policies to background checks, from access management to firewalls and from putting security guards into place to updating software regularly. All these measure form the backbone of the wider information security program.</a:t>
            </a:r>
          </a:p>
          <a:p>
            <a:pPr marL="171450" indent="-171450" eaLnBrk="1" hangingPunct="1">
              <a:buFontTx/>
              <a:buChar char="-"/>
            </a:pPr>
            <a:r>
              <a:rPr lang="en-US" altLang="en-US" noProof="0" dirty="0"/>
              <a:t>Risk assessments are not a one-time activity: there needs to be a regular (e.g. monthly) risk management meeting held to have a continual assessment of new risks. Moreover, existing treated and accepted risks need to be re-assessed with some regularity to determine if anything has changed that requires a renewed assessment (e.g. annually).</a:t>
            </a:r>
          </a:p>
          <a:p>
            <a:pPr marL="171450" indent="-171450" eaLnBrk="1" hangingPunct="1">
              <a:buFontTx/>
              <a:buChar char="-"/>
            </a:pPr>
            <a:r>
              <a:rPr lang="en-US" altLang="en-US" noProof="0" dirty="0"/>
              <a:t>There will always be risks, so risk management is never done. Nor will risk levels ever be zero, unless the threat actor, threat or the targeted asset are removed. Therefore, the organization and its stakeholders need to be made aware of (residual) risks that remain after the risk assessment sessions.</a:t>
            </a:r>
          </a:p>
        </p:txBody>
      </p:sp>
    </p:spTree>
    <p:extLst>
      <p:ext uri="{BB962C8B-B14F-4D97-AF65-F5344CB8AC3E}">
        <p14:creationId xmlns:p14="http://schemas.microsoft.com/office/powerpoint/2010/main" val="3757824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34</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The business impact analysis (BIA) deals with the impact a threat may have on the business objectives. These threats may result in the loss of, damage to, or disclosure of confidential information. This impact on the information may in turn lead to financial losses, reputational damage, legal consequences and other business issues.</a:t>
            </a:r>
          </a:p>
          <a:p>
            <a:pPr eaLnBrk="1" hangingPunct="1"/>
            <a:r>
              <a:rPr lang="en-US" altLang="en-US" noProof="0" dirty="0"/>
              <a:t>To avoid these business impacting issues, the BIA serves to identify business areas and business processes where information security is the most important.</a:t>
            </a:r>
          </a:p>
          <a:p>
            <a:pPr eaLnBrk="1" hangingPunct="1"/>
            <a:r>
              <a:rPr lang="en-US" altLang="en-US" noProof="0" dirty="0"/>
              <a:t>A BIA needs input from various owners, including information security managers, the business owners themselves and possibly specialists in Legal, HR or physical security.</a:t>
            </a:r>
          </a:p>
          <a:p>
            <a:pPr eaLnBrk="1" hangingPunct="1"/>
            <a:r>
              <a:rPr lang="en-US" altLang="en-US" noProof="0" dirty="0"/>
              <a:t>The BIA is not a risk assessment itself: its only purpose is to determine business impact of threats, not do a formal risk assessment in terms of likelihood impact, controls, etc. The use of the BIA in the risk assessment is one of prioritization: it is worth determining what areas of the business require more attention in terms of risk assessment that others. Typical areas would be business areas that handle a lot of customer information or confidential company information such as financial reports.</a:t>
            </a:r>
          </a:p>
        </p:txBody>
      </p:sp>
    </p:spTree>
    <p:extLst>
      <p:ext uri="{BB962C8B-B14F-4D97-AF65-F5344CB8AC3E}">
        <p14:creationId xmlns:p14="http://schemas.microsoft.com/office/powerpoint/2010/main" val="2286728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35</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GB" altLang="en-US" dirty="0"/>
              <a:t>Risk management goes in cycles: after an initial assessment, it is decided to implement a limited set of controls to mitigate the most urgent risks. When implementing controls, it </a:t>
            </a:r>
            <a:r>
              <a:rPr lang="en-GB" altLang="en-US"/>
              <a:t>is necessary to </a:t>
            </a:r>
            <a:r>
              <a:rPr lang="en-GB" altLang="en-US" dirty="0"/>
              <a:t>justify why these controls are the best to implement to treat the risks. Financial, legal, organizational and operation considerations may play a role here. What is important is that the areas that stand out most in the BIA get treated for risks first, so that the end users will have enough peace of mind.</a:t>
            </a:r>
          </a:p>
          <a:p>
            <a:pPr eaLnBrk="1" hangingPunct="1"/>
            <a:r>
              <a:rPr lang="en-GB" altLang="en-US" dirty="0"/>
              <a:t>The next cycle can go further and assess other areas of the business for risks, including their assets. If, based on this risk assessment cycle, additional control are needed, implement them where required. At the same time, risk areas that have been dealt with in earlier cycles can be re-assessed and adjusted if needed.</a:t>
            </a:r>
          </a:p>
          <a:p>
            <a:pPr eaLnBrk="1" hangingPunct="1"/>
            <a:r>
              <a:rPr lang="en-GB" altLang="en-US" dirty="0"/>
              <a:t>In this way, there is a continual cycle of risk assessment being done in the organization, with controls implemented where needed and feasible.</a:t>
            </a:r>
          </a:p>
        </p:txBody>
      </p:sp>
    </p:spTree>
    <p:extLst>
      <p:ext uri="{BB962C8B-B14F-4D97-AF65-F5344CB8AC3E}">
        <p14:creationId xmlns:p14="http://schemas.microsoft.com/office/powerpoint/2010/main" val="3729474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37</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Threats are made to obtain information that is present in or on assets, so a good starting point is to create a list of assets in the organization. Given that some assets may be large in number, it is practical to use categories of assets (such as laptops, people, buildings, servers) rather than individual assets to use in the BIA and risk assessment.</a:t>
            </a:r>
          </a:p>
        </p:txBody>
      </p:sp>
    </p:spTree>
    <p:extLst>
      <p:ext uri="{BB962C8B-B14F-4D97-AF65-F5344CB8AC3E}">
        <p14:creationId xmlns:p14="http://schemas.microsoft.com/office/powerpoint/2010/main" val="3992276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38</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Asset owners are responsible for the proper use and maintenance of them. In asset categories such as servers and applications, asset owners are also known as custodians. </a:t>
            </a:r>
          </a:p>
          <a:p>
            <a:pPr eaLnBrk="1" hangingPunct="1"/>
            <a:r>
              <a:rPr lang="en-US" altLang="en-US" noProof="0" dirty="0"/>
              <a:t>Along with the list of assets or asset categories, the owners (either of the individual assets or responsible management for the asset categories, such as desktop computers, data centers, etc.) should be identified, because they know most about the assets and can give their unique perspective on the threats to their assets and possible vulnerabilities on their assets during both BIA and risk assessment.</a:t>
            </a:r>
          </a:p>
        </p:txBody>
      </p:sp>
    </p:spTree>
    <p:extLst>
      <p:ext uri="{BB962C8B-B14F-4D97-AF65-F5344CB8AC3E}">
        <p14:creationId xmlns:p14="http://schemas.microsoft.com/office/powerpoint/2010/main" val="3186706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sz="1200" dirty="0">
                <a:latin typeface="Roboto" panose="02000000000000000000" pitchFamily="2" charset="0"/>
                <a:ea typeface="Roboto" panose="02000000000000000000" pitchFamily="2" charset="0"/>
                <a:cs typeface="Roboto" panose="02000000000000000000" pitchFamily="2" charset="0"/>
              </a:rPr>
              <a:t>The EXIN Information Security Foundation based on ISO/IEC 27001 (ISFS*) </a:t>
            </a:r>
            <a:r>
              <a:rPr lang="en-GB" b="0" i="0" dirty="0">
                <a:solidFill>
                  <a:srgbClr val="444444"/>
                </a:solidFill>
                <a:effectLst/>
                <a:latin typeface="Roboto" panose="02000000000000000000" pitchFamily="2" charset="0"/>
                <a:ea typeface="Roboto" panose="02000000000000000000" pitchFamily="2" charset="0"/>
                <a:cs typeface="Roboto" panose="02000000000000000000" pitchFamily="2" charset="0"/>
              </a:rPr>
              <a:t>certification confirms that the professional understands information security principles and concepts applied in the work environment and knows how to mitigate risk.</a:t>
            </a:r>
            <a:r>
              <a:rPr lang="en-GB" sz="1200" dirty="0">
                <a:latin typeface="Roboto" panose="02000000000000000000" pitchFamily="2" charset="0"/>
                <a:ea typeface="Roboto" panose="02000000000000000000" pitchFamily="2" charset="0"/>
                <a:cs typeface="Roboto" panose="02000000000000000000" pitchFamily="2" charset="0"/>
              </a:rPr>
              <a:t> The ISFS target group consists of everyone in the organization.</a:t>
            </a:r>
          </a:p>
          <a:p>
            <a:pPr eaLnBrk="1" hangingPunct="1"/>
            <a:r>
              <a:rPr lang="en-GB" sz="1200" dirty="0">
                <a:latin typeface="Roboto" panose="02000000000000000000" pitchFamily="2" charset="0"/>
                <a:ea typeface="Roboto" panose="02000000000000000000" pitchFamily="2" charset="0"/>
                <a:cs typeface="Roboto" panose="02000000000000000000" pitchFamily="2" charset="0"/>
              </a:rPr>
              <a:t>The EXIN Information Security Management Professional based on ISO/IEC 27001 (ISMP) </a:t>
            </a:r>
            <a:r>
              <a:rPr lang="en-GB" b="0" i="0" dirty="0">
                <a:solidFill>
                  <a:srgbClr val="444444"/>
                </a:solidFill>
                <a:effectLst/>
                <a:latin typeface="Roboto" panose="02000000000000000000" pitchFamily="2" charset="0"/>
                <a:ea typeface="Roboto" panose="02000000000000000000" pitchFamily="2" charset="0"/>
                <a:cs typeface="Roboto" panose="02000000000000000000" pitchFamily="2" charset="0"/>
              </a:rPr>
              <a:t>certification confirms that the professional has highly specialized knowledge in the field of ISM and can establish and optimize an information security management system (ISMS) that protects the confidentiality, integrity and availability of information in the organization.</a:t>
            </a:r>
            <a:r>
              <a:rPr lang="en-GB" sz="1200" b="0" i="0" dirty="0">
                <a:solidFill>
                  <a:srgbClr val="444444"/>
                </a:solidFill>
                <a:effectLst/>
                <a:latin typeface="Roboto" panose="02000000000000000000" pitchFamily="2" charset="0"/>
                <a:ea typeface="Roboto" panose="02000000000000000000" pitchFamily="2" charset="0"/>
                <a:cs typeface="Roboto" panose="02000000000000000000" pitchFamily="2" charset="0"/>
              </a:rPr>
              <a:t> </a:t>
            </a:r>
            <a:r>
              <a:rPr lang="en-GB" sz="1200" dirty="0">
                <a:latin typeface="Roboto" panose="02000000000000000000" pitchFamily="2" charset="0"/>
                <a:ea typeface="Roboto" panose="02000000000000000000" pitchFamily="2" charset="0"/>
                <a:cs typeface="Roboto" panose="02000000000000000000" pitchFamily="2" charset="0"/>
              </a:rPr>
              <a:t>It is geared toward those who, due to their position, are involved in the implementation and evaluation of information security, like the Information Security Manager and the Information Security Officer, (ISO) or the line manager, the process manager and the project manager.</a:t>
            </a:r>
          </a:p>
          <a:p>
            <a:pPr eaLnBrk="1" hangingPunct="1"/>
            <a:r>
              <a:rPr lang="en-GB" sz="1200" dirty="0">
                <a:latin typeface="Roboto" panose="02000000000000000000" pitchFamily="2" charset="0"/>
                <a:ea typeface="Roboto" panose="02000000000000000000" pitchFamily="2" charset="0"/>
                <a:cs typeface="Roboto" panose="02000000000000000000" pitchFamily="2" charset="0"/>
              </a:rPr>
              <a:t>The EXIN Information Security Management Expert based on ISO/IEC 27001 (ISMES*) </a:t>
            </a:r>
            <a:r>
              <a:rPr lang="en-GB" b="0" i="0" dirty="0">
                <a:solidFill>
                  <a:srgbClr val="444444"/>
                </a:solidFill>
                <a:effectLst/>
                <a:latin typeface="Roboto" panose="02000000000000000000" pitchFamily="2" charset="0"/>
                <a:ea typeface="Roboto" panose="02000000000000000000" pitchFamily="2" charset="0"/>
                <a:cs typeface="Roboto" panose="02000000000000000000" pitchFamily="2" charset="0"/>
              </a:rPr>
              <a:t>certification confirms that the professional can manage organizational, people-related, physical and technological information security risks, while respecting stakeholder interests. </a:t>
            </a:r>
          </a:p>
          <a:p>
            <a:pPr eaLnBrk="1" hangingPunct="1"/>
            <a:endParaRPr lang="en-GB" sz="1200" dirty="0">
              <a:latin typeface="Roboto" panose="02000000000000000000" pitchFamily="2" charset="0"/>
              <a:ea typeface="Roboto" panose="02000000000000000000" pitchFamily="2" charset="0"/>
              <a:cs typeface="Roboto" panose="02000000000000000000" pitchFamily="2" charset="0"/>
            </a:endParaRPr>
          </a:p>
          <a:p>
            <a:pPr eaLnBrk="1" hangingPunct="1"/>
            <a:r>
              <a:rPr lang="en-GB" sz="1200" dirty="0">
                <a:latin typeface="Roboto" panose="02000000000000000000" pitchFamily="2" charset="0"/>
                <a:ea typeface="Roboto" panose="02000000000000000000" pitchFamily="2" charset="0"/>
                <a:cs typeface="Roboto" panose="02000000000000000000" pitchFamily="2" charset="0"/>
              </a:rPr>
              <a:t>*The S stands for: based on the standard</a:t>
            </a:r>
            <a:endParaRPr lang="en-US" sz="1200" dirty="0">
              <a:latin typeface="Roboto" panose="02000000000000000000" pitchFamily="2" charset="0"/>
              <a:ea typeface="Roboto" panose="02000000000000000000" pitchFamily="2" charset="0"/>
              <a:cs typeface="Roboto" panose="02000000000000000000" pitchFamily="2" charset="0"/>
            </a:endParaRPr>
          </a:p>
          <a:p>
            <a:endParaRPr lang="en-US" dirty="0"/>
          </a:p>
        </p:txBody>
      </p:sp>
      <p:sp>
        <p:nvSpPr>
          <p:cNvPr id="4" name="Slide Number Placeholder 3"/>
          <p:cNvSpPr>
            <a:spLocks noGrp="1"/>
          </p:cNvSpPr>
          <p:nvPr>
            <p:ph type="sldNum" sz="quarter" idx="10"/>
          </p:nvPr>
        </p:nvSpPr>
        <p:spPr/>
        <p:txBody>
          <a:bodyPr/>
          <a:lstStyle/>
          <a:p>
            <a:pPr>
              <a:defRPr/>
            </a:pPr>
            <a:fld id="{B4E5E412-AB98-42B4-8795-389D988E49F4}" type="slidenum">
              <a:rPr lang="nl-NL" smtClean="0"/>
              <a:pPr>
                <a:defRPr/>
              </a:pPr>
              <a:t>4</a:t>
            </a:fld>
            <a:endParaRPr lang="nl-NL" dirty="0"/>
          </a:p>
        </p:txBody>
      </p:sp>
    </p:spTree>
    <p:extLst>
      <p:ext uri="{BB962C8B-B14F-4D97-AF65-F5344CB8AC3E}">
        <p14:creationId xmlns:p14="http://schemas.microsoft.com/office/powerpoint/2010/main" val="2257468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39</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There are many different threats to various types of assets. Some are quite obvious (burglary into buildings), others can be quite obscure (what are threats to a particular application?).</a:t>
            </a:r>
          </a:p>
          <a:p>
            <a:pPr eaLnBrk="1" hangingPunct="1"/>
            <a:r>
              <a:rPr lang="en-US" altLang="en-US" noProof="0" dirty="0"/>
              <a:t>List of threats exist on the Internet, for example:</a:t>
            </a:r>
          </a:p>
          <a:p>
            <a:pPr eaLnBrk="1" hangingPunct="1"/>
            <a:r>
              <a:rPr lang="en-US" altLang="en-US" noProof="0" dirty="0"/>
              <a:t>- OWASP Top 10 threats to web applications (https://</a:t>
            </a:r>
            <a:r>
              <a:rPr lang="en-US" altLang="en-US" noProof="0" dirty="0" err="1"/>
              <a:t>owasp.org</a:t>
            </a:r>
            <a:r>
              <a:rPr lang="en-US" altLang="en-US" noProof="0" dirty="0"/>
              <a:t>/www-project-top-ten/)</a:t>
            </a:r>
          </a:p>
          <a:p>
            <a:pPr eaLnBrk="1" hangingPunct="1"/>
            <a:r>
              <a:rPr lang="en-US" altLang="en-US" noProof="0" dirty="0"/>
              <a:t>- Verizon’s Data Breach Investigation Report (DBIR, https://</a:t>
            </a:r>
            <a:r>
              <a:rPr lang="en-US" altLang="en-US" noProof="0" dirty="0" err="1"/>
              <a:t>www.verizon.com</a:t>
            </a:r>
            <a:r>
              <a:rPr lang="en-US" altLang="en-US" noProof="0" dirty="0"/>
              <a:t>/business/resources/reports/</a:t>
            </a:r>
            <a:r>
              <a:rPr lang="en-US" altLang="en-US" noProof="0" dirty="0" err="1"/>
              <a:t>dbir</a:t>
            </a:r>
            <a:r>
              <a:rPr lang="en-US" altLang="en-US" noProof="0" dirty="0"/>
              <a:t>/)</a:t>
            </a:r>
          </a:p>
          <a:p>
            <a:pPr eaLnBrk="1" hangingPunct="1"/>
            <a:r>
              <a:rPr lang="en-US" altLang="en-US" noProof="0" dirty="0"/>
              <a:t>Brainstorm with the asset owners to come up with a list of threats that is as complete as possible, not only based on existing lists, but also on the experience of the asset owners. Do not consider existing controls against these threats yet – those will come at a later step.</a:t>
            </a:r>
          </a:p>
        </p:txBody>
      </p:sp>
    </p:spTree>
    <p:extLst>
      <p:ext uri="{BB962C8B-B14F-4D97-AF65-F5344CB8AC3E}">
        <p14:creationId xmlns:p14="http://schemas.microsoft.com/office/powerpoint/2010/main" val="1579293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40</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Once the threats are known, the threat agents can be identified: who are the people or organizations behind the threats?</a:t>
            </a:r>
          </a:p>
          <a:p>
            <a:pPr eaLnBrk="1" hangingPunct="1"/>
            <a:r>
              <a:rPr lang="en-US" altLang="en-US" noProof="0" dirty="0"/>
              <a:t>Threat agents can be both from outside the organization and from inside and may not even always have malicious intent: employees make human errors that may impact the information security of assets.</a:t>
            </a:r>
          </a:p>
          <a:p>
            <a:pPr eaLnBrk="1" hangingPunct="1"/>
            <a:r>
              <a:rPr lang="en-US" altLang="en-US" noProof="0" dirty="0"/>
              <a:t>Usually, malicious are organized teams funded by governments or Advanced Persistent Threats (APTs), who are organized groups of hackers trying to get access to network and server infrastructure with the aim to stay there and expand their access to various systems.</a:t>
            </a:r>
          </a:p>
        </p:txBody>
      </p:sp>
    </p:spTree>
    <p:extLst>
      <p:ext uri="{BB962C8B-B14F-4D97-AF65-F5344CB8AC3E}">
        <p14:creationId xmlns:p14="http://schemas.microsoft.com/office/powerpoint/2010/main" val="37136133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41</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GB" altLang="en-US" dirty="0"/>
              <a:t>Threats will only turn into incidents if there are vulnerabilities in assets that allow the threat actors access to them.</a:t>
            </a:r>
          </a:p>
          <a:p>
            <a:pPr eaLnBrk="1" hangingPunct="1"/>
            <a:r>
              <a:rPr lang="en-GB" altLang="en-US" dirty="0"/>
              <a:t>Again, expert advice can be obtained here. In cases of software and operating systems, the vendors usually publish vulnerabilities once they are known.</a:t>
            </a:r>
          </a:p>
          <a:p>
            <a:pPr eaLnBrk="1" hangingPunct="1"/>
            <a:r>
              <a:rPr lang="en-GB" altLang="en-US" dirty="0"/>
              <a:t>A great list of known vulnerabilities is maintain by the US Government’s NIST institute, the National Vulnerability Database (NVD): https://</a:t>
            </a:r>
            <a:r>
              <a:rPr lang="en-GB" altLang="en-US" dirty="0" err="1"/>
              <a:t>nvd.nist.gov</a:t>
            </a:r>
            <a:r>
              <a:rPr lang="en-GB" altLang="en-US" dirty="0"/>
              <a:t>/</a:t>
            </a:r>
          </a:p>
          <a:p>
            <a:pPr eaLnBrk="1" hangingPunct="1"/>
            <a:r>
              <a:rPr lang="en-GB" altLang="en-US" dirty="0"/>
              <a:t>As with threats and threat agents, vulnerabilities need to be thoroughly investigated to get a complete picture of whether threats can impact your organization.</a:t>
            </a:r>
          </a:p>
        </p:txBody>
      </p:sp>
    </p:spTree>
    <p:extLst>
      <p:ext uri="{BB962C8B-B14F-4D97-AF65-F5344CB8AC3E}">
        <p14:creationId xmlns:p14="http://schemas.microsoft.com/office/powerpoint/2010/main" val="34691104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42</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GB" altLang="en-US" dirty="0"/>
              <a:t>The next step in the risk assessment is to determine the likelihood of a threat materializing. External help can be used here in the form of e.g. Verizon’s DBIR, other sources on the Internet or experts from security companies.</a:t>
            </a:r>
          </a:p>
          <a:p>
            <a:pPr eaLnBrk="1" hangingPunct="1"/>
            <a:r>
              <a:rPr lang="en-GB" altLang="en-US" dirty="0"/>
              <a:t>After gathering as many perspectives as possible, the aim is to come to an estimate of the likelihood of the threat materializing on a scale from 1 to 5 or in terms of Low-Medium-High likelihood.</a:t>
            </a:r>
          </a:p>
        </p:txBody>
      </p:sp>
    </p:spTree>
    <p:extLst>
      <p:ext uri="{BB962C8B-B14F-4D97-AF65-F5344CB8AC3E}">
        <p14:creationId xmlns:p14="http://schemas.microsoft.com/office/powerpoint/2010/main" val="255961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43</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If a threat manages to materialize, it is necessary to know what the impact on the organization is. Impact can be financial, but also unavailability of services, reputation damage, etc. It helps to quantify all these in financial terms, but that is often very difficult to determine precisely. Therefore, an easier, qualitative approach is taken here as well by simply assessing impact on a scale from 1 (low) to 5 (high).</a:t>
            </a:r>
          </a:p>
        </p:txBody>
      </p:sp>
    </p:spTree>
    <p:extLst>
      <p:ext uri="{BB962C8B-B14F-4D97-AF65-F5344CB8AC3E}">
        <p14:creationId xmlns:p14="http://schemas.microsoft.com/office/powerpoint/2010/main" val="816895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44</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The risk level can be calculated in various ways, but the easiest is to take the likelihood (on a scale of 1 to 5) and multiply it with the impact (on a scale of 1 to 5), resulting in a risk level on a scale of 1 to 25. The resulting risk levels can then in turn be summarized in a number of categories:</a:t>
            </a:r>
          </a:p>
          <a:p>
            <a:pPr eaLnBrk="1" hangingPunct="1"/>
            <a:r>
              <a:rPr lang="en-US" altLang="en-US" noProof="0" dirty="0"/>
              <a:t>Very low: risk level 1-4</a:t>
            </a:r>
          </a:p>
          <a:p>
            <a:pPr eaLnBrk="1" hangingPunct="1"/>
            <a:r>
              <a:rPr lang="en-US" altLang="en-US" noProof="0" dirty="0"/>
              <a:t>Low: risk level 5-8</a:t>
            </a:r>
          </a:p>
          <a:p>
            <a:pPr eaLnBrk="1" hangingPunct="1"/>
            <a:r>
              <a:rPr lang="en-US" altLang="en-US" noProof="0" dirty="0"/>
              <a:t>Medium: risk level 9-11</a:t>
            </a:r>
          </a:p>
          <a:p>
            <a:pPr eaLnBrk="1" hangingPunct="1"/>
            <a:r>
              <a:rPr lang="en-US" altLang="en-US" noProof="0" dirty="0"/>
              <a:t>High: risk level 12-16</a:t>
            </a:r>
          </a:p>
          <a:p>
            <a:pPr eaLnBrk="1" hangingPunct="1"/>
            <a:r>
              <a:rPr lang="en-US" altLang="en-US" noProof="0" dirty="0"/>
              <a:t>Very high: risk level 20-25</a:t>
            </a:r>
          </a:p>
        </p:txBody>
      </p:sp>
    </p:spTree>
    <p:extLst>
      <p:ext uri="{BB962C8B-B14F-4D97-AF65-F5344CB8AC3E}">
        <p14:creationId xmlns:p14="http://schemas.microsoft.com/office/powerpoint/2010/main" val="17105506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45</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The risk appetite is the risk level up to which management can decide to accept the risk. When having categories of risk levels from varying from very low to very high, as shown on the previous slide’s notes, a decision could be to take as a policy that all risks up to medium level may be accepted by the appropriate level of management. Risks with a risk level higher than that must be treated by putting a control into place, or transferred out to another team or organization that is willing to accept it. Risk appetite is a matter of policy, so higher management or a board of directors need to set the risk appetite, taking various perspectives into account, including those of the customers, suppliers, regulators and other stakeholders.</a:t>
            </a:r>
          </a:p>
        </p:txBody>
      </p:sp>
    </p:spTree>
    <p:extLst>
      <p:ext uri="{BB962C8B-B14F-4D97-AF65-F5344CB8AC3E}">
        <p14:creationId xmlns:p14="http://schemas.microsoft.com/office/powerpoint/2010/main" val="40726865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46</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GB" altLang="en-US" dirty="0"/>
              <a:t>Probability = likelihood of a risk turning into an incident.</a:t>
            </a:r>
          </a:p>
          <a:p>
            <a:pPr eaLnBrk="1" hangingPunct="1"/>
            <a:r>
              <a:rPr lang="en-GB" altLang="en-US" dirty="0"/>
              <a:t>Vulnerability = aspect of an asset that can be attacked by a threat actor, such as a software bug, an open port on a firewall or an unlocked door.</a:t>
            </a:r>
          </a:p>
        </p:txBody>
      </p:sp>
    </p:spTree>
    <p:extLst>
      <p:ext uri="{BB962C8B-B14F-4D97-AF65-F5344CB8AC3E}">
        <p14:creationId xmlns:p14="http://schemas.microsoft.com/office/powerpoint/2010/main" val="12914444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47</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endParaRPr lang="en-GB" altLang="en-US" dirty="0"/>
          </a:p>
        </p:txBody>
      </p:sp>
    </p:spTree>
    <p:extLst>
      <p:ext uri="{BB962C8B-B14F-4D97-AF65-F5344CB8AC3E}">
        <p14:creationId xmlns:p14="http://schemas.microsoft.com/office/powerpoint/2010/main" val="32126693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49</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r>
              <a:rPr lang="en-US" sz="1200" b="1" kern="1200" noProof="0" dirty="0">
                <a:solidFill>
                  <a:schemeClr val="tx1"/>
                </a:solidFill>
                <a:effectLst/>
                <a:latin typeface="Arial" charset="0"/>
                <a:ea typeface="+mn-ea"/>
                <a:cs typeface="+mn-cs"/>
              </a:rPr>
              <a:t>Information security risk treatment </a:t>
            </a:r>
            <a:r>
              <a:rPr lang="en-US" sz="1200" kern="1200" noProof="0" dirty="0">
                <a:solidFill>
                  <a:schemeClr val="tx1"/>
                </a:solidFill>
                <a:effectLst/>
                <a:latin typeface="Arial" charset="0"/>
                <a:ea typeface="+mn-ea"/>
                <a:cs typeface="+mn-cs"/>
              </a:rPr>
              <a:t>(based on ISO/IEC 27001:2022 Clause 6.1.3)</a:t>
            </a:r>
          </a:p>
          <a:p>
            <a:r>
              <a:rPr lang="en-US" sz="1200" kern="1200" noProof="0" dirty="0">
                <a:solidFill>
                  <a:schemeClr val="tx1"/>
                </a:solidFill>
                <a:effectLst/>
                <a:latin typeface="Arial" charset="0"/>
                <a:ea typeface="+mn-ea"/>
                <a:cs typeface="+mn-cs"/>
              </a:rPr>
              <a:t>A risk treatment process that performs the following tasks should be set up:</a:t>
            </a:r>
          </a:p>
          <a:p>
            <a:pPr marL="228600" indent="-228600">
              <a:buFont typeface="+mj-lt"/>
              <a:buAutoNum type="alphaLcParenR"/>
            </a:pPr>
            <a:r>
              <a:rPr lang="en-US" sz="1200" kern="1200" noProof="0" dirty="0">
                <a:solidFill>
                  <a:schemeClr val="tx1"/>
                </a:solidFill>
                <a:effectLst/>
                <a:latin typeface="Arial" charset="0"/>
                <a:ea typeface="+mn-ea"/>
                <a:cs typeface="+mn-cs"/>
              </a:rPr>
              <a:t>Based on the risk assessment, determine what </a:t>
            </a:r>
            <a:r>
              <a:rPr lang="en-US" sz="1200" u="none" kern="1200" noProof="0" dirty="0">
                <a:solidFill>
                  <a:schemeClr val="tx1"/>
                </a:solidFill>
                <a:effectLst/>
                <a:latin typeface="Arial" charset="0"/>
                <a:ea typeface="+mn-ea"/>
                <a:cs typeface="+mn-cs"/>
              </a:rPr>
              <a:t>options there are to treat the risk. Risk treatment options are usually one of four options: avoid the risk (stop the activity that is at risk or remove the asset that is at risk); accept the risk (and do nothing – this happens usually when the risk level is below the risk appetite threshold); treat the risk (put a control into place); or transfer the risk (get someone else to handle the risk and accept responsibility for it).</a:t>
            </a:r>
          </a:p>
          <a:p>
            <a:pPr marL="228600" indent="-228600">
              <a:buFont typeface="+mj-lt"/>
              <a:buAutoNum type="alphaLcParenR"/>
            </a:pPr>
            <a:r>
              <a:rPr lang="en-US" sz="1200" u="none" kern="1200" noProof="0" dirty="0">
                <a:solidFill>
                  <a:schemeClr val="tx1"/>
                </a:solidFill>
                <a:effectLst/>
                <a:latin typeface="Arial" charset="0"/>
                <a:ea typeface="+mn-ea"/>
                <a:cs typeface="+mn-cs"/>
              </a:rPr>
              <a:t>Determine all controls that are necessary to implement the information security risk treatment option(s) chosen. A risk may need more than one control to be treated: often a combination of a technical control (implement stricter access management for a certain application) and user awareness training (make people aware of the fact that user access control has changed and how it impacts them). </a:t>
            </a:r>
          </a:p>
          <a:p>
            <a:pPr marL="228600" indent="-228600">
              <a:buFont typeface="+mj-lt"/>
              <a:buAutoNum type="alphaLcParenR"/>
            </a:pPr>
            <a:r>
              <a:rPr lang="en-US" sz="1200" u="none" kern="1200" noProof="0" dirty="0">
                <a:solidFill>
                  <a:schemeClr val="tx1"/>
                </a:solidFill>
                <a:effectLst/>
                <a:latin typeface="Arial" charset="0"/>
                <a:ea typeface="+mn-ea"/>
                <a:cs typeface="+mn-cs"/>
              </a:rPr>
              <a:t>Compare the controls determined in 6.1.3 b) above with those in ISO/IEC 27002:2022 Annex A and verify that no necessary controls have been omitted. Annex A in ISO/IEC 27001 contains 93 controls that an organization would typically use to protect themselves against all sorts of information security threats. These same controls are extensively discussed in ISO/IEC 27002:2022. None of these 93 controls should be seen as requirements of the standard, though. A control will only be used if the risk assessment leads to the need for one. At the same time, Annex A can be used as inspiration to pick controls that are suitable to deal with risks the organization is confronted with. But it is also possible to develop your own controls that are not listed in Annex A, as long as they are effective to mitigate risks.</a:t>
            </a:r>
          </a:p>
          <a:p>
            <a:pPr marL="228600" indent="-228600">
              <a:buFont typeface="+mj-lt"/>
              <a:buAutoNum type="alphaLcParenR"/>
            </a:pPr>
            <a:r>
              <a:rPr lang="en-US" sz="1200" u="none" kern="1200" noProof="0" dirty="0">
                <a:solidFill>
                  <a:schemeClr val="tx1"/>
                </a:solidFill>
                <a:effectLst/>
                <a:latin typeface="Arial" charset="0"/>
                <a:ea typeface="+mn-ea"/>
                <a:cs typeface="+mn-cs"/>
              </a:rPr>
              <a:t>Develop a document called “Statement of Applicability” (</a:t>
            </a:r>
            <a:r>
              <a:rPr lang="en-US" sz="1200" u="none" kern="1200" noProof="0" dirty="0" err="1">
                <a:solidFill>
                  <a:schemeClr val="tx1"/>
                </a:solidFill>
                <a:effectLst/>
                <a:latin typeface="Arial" charset="0"/>
                <a:ea typeface="+mn-ea"/>
                <a:cs typeface="+mn-cs"/>
              </a:rPr>
              <a:t>SoA</a:t>
            </a:r>
            <a:r>
              <a:rPr lang="en-US" sz="1200" u="none" kern="1200" noProof="0" dirty="0">
                <a:solidFill>
                  <a:schemeClr val="tx1"/>
                </a:solidFill>
                <a:effectLst/>
                <a:latin typeface="Arial" charset="0"/>
                <a:ea typeface="+mn-ea"/>
                <a:cs typeface="+mn-cs"/>
              </a:rPr>
              <a:t>). The </a:t>
            </a:r>
            <a:r>
              <a:rPr lang="en-US" sz="1200" u="none" kern="1200" noProof="0" dirty="0" err="1">
                <a:solidFill>
                  <a:schemeClr val="tx1"/>
                </a:solidFill>
                <a:effectLst/>
                <a:latin typeface="Arial" charset="0"/>
                <a:ea typeface="+mn-ea"/>
                <a:cs typeface="+mn-cs"/>
              </a:rPr>
              <a:t>SoA</a:t>
            </a:r>
            <a:r>
              <a:rPr lang="en-US" sz="1200" u="none" kern="1200" noProof="0" dirty="0">
                <a:solidFill>
                  <a:schemeClr val="tx1"/>
                </a:solidFill>
                <a:effectLst/>
                <a:latin typeface="Arial" charset="0"/>
                <a:ea typeface="+mn-ea"/>
                <a:cs typeface="+mn-cs"/>
              </a:rPr>
              <a:t> contains a list of the controls that are picked to mitigate the risks and compares these to the controls listed in Annex A, stating which of the Annex A controls have been applied in the ISMS. In more detail, the </a:t>
            </a:r>
            <a:r>
              <a:rPr lang="en-US" sz="1200" u="none" kern="1200" noProof="0" dirty="0" err="1">
                <a:solidFill>
                  <a:schemeClr val="tx1"/>
                </a:solidFill>
                <a:effectLst/>
                <a:latin typeface="Arial" charset="0"/>
                <a:ea typeface="+mn-ea"/>
                <a:cs typeface="+mn-cs"/>
              </a:rPr>
              <a:t>SoA</a:t>
            </a:r>
            <a:r>
              <a:rPr lang="en-US" sz="1200" u="none" kern="1200" noProof="0" dirty="0">
                <a:solidFill>
                  <a:schemeClr val="tx1"/>
                </a:solidFill>
                <a:effectLst/>
                <a:latin typeface="Arial" charset="0"/>
                <a:ea typeface="+mn-ea"/>
                <a:cs typeface="+mn-cs"/>
              </a:rPr>
              <a:t> should have at minimum the following information:</a:t>
            </a:r>
          </a:p>
          <a:p>
            <a:pPr marL="742950" lvl="1" indent="-285750">
              <a:buFont typeface="+mj-lt"/>
              <a:buAutoNum type="romanLcPeriod"/>
            </a:pPr>
            <a:r>
              <a:rPr lang="en-US" sz="1200" u="none" kern="1200" noProof="0" dirty="0">
                <a:solidFill>
                  <a:schemeClr val="tx1"/>
                </a:solidFill>
                <a:effectLst/>
                <a:latin typeface="Arial" charset="0"/>
                <a:ea typeface="+mn-ea"/>
                <a:cs typeface="+mn-cs"/>
              </a:rPr>
              <a:t>the necessary controls that are selected; </a:t>
            </a:r>
          </a:p>
          <a:p>
            <a:pPr marL="742950" lvl="1" indent="-285750">
              <a:buFont typeface="+mj-lt"/>
              <a:buAutoNum type="romanLcPeriod"/>
            </a:pPr>
            <a:r>
              <a:rPr lang="en-US" sz="1200" u="none" kern="1200" noProof="0" dirty="0">
                <a:solidFill>
                  <a:schemeClr val="tx1"/>
                </a:solidFill>
                <a:effectLst/>
                <a:latin typeface="Arial" charset="0"/>
                <a:ea typeface="+mn-ea"/>
                <a:cs typeface="+mn-cs"/>
              </a:rPr>
              <a:t>justification for their inclusion: why were certain controls from Annex A picked or why did you develop certain controls yourself? The risk assessment and risk treatment decisions determine what controls are needed. This justification is just a short statement about why a control was deemed necessary. Note that this does not need to state anything about the detailed implementation of the control, as that should be considered confidential information.</a:t>
            </a:r>
          </a:p>
          <a:p>
            <a:pPr marL="742950" lvl="1" indent="-285750">
              <a:buFont typeface="+mj-lt"/>
              <a:buAutoNum type="romanLcPeriod"/>
            </a:pPr>
            <a:r>
              <a:rPr lang="en-US" sz="1200" u="none" kern="1200" noProof="0" dirty="0">
                <a:solidFill>
                  <a:schemeClr val="tx1"/>
                </a:solidFill>
                <a:effectLst/>
                <a:latin typeface="Arial" charset="0"/>
                <a:ea typeface="+mn-ea"/>
                <a:cs typeface="+mn-cs"/>
              </a:rPr>
              <a:t>whether the necessary controls are implemented or not. This seems somehow odd, but there may be reasons why a control is deemed necessary yet cannot be implemented. It may simply be too costly to implement a control to safeguard information that is worth less than the cost of implementing a control.</a:t>
            </a:r>
          </a:p>
          <a:p>
            <a:pPr marL="742950" lvl="1" indent="-285750">
              <a:buFont typeface="+mj-lt"/>
              <a:buAutoNum type="romanLcPeriod"/>
            </a:pPr>
            <a:r>
              <a:rPr lang="en-US" sz="1200" u="none" kern="1200" noProof="0" dirty="0">
                <a:solidFill>
                  <a:schemeClr val="tx1"/>
                </a:solidFill>
                <a:effectLst/>
                <a:latin typeface="Arial" charset="0"/>
                <a:ea typeface="+mn-ea"/>
                <a:cs typeface="+mn-cs"/>
              </a:rPr>
              <a:t>the justification for excluding any of the Annex A controls: why are certain controls NOT picked from Annex A? Every organization’s situation is unique, so there might be good reasons to ignore certain Annex A controls. This is all based on the risk assessment and the risk treatment that is decided to perform.</a:t>
            </a:r>
          </a:p>
          <a:p>
            <a:pPr marL="457200" lvl="1" indent="0">
              <a:buFont typeface="+mj-lt"/>
              <a:buNone/>
            </a:pPr>
            <a:r>
              <a:rPr lang="en-US" sz="1200" u="none" kern="1200" noProof="0" dirty="0">
                <a:solidFill>
                  <a:schemeClr val="tx1"/>
                </a:solidFill>
                <a:effectLst/>
                <a:latin typeface="Arial" charset="0"/>
                <a:ea typeface="+mn-ea"/>
                <a:cs typeface="+mn-cs"/>
              </a:rPr>
              <a:t>Note that the </a:t>
            </a:r>
            <a:r>
              <a:rPr lang="en-US" sz="1200" u="none" kern="1200" noProof="0" dirty="0" err="1">
                <a:solidFill>
                  <a:schemeClr val="tx1"/>
                </a:solidFill>
                <a:effectLst/>
                <a:latin typeface="Arial" charset="0"/>
                <a:ea typeface="+mn-ea"/>
                <a:cs typeface="+mn-cs"/>
              </a:rPr>
              <a:t>SoA</a:t>
            </a:r>
            <a:r>
              <a:rPr lang="en-US" sz="1200" u="none" kern="1200" noProof="0" dirty="0">
                <a:solidFill>
                  <a:schemeClr val="tx1"/>
                </a:solidFill>
                <a:effectLst/>
                <a:latin typeface="Arial" charset="0"/>
                <a:ea typeface="+mn-ea"/>
                <a:cs typeface="+mn-cs"/>
              </a:rPr>
              <a:t> is considered public information: some customers, when they ask for a supplier’s ISO/IEC 27001 certificate, also ask for a copy of the </a:t>
            </a:r>
            <a:r>
              <a:rPr lang="en-US" sz="1200" u="none" kern="1200" noProof="0" dirty="0" err="1">
                <a:solidFill>
                  <a:schemeClr val="tx1"/>
                </a:solidFill>
                <a:effectLst/>
                <a:latin typeface="Arial" charset="0"/>
                <a:ea typeface="+mn-ea"/>
                <a:cs typeface="+mn-cs"/>
              </a:rPr>
              <a:t>SoA</a:t>
            </a:r>
            <a:r>
              <a:rPr lang="en-US" sz="1200" u="none" kern="1200" noProof="0" dirty="0">
                <a:solidFill>
                  <a:schemeClr val="tx1"/>
                </a:solidFill>
                <a:effectLst/>
                <a:latin typeface="Arial" charset="0"/>
                <a:ea typeface="+mn-ea"/>
                <a:cs typeface="+mn-cs"/>
              </a:rPr>
              <a:t> so they understand what information security controls have been put into place. It is therefore important to be concise in the </a:t>
            </a:r>
            <a:r>
              <a:rPr lang="en-US" sz="1200" u="none" kern="1200" noProof="0" dirty="0" err="1">
                <a:solidFill>
                  <a:schemeClr val="tx1"/>
                </a:solidFill>
                <a:effectLst/>
                <a:latin typeface="Arial" charset="0"/>
                <a:ea typeface="+mn-ea"/>
                <a:cs typeface="+mn-cs"/>
              </a:rPr>
              <a:t>SoA</a:t>
            </a:r>
            <a:r>
              <a:rPr lang="en-US" sz="1200" u="none" kern="1200" noProof="0" dirty="0">
                <a:solidFill>
                  <a:schemeClr val="tx1"/>
                </a:solidFill>
                <a:effectLst/>
                <a:latin typeface="Arial" charset="0"/>
                <a:ea typeface="+mn-ea"/>
                <a:cs typeface="+mn-cs"/>
              </a:rPr>
              <a:t> and not include any information that is deemed confidential, so should not be shared with customers. Often, organizations maintain two versions of their </a:t>
            </a:r>
            <a:r>
              <a:rPr lang="en-US" sz="1200" u="none" kern="1200" noProof="0" dirty="0" err="1">
                <a:solidFill>
                  <a:schemeClr val="tx1"/>
                </a:solidFill>
                <a:effectLst/>
                <a:latin typeface="Arial" charset="0"/>
                <a:ea typeface="+mn-ea"/>
                <a:cs typeface="+mn-cs"/>
              </a:rPr>
              <a:t>SoA</a:t>
            </a:r>
            <a:r>
              <a:rPr lang="en-US" sz="1200" u="none" kern="1200" noProof="0" dirty="0">
                <a:solidFill>
                  <a:schemeClr val="tx1"/>
                </a:solidFill>
                <a:effectLst/>
                <a:latin typeface="Arial" charset="0"/>
                <a:ea typeface="+mn-ea"/>
                <a:cs typeface="+mn-cs"/>
              </a:rPr>
              <a:t>: on internal version that contains additional information about the exact nature of their controls and one customer-facing version that only has the generic information mentioned above. </a:t>
            </a:r>
          </a:p>
          <a:p>
            <a:pPr marL="228600" indent="-228600">
              <a:buFont typeface="+mj-lt"/>
              <a:buAutoNum type="alphaLcParenR"/>
            </a:pPr>
            <a:r>
              <a:rPr lang="en-US" sz="1200" u="none" kern="1200" noProof="0" dirty="0">
                <a:solidFill>
                  <a:schemeClr val="tx1"/>
                </a:solidFill>
                <a:effectLst/>
                <a:latin typeface="Arial" charset="0"/>
                <a:ea typeface="+mn-ea"/>
                <a:cs typeface="+mn-cs"/>
              </a:rPr>
              <a:t>After controls have been selected, they still need to be implemented. For this, an information security risk treatment plan should be formulated, which is simply a project plan for the implementation of the controls that are needed.</a:t>
            </a:r>
          </a:p>
          <a:p>
            <a:pPr marL="228600" indent="-228600">
              <a:buFont typeface="+mj-lt"/>
              <a:buAutoNum type="alphaLcParenR"/>
            </a:pPr>
            <a:r>
              <a:rPr lang="en-US" sz="1200" u="none" kern="1200" noProof="0" dirty="0">
                <a:solidFill>
                  <a:schemeClr val="tx1"/>
                </a:solidFill>
                <a:effectLst/>
                <a:latin typeface="Arial" charset="0"/>
                <a:ea typeface="+mn-ea"/>
                <a:cs typeface="+mn-cs"/>
              </a:rPr>
              <a:t>Finally, the risk owners should give approval of the information security risk treatment plan. This will affect assets they own, so they must be involved in the protection of those assets. Furthermore, the risk owners need to show their acceptance of the residual information security risks.</a:t>
            </a:r>
          </a:p>
          <a:p>
            <a:r>
              <a:rPr lang="en-US" sz="1200" u="none" kern="1200" noProof="0" dirty="0">
                <a:solidFill>
                  <a:schemeClr val="tx1"/>
                </a:solidFill>
                <a:effectLst/>
                <a:latin typeface="Arial" charset="0"/>
                <a:ea typeface="+mn-ea"/>
                <a:cs typeface="+mn-cs"/>
              </a:rPr>
              <a:t>All the above needs to be documented to serve as evidence during internal or external audits.</a:t>
            </a:r>
          </a:p>
          <a:p>
            <a:pPr eaLnBrk="1" hangingPunct="1"/>
            <a:endParaRPr lang="en-US" altLang="en-US" noProof="0" dirty="0"/>
          </a:p>
        </p:txBody>
      </p:sp>
    </p:spTree>
    <p:extLst>
      <p:ext uri="{BB962C8B-B14F-4D97-AF65-F5344CB8AC3E}">
        <p14:creationId xmlns:p14="http://schemas.microsoft.com/office/powerpoint/2010/main" val="121505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4E5E412-AB98-42B4-8795-389D988E49F4}" type="slidenum">
              <a:rPr lang="nl-NL" smtClean="0"/>
              <a:pPr>
                <a:defRPr/>
              </a:pPr>
              <a:t>5</a:t>
            </a:fld>
            <a:endParaRPr lang="nl-NL"/>
          </a:p>
        </p:txBody>
      </p:sp>
    </p:spTree>
    <p:extLst>
      <p:ext uri="{BB962C8B-B14F-4D97-AF65-F5344CB8AC3E}">
        <p14:creationId xmlns:p14="http://schemas.microsoft.com/office/powerpoint/2010/main" val="7936847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50</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sz="1200" b="0" i="0" kern="1200" dirty="0">
                <a:solidFill>
                  <a:schemeClr val="tx1"/>
                </a:solidFill>
                <a:effectLst/>
                <a:latin typeface="Arial" charset="0"/>
                <a:ea typeface="+mn-ea"/>
                <a:cs typeface="+mn-cs"/>
              </a:rPr>
              <a:t>Risk mitigation is in practice a choice out of four options: choose whether the risk can be avoided, accepted, transferred, or needs to be treated. In case of risk treatment, a control should be put into place to reduce the likelihood or impact (or both) of the risk.</a:t>
            </a:r>
          </a:p>
          <a:p>
            <a:pPr eaLnBrk="1" hangingPunct="1"/>
            <a:r>
              <a:rPr lang="en-US" sz="1200" b="0" i="0" kern="1200" dirty="0">
                <a:solidFill>
                  <a:schemeClr val="tx1"/>
                </a:solidFill>
                <a:effectLst/>
                <a:latin typeface="Arial" charset="0"/>
                <a:ea typeface="+mn-ea"/>
                <a:cs typeface="+mn-cs"/>
              </a:rPr>
              <a:t>Example: an application is so old that no new security patches are released by the vendor anymore. The application is therefore at risk of being attacked externally or may simply break down itself.</a:t>
            </a:r>
          </a:p>
          <a:p>
            <a:pPr eaLnBrk="1" hangingPunct="1"/>
            <a:r>
              <a:rPr lang="en-US" sz="1200" b="0" i="0" kern="1200" dirty="0">
                <a:solidFill>
                  <a:schemeClr val="tx1"/>
                </a:solidFill>
                <a:effectLst/>
                <a:latin typeface="Arial" charset="0"/>
                <a:ea typeface="+mn-ea"/>
                <a:cs typeface="+mn-cs"/>
              </a:rPr>
              <a:t>- Avoid the risk: avoiding the risk here means getting rid of the application and using a different, newer application instead for the same process.</a:t>
            </a:r>
          </a:p>
          <a:p>
            <a:pPr eaLnBrk="1" hangingPunct="1"/>
            <a:r>
              <a:rPr lang="en-US" sz="1200" b="0" i="0" kern="1200" dirty="0">
                <a:solidFill>
                  <a:schemeClr val="tx1"/>
                </a:solidFill>
                <a:effectLst/>
                <a:latin typeface="Arial" charset="0"/>
                <a:ea typeface="+mn-ea"/>
                <a:cs typeface="+mn-cs"/>
              </a:rPr>
              <a:t>- Accept the risk: in this case, the application is not seen as business critical, contains no significant confidential data and can therefore be lost if it breaks down. No further action is taken.</a:t>
            </a:r>
          </a:p>
          <a:p>
            <a:pPr eaLnBrk="1" hangingPunct="1"/>
            <a:r>
              <a:rPr lang="en-US" sz="1200" b="0" i="0" kern="1200" dirty="0">
                <a:solidFill>
                  <a:schemeClr val="tx1"/>
                </a:solidFill>
                <a:effectLst/>
                <a:latin typeface="Arial" charset="0"/>
                <a:ea typeface="+mn-ea"/>
                <a:cs typeface="+mn-cs"/>
              </a:rPr>
              <a:t>- Transfer the risk: there are companies that are willing to take over old applications and take care of them or even maintain them after the vendor of the software stops supporting it. The risk of the application breaking down is hereby transferred to the company taking over the application.</a:t>
            </a:r>
            <a:endParaRPr lang="en-US" sz="1200" b="1" i="0" kern="1200" dirty="0">
              <a:solidFill>
                <a:schemeClr val="tx1"/>
              </a:solidFill>
              <a:effectLst/>
              <a:latin typeface="Arial" charset="0"/>
              <a:ea typeface="+mn-ea"/>
              <a:cs typeface="+mn-cs"/>
            </a:endParaRPr>
          </a:p>
          <a:p>
            <a:pPr eaLnBrk="1" hangingPunct="1"/>
            <a:r>
              <a:rPr lang="en-US" sz="1200" b="1" i="0" kern="1200" dirty="0">
                <a:solidFill>
                  <a:schemeClr val="tx1"/>
                </a:solidFill>
                <a:effectLst/>
                <a:latin typeface="Arial" charset="0"/>
                <a:ea typeface="+mn-ea"/>
                <a:cs typeface="+mn-cs"/>
              </a:rPr>
              <a:t>Source code escrow</a:t>
            </a:r>
            <a:r>
              <a:rPr lang="en-US" sz="1200" b="0" i="0" kern="1200" dirty="0">
                <a:solidFill>
                  <a:schemeClr val="tx1"/>
                </a:solidFill>
                <a:effectLst/>
                <a:latin typeface="Arial" charset="0"/>
                <a:ea typeface="+mn-ea"/>
                <a:cs typeface="+mn-cs"/>
              </a:rPr>
              <a:t> is the deposit of the source code of software with a third-party escrow agent. This is a specific case of the example where the escrow agent has access to the source code of the application and maintains the application by updating the code when needed.</a:t>
            </a:r>
          </a:p>
          <a:p>
            <a:pPr eaLnBrk="1" hangingPunct="1"/>
            <a:r>
              <a:rPr lang="en-GB" altLang="en-US" dirty="0"/>
              <a:t>Mitigate or treat the risk: put a control into place that reduces the risk of the application being hacked or undertake maintenance of the application yourself after the original vendor stops supporting it.</a:t>
            </a:r>
          </a:p>
        </p:txBody>
      </p:sp>
    </p:spTree>
    <p:extLst>
      <p:ext uri="{BB962C8B-B14F-4D97-AF65-F5344CB8AC3E}">
        <p14:creationId xmlns:p14="http://schemas.microsoft.com/office/powerpoint/2010/main" val="296101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51</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GB" altLang="en-US" dirty="0"/>
              <a:t>ISO/IEC 27002 is not a menu from which controls can be picked, nor is it a list of requirements that every organization should follow. Controls should be based on the risk assessment and be made specific to an organization’s situation, their assets, and the combination of threats to and vulnerabilities of the assets.</a:t>
            </a:r>
          </a:p>
          <a:p>
            <a:pPr eaLnBrk="1" hangingPunct="1"/>
            <a:r>
              <a:rPr lang="en-GB" altLang="en-US" dirty="0"/>
              <a:t>ISO/IEC 27002 (and Annex A of ISO/IEC 27001) can be used to see if at a high level, there are controls that can be used in an organization’s environment. Whatever is picked from the list of controls needs to be adapted to the organization’s specific situation, based on their risk assessment, though.</a:t>
            </a:r>
          </a:p>
        </p:txBody>
      </p:sp>
    </p:spTree>
    <p:extLst>
      <p:ext uri="{BB962C8B-B14F-4D97-AF65-F5344CB8AC3E}">
        <p14:creationId xmlns:p14="http://schemas.microsoft.com/office/powerpoint/2010/main" val="31108921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52</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GB" altLang="en-US" dirty="0"/>
              <a:t>The controls in ISO/IEC 27001 Annex A and ISO/IEC 27002 are not requirements (only clauses 4-10 of ISO/IEC 27001 are requirements) and are not exhaustive: many other controls can be found that may be more appropriate to mitigate risks found in your organization.</a:t>
            </a:r>
          </a:p>
        </p:txBody>
      </p:sp>
    </p:spTree>
    <p:extLst>
      <p:ext uri="{BB962C8B-B14F-4D97-AF65-F5344CB8AC3E}">
        <p14:creationId xmlns:p14="http://schemas.microsoft.com/office/powerpoint/2010/main" val="26531324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53</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As stated before, the Statement of Applicability (</a:t>
            </a:r>
            <a:r>
              <a:rPr lang="en-US" altLang="en-US" noProof="0" dirty="0" err="1"/>
              <a:t>SoA</a:t>
            </a:r>
            <a:r>
              <a:rPr lang="en-US" altLang="en-US" noProof="0" dirty="0"/>
              <a:t>) is a document that is required by ISO/IEC 27001:2022 and serves as an indication of the controls put into place to mitigate risks in the ISMS. </a:t>
            </a:r>
          </a:p>
          <a:p>
            <a:pPr eaLnBrk="1" hangingPunct="1"/>
            <a:r>
              <a:rPr lang="en-US" altLang="en-US" noProof="0" dirty="0"/>
              <a:t>It is easiest to create the </a:t>
            </a:r>
            <a:r>
              <a:rPr lang="en-US" altLang="en-US" noProof="0" dirty="0" err="1"/>
              <a:t>SoA</a:t>
            </a:r>
            <a:r>
              <a:rPr lang="en-US" altLang="en-US" noProof="0" dirty="0"/>
              <a:t> as a spreadsheet or online table, listing the following information:</a:t>
            </a:r>
          </a:p>
          <a:p>
            <a:pPr marL="171450" indent="-171450" eaLnBrk="1" hangingPunct="1">
              <a:buFontTx/>
              <a:buChar char="-"/>
            </a:pPr>
            <a:r>
              <a:rPr lang="en-US" altLang="en-US" noProof="0" dirty="0"/>
              <a:t>The controls from ISO/IEC 27001 Annex A;</a:t>
            </a:r>
          </a:p>
          <a:p>
            <a:pPr marL="171450" indent="-171450" eaLnBrk="1" hangingPunct="1">
              <a:buFontTx/>
              <a:buChar char="-"/>
            </a:pPr>
            <a:r>
              <a:rPr lang="en-US" altLang="en-US" noProof="0" dirty="0"/>
              <a:t>Any other controls applied to the ISMS that do not match the list in Annex A;</a:t>
            </a:r>
          </a:p>
          <a:p>
            <a:pPr marL="171450" indent="-171450" eaLnBrk="1" hangingPunct="1">
              <a:buFontTx/>
              <a:buChar char="-"/>
            </a:pPr>
            <a:r>
              <a:rPr lang="en-US" altLang="en-US" noProof="0" dirty="0"/>
              <a:t>Whether the control is applied as described in Annex A (Yes or No);</a:t>
            </a:r>
          </a:p>
          <a:p>
            <a:pPr marL="171450" indent="-171450" eaLnBrk="1" hangingPunct="1">
              <a:buFontTx/>
              <a:buChar char="-"/>
            </a:pPr>
            <a:r>
              <a:rPr lang="en-US" altLang="en-US" noProof="0" dirty="0"/>
              <a:t>A short justification of why the control has or has not been applied.</a:t>
            </a:r>
          </a:p>
          <a:p>
            <a:pPr marL="0" indent="0" eaLnBrk="1" hangingPunct="1">
              <a:buFontTx/>
              <a:buNone/>
            </a:pPr>
            <a:endParaRPr lang="en-US" altLang="en-US" noProof="0" dirty="0"/>
          </a:p>
          <a:p>
            <a:pPr marL="0" indent="0" eaLnBrk="1" hangingPunct="1">
              <a:buFontTx/>
              <a:buNone/>
            </a:pPr>
            <a:r>
              <a:rPr lang="en-US" altLang="en-US" noProof="0" dirty="0"/>
              <a:t>Examples:</a:t>
            </a:r>
          </a:p>
          <a:p>
            <a:pPr marL="0" indent="0" eaLnBrk="1" hangingPunct="1">
              <a:buFontTx/>
              <a:buNone/>
            </a:pPr>
            <a:r>
              <a:rPr lang="en-US" altLang="en-US" noProof="0" dirty="0"/>
              <a:t>Control 5.1 Policies for information security</a:t>
            </a:r>
          </a:p>
          <a:p>
            <a:pPr marL="0" indent="0" eaLnBrk="1" hangingPunct="1">
              <a:buFontTx/>
              <a:buNone/>
            </a:pPr>
            <a:r>
              <a:rPr lang="en-US" altLang="en-US" noProof="0" dirty="0"/>
              <a:t>Applied: Yes</a:t>
            </a:r>
          </a:p>
          <a:p>
            <a:pPr marL="0" indent="0" eaLnBrk="1" hangingPunct="1">
              <a:buFontTx/>
              <a:buNone/>
            </a:pPr>
            <a:r>
              <a:rPr lang="en-US" altLang="en-US" noProof="0" dirty="0"/>
              <a:t>Justification: A set of information security policies has been defined, approved and communicated to all personnel.</a:t>
            </a:r>
          </a:p>
          <a:p>
            <a:pPr marL="0" indent="0" eaLnBrk="1" hangingPunct="1">
              <a:buFontTx/>
              <a:buNone/>
            </a:pPr>
            <a:endParaRPr lang="en-US" altLang="en-US" noProof="0" dirty="0"/>
          </a:p>
          <a:p>
            <a:pPr marL="0" indent="0" eaLnBrk="1" hangingPunct="1">
              <a:buFontTx/>
              <a:buNone/>
            </a:pPr>
            <a:r>
              <a:rPr lang="en-US" altLang="en-US" noProof="0" dirty="0"/>
              <a:t>Control 5.8 Information security in project management.</a:t>
            </a:r>
          </a:p>
          <a:p>
            <a:pPr marL="0" indent="0" eaLnBrk="1" hangingPunct="1">
              <a:buFontTx/>
              <a:buNone/>
            </a:pPr>
            <a:r>
              <a:rPr lang="en-US" altLang="en-US" noProof="0" dirty="0"/>
              <a:t>Applied: No</a:t>
            </a:r>
          </a:p>
          <a:p>
            <a:pPr marL="0" indent="0" eaLnBrk="1" hangingPunct="1">
              <a:buFontTx/>
              <a:buNone/>
            </a:pPr>
            <a:r>
              <a:rPr lang="en-US" altLang="en-US" noProof="0" dirty="0"/>
              <a:t>Justification: This organization does not run projects of a significant size that require information security considerations.</a:t>
            </a:r>
          </a:p>
        </p:txBody>
      </p:sp>
    </p:spTree>
    <p:extLst>
      <p:ext uri="{BB962C8B-B14F-4D97-AF65-F5344CB8AC3E}">
        <p14:creationId xmlns:p14="http://schemas.microsoft.com/office/powerpoint/2010/main" val="13558990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55</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It is possible that implementing controls to mitigate risks brings new risks with them. This happens most often in the area of software: upgrades of software that are intended to patch a vulnerability may in fact introduce new vulnerabilities that the vendor only finds out about later. Then another update needs to be introduced.</a:t>
            </a:r>
          </a:p>
          <a:p>
            <a:pPr eaLnBrk="1" hangingPunct="1"/>
            <a:r>
              <a:rPr lang="en-US" altLang="en-US" noProof="0" dirty="0"/>
              <a:t>In practice, it is very hard to find out about new risks introduced by the implementation of controls. Do take this into consideration every time you implement a control, though.</a:t>
            </a:r>
          </a:p>
        </p:txBody>
      </p:sp>
    </p:spTree>
    <p:extLst>
      <p:ext uri="{BB962C8B-B14F-4D97-AF65-F5344CB8AC3E}">
        <p14:creationId xmlns:p14="http://schemas.microsoft.com/office/powerpoint/2010/main" val="17222002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56</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Risks rarely disappear completely after implementing a control. This is why the scale of likelihood and impact always starts at 1, not at 0. A risk is only completely removed when the asset that is at risk is removed (by the action of risk avoidance).</a:t>
            </a:r>
          </a:p>
          <a:p>
            <a:pPr eaLnBrk="1" hangingPunct="1"/>
            <a:r>
              <a:rPr lang="en-US" altLang="en-US" noProof="0" dirty="0"/>
              <a:t>Therefore, even after implementing a control, there is always a certain level of residual risk, that of course should be lower than the original risk. This residual risk should be below the risk appetite threshold of the organization and should therefore be acceptable to the risk owner. </a:t>
            </a:r>
          </a:p>
          <a:p>
            <a:pPr eaLnBrk="1" hangingPunct="1"/>
            <a:r>
              <a:rPr lang="en-US" altLang="en-US" noProof="0" dirty="0"/>
              <a:t>After a while, risks should be re-evaluated to see if the residual risk level is still unchanged or if new threats or vulnerabilities are found that require the risk level to be increased. Possibly a new control needs to be implemented to mitigate this risk.</a:t>
            </a:r>
          </a:p>
          <a:p>
            <a:pPr eaLnBrk="1" hangingPunct="1"/>
            <a:r>
              <a:rPr lang="en-US" altLang="en-US" noProof="0" dirty="0"/>
              <a:t>Make sure all these decisions are documented in a risk register, which can be as simple as a spreadsheet or can be more elaborate as a database with a web frontend.</a:t>
            </a:r>
          </a:p>
        </p:txBody>
      </p:sp>
    </p:spTree>
    <p:extLst>
      <p:ext uri="{BB962C8B-B14F-4D97-AF65-F5344CB8AC3E}">
        <p14:creationId xmlns:p14="http://schemas.microsoft.com/office/powerpoint/2010/main" val="14487937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57</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Many management system standards implicitly or explicitly use the Deming-cycle (PDCA, plan-do-check-act) to make sure the management system stays up to date. This is not only a necessary part of risk management, but the whole management system needs to follow the cycle.</a:t>
            </a:r>
          </a:p>
          <a:p>
            <a:pPr eaLnBrk="1" hangingPunct="1"/>
            <a:r>
              <a:rPr lang="en-US" altLang="en-US" noProof="0" dirty="0"/>
              <a:t>ISO/IEC 27001:2022 has in fact been modelled on the Deming Cycle:</a:t>
            </a:r>
          </a:p>
          <a:p>
            <a:pPr marL="228600" indent="-228600" eaLnBrk="1" hangingPunct="1">
              <a:buAutoNum type="arabicPeriod"/>
            </a:pPr>
            <a:r>
              <a:rPr lang="en-US" altLang="en-US" noProof="0" dirty="0"/>
              <a:t>Plan</a:t>
            </a:r>
          </a:p>
          <a:p>
            <a:pPr marL="685800" lvl="1" indent="-228600" eaLnBrk="1" hangingPunct="1">
              <a:buFont typeface="+mj-lt"/>
              <a:buAutoNum type="alphaLcParenR"/>
            </a:pPr>
            <a:r>
              <a:rPr lang="en-US" altLang="en-US" noProof="0" dirty="0"/>
              <a:t>Clause 4: Context of the organization (issues, interested parties, scope)</a:t>
            </a:r>
          </a:p>
          <a:p>
            <a:pPr marL="685800" lvl="1" indent="-228600" eaLnBrk="1" hangingPunct="1">
              <a:buFont typeface="+mj-lt"/>
              <a:buAutoNum type="alphaLcParenR"/>
            </a:pPr>
            <a:r>
              <a:rPr lang="en-US" altLang="en-US" noProof="0" dirty="0"/>
              <a:t>Clause 5: Leadership (leadership support, policy, roles and responsibilities)</a:t>
            </a:r>
          </a:p>
          <a:p>
            <a:pPr marL="685800" lvl="1" indent="-228600" eaLnBrk="1" hangingPunct="1">
              <a:buFont typeface="+mj-lt"/>
              <a:buAutoNum type="alphaLcParenR"/>
            </a:pPr>
            <a:r>
              <a:rPr lang="en-US" altLang="en-US" noProof="0" dirty="0"/>
              <a:t>Clause 6: Planning (risk management, objectives)</a:t>
            </a:r>
          </a:p>
          <a:p>
            <a:pPr marL="685800" lvl="1" indent="-228600" eaLnBrk="1" hangingPunct="1">
              <a:buFont typeface="+mj-lt"/>
              <a:buAutoNum type="alphaLcParenR"/>
            </a:pPr>
            <a:r>
              <a:rPr lang="en-US" altLang="en-US" noProof="0" dirty="0"/>
              <a:t>Clause 7: Support (resources, awareness, documentation)</a:t>
            </a:r>
          </a:p>
          <a:p>
            <a:pPr marL="228600" lvl="0" indent="-228600" eaLnBrk="1" hangingPunct="1">
              <a:buFont typeface="+mj-lt"/>
              <a:buAutoNum type="arabicPeriod"/>
            </a:pPr>
            <a:r>
              <a:rPr lang="en-US" altLang="en-US" noProof="0" dirty="0"/>
              <a:t>Do</a:t>
            </a:r>
          </a:p>
          <a:p>
            <a:pPr marL="685800" lvl="1" indent="-228600" eaLnBrk="1" hangingPunct="1">
              <a:buFont typeface="+mj-lt"/>
              <a:buAutoNum type="alphaLcParenR"/>
            </a:pPr>
            <a:r>
              <a:rPr lang="en-US" altLang="en-US" noProof="0" dirty="0"/>
              <a:t>Clause 8: Operation</a:t>
            </a:r>
          </a:p>
          <a:p>
            <a:pPr marL="228600" lvl="0" indent="-228600" eaLnBrk="1" hangingPunct="1">
              <a:buFont typeface="+mj-lt"/>
              <a:buAutoNum type="arabicPeriod"/>
            </a:pPr>
            <a:r>
              <a:rPr lang="en-US" altLang="en-US" noProof="0" dirty="0"/>
              <a:t>Check</a:t>
            </a:r>
          </a:p>
          <a:p>
            <a:pPr marL="685800" lvl="1" indent="-228600" eaLnBrk="1" hangingPunct="1">
              <a:buFont typeface="+mj-lt"/>
              <a:buAutoNum type="alphaLcParenR"/>
            </a:pPr>
            <a:r>
              <a:rPr lang="en-US" altLang="en-US" noProof="0" dirty="0"/>
              <a:t>Clause 9: Performance Evaluation (monitoring and measurement, internal audit, management review)</a:t>
            </a:r>
          </a:p>
          <a:p>
            <a:pPr marL="228600" lvl="0" indent="-228600" eaLnBrk="1" hangingPunct="1">
              <a:buFont typeface="+mj-lt"/>
              <a:buAutoNum type="arabicPeriod"/>
            </a:pPr>
            <a:r>
              <a:rPr lang="en-US" altLang="en-US" noProof="0" dirty="0"/>
              <a:t>Act</a:t>
            </a:r>
          </a:p>
          <a:p>
            <a:pPr marL="685800" lvl="1" indent="-228600" eaLnBrk="1" hangingPunct="1">
              <a:buFont typeface="+mj-lt"/>
              <a:buAutoNum type="alphaLcParenR"/>
            </a:pPr>
            <a:r>
              <a:rPr lang="en-US" altLang="en-US" noProof="0" dirty="0"/>
              <a:t>Clause 10: Improvement (nonconformity and corrective action, continual improvement)</a:t>
            </a:r>
          </a:p>
        </p:txBody>
      </p:sp>
    </p:spTree>
    <p:extLst>
      <p:ext uri="{BB962C8B-B14F-4D97-AF65-F5344CB8AC3E}">
        <p14:creationId xmlns:p14="http://schemas.microsoft.com/office/powerpoint/2010/main" val="16890278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59</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The controls lifecycle goes through all PDCA phases:</a:t>
            </a:r>
          </a:p>
          <a:p>
            <a:pPr marL="228600" indent="-228600" eaLnBrk="1" hangingPunct="1">
              <a:buAutoNum type="arabicPeriod"/>
            </a:pPr>
            <a:r>
              <a:rPr lang="en-US" altLang="en-US" noProof="0" dirty="0"/>
              <a:t>Plan the control: this requires most time to select the most effective control(s) to mitigate a particular risk. This is a theoretical choice, though, because before implementing the control, its effectiveness in real life is still unknown.</a:t>
            </a:r>
          </a:p>
          <a:p>
            <a:pPr marL="228600" indent="-228600" eaLnBrk="1" hangingPunct="1">
              <a:buAutoNum type="arabicPeriod"/>
            </a:pPr>
            <a:r>
              <a:rPr lang="en-US" altLang="en-US" noProof="0" dirty="0"/>
              <a:t>Implement the control (Do): this is the crucial activity of putting the control into place in the right way. Here, you need to find a balance between the needs of information security and the needs of the business. Sometimes controls can be implemented too strictly and, in that way, limit the flexibility of people working in the business. For example, an access control system that uses biometric data such as fingerprints can be slower than one that uses access badges and thus slow down entrance of staff needing to be inside a secure area.</a:t>
            </a:r>
          </a:p>
          <a:p>
            <a:pPr marL="228600" indent="-228600" eaLnBrk="1" hangingPunct="1">
              <a:buAutoNum type="arabicPeriod"/>
            </a:pPr>
            <a:r>
              <a:rPr lang="en-US" altLang="en-US" noProof="0" dirty="0"/>
              <a:t>Check the control: verify if the control is effective by checking its efficiency and effectiveness. Perhaps the biometric access control can be manipulated by using the same fingerprints twice. This would make the control ineffective, and it therefore needs to be adjusted.</a:t>
            </a:r>
          </a:p>
          <a:p>
            <a:pPr marL="228600" indent="-228600" eaLnBrk="1" hangingPunct="1">
              <a:buAutoNum type="arabicPeriod"/>
            </a:pPr>
            <a:r>
              <a:rPr lang="en-US" altLang="en-US" noProof="0" dirty="0"/>
              <a:t>Act: Adjust the control where needed, either making it stricter to become more effective or adding additional controls if the risk has not been reduced sufficiently. </a:t>
            </a:r>
          </a:p>
        </p:txBody>
      </p:sp>
    </p:spTree>
    <p:extLst>
      <p:ext uri="{BB962C8B-B14F-4D97-AF65-F5344CB8AC3E}">
        <p14:creationId xmlns:p14="http://schemas.microsoft.com/office/powerpoint/2010/main" val="38603247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60</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b="1" noProof="0" dirty="0"/>
              <a:t>Defense-in-depth</a:t>
            </a:r>
            <a:r>
              <a:rPr lang="en-US" altLang="en-US" noProof="0" dirty="0"/>
              <a:t> is a concept that means that multiple layers of controls are applied to protect information. Start using physical controls to restrict access, the layer upon that logical controls like firewalls, authentication methods, encryption, etc. Implementing controls like this protects information in multiple hierarchical layers: physical, logical, procedural.</a:t>
            </a:r>
          </a:p>
          <a:p>
            <a:pPr marL="171450" indent="-171450" eaLnBrk="1" hangingPunct="1">
              <a:buFont typeface="Arial" panose="020B0604020202020204" pitchFamily="34" charset="0"/>
              <a:buChar char="•"/>
            </a:pPr>
            <a:r>
              <a:rPr lang="en-US" altLang="en-US" noProof="0" dirty="0"/>
              <a:t>Physical controls limit access to buildings, rooms and storage areas.</a:t>
            </a:r>
          </a:p>
          <a:p>
            <a:pPr marL="171450" indent="-171450" eaLnBrk="1" hangingPunct="1">
              <a:buFont typeface="Arial" panose="020B0604020202020204" pitchFamily="34" charset="0"/>
              <a:buChar char="•"/>
            </a:pPr>
            <a:r>
              <a:rPr lang="en-US" altLang="en-US" noProof="0" dirty="0"/>
              <a:t>Logical controls are based on ICT aspects and protect the network, servers, applications and databases.</a:t>
            </a:r>
          </a:p>
          <a:p>
            <a:pPr marL="171450" indent="-171450" eaLnBrk="1" hangingPunct="1">
              <a:buFont typeface="Arial" panose="020B0604020202020204" pitchFamily="34" charset="0"/>
              <a:buChar char="•"/>
            </a:pPr>
            <a:r>
              <a:rPr lang="en-US" altLang="en-US" noProof="0" dirty="0"/>
              <a:t>Procedural controls are policies, processes and procedures that staff are expected to follow.</a:t>
            </a:r>
          </a:p>
          <a:p>
            <a:pPr eaLnBrk="1" hangingPunct="1"/>
            <a:r>
              <a:rPr lang="en-US" altLang="en-US" noProof="0" dirty="0"/>
              <a:t>The hierarchy of effectiveness of controls is usually Physical &gt; Logical &gt; Procedural.</a:t>
            </a:r>
          </a:p>
          <a:p>
            <a:pPr eaLnBrk="1" hangingPunct="1"/>
            <a:endParaRPr lang="en-US" altLang="en-US" noProof="0" dirty="0"/>
          </a:p>
          <a:p>
            <a:pPr eaLnBrk="1" hangingPunct="1"/>
            <a:r>
              <a:rPr lang="en-US" altLang="en-US" noProof="0" dirty="0"/>
              <a:t>Note that controls need to be documented well and their effectiveness needs to be measured and presented to top management during the management reviews of the ISMS. This allows top management to make decisions on improving security or changing parts of the ISMS.</a:t>
            </a:r>
          </a:p>
          <a:p>
            <a:pPr eaLnBrk="1" hangingPunct="1"/>
            <a:endParaRPr lang="en-US" altLang="en-US" noProof="0" dirty="0"/>
          </a:p>
        </p:txBody>
      </p:sp>
    </p:spTree>
    <p:extLst>
      <p:ext uri="{BB962C8B-B14F-4D97-AF65-F5344CB8AC3E}">
        <p14:creationId xmlns:p14="http://schemas.microsoft.com/office/powerpoint/2010/main" val="14400014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61</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endParaRPr lang="en-GB" altLang="en-US" dirty="0"/>
          </a:p>
        </p:txBody>
      </p:sp>
    </p:spTree>
    <p:extLst>
      <p:ext uri="{BB962C8B-B14F-4D97-AF65-F5344CB8AC3E}">
        <p14:creationId xmlns:p14="http://schemas.microsoft.com/office/powerpoint/2010/main" val="860443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a:defRPr/>
            </a:pPr>
            <a:fld id="{B4E5E412-AB98-42B4-8795-389D988E49F4}" type="slidenum">
              <a:rPr lang="nl-NL" smtClean="0"/>
              <a:pPr>
                <a:defRPr/>
              </a:pPr>
              <a:t>6</a:t>
            </a:fld>
            <a:endParaRPr lang="nl-NL" dirty="0"/>
          </a:p>
        </p:txBody>
      </p:sp>
    </p:spTree>
    <p:extLst>
      <p:ext uri="{BB962C8B-B14F-4D97-AF65-F5344CB8AC3E}">
        <p14:creationId xmlns:p14="http://schemas.microsoft.com/office/powerpoint/2010/main" val="5310568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62</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r>
              <a:rPr lang="en-US" sz="1200" kern="1200" dirty="0">
                <a:solidFill>
                  <a:schemeClr val="tx1"/>
                </a:solidFill>
                <a:effectLst/>
                <a:latin typeface="Arial" charset="0"/>
                <a:ea typeface="+mn-ea"/>
                <a:cs typeface="+mn-cs"/>
              </a:rPr>
              <a:t>There are 93 controls in the 2022 edition of ISO/IEC 27002. ISO/IEC 27002:2013 used to have 144 controls. The 2022 edition merges many of those existing controls and adds a number of new ones to keep up with current developments in information security threats.</a:t>
            </a:r>
          </a:p>
          <a:p>
            <a:r>
              <a:rPr lang="en-US" sz="1200" kern="1200" dirty="0">
                <a:solidFill>
                  <a:schemeClr val="tx1"/>
                </a:solidFill>
                <a:effectLst/>
                <a:latin typeface="Arial" charset="0"/>
                <a:ea typeface="+mn-ea"/>
                <a:cs typeface="+mn-cs"/>
              </a:rPr>
              <a:t>Controls are categorized in four </a:t>
            </a:r>
            <a:r>
              <a:rPr lang="en-US" sz="1200" b="1" kern="1200" dirty="0">
                <a:solidFill>
                  <a:schemeClr val="tx1"/>
                </a:solidFill>
                <a:effectLst/>
                <a:latin typeface="Arial" charset="0"/>
                <a:ea typeface="+mn-ea"/>
                <a:cs typeface="+mn-cs"/>
              </a:rPr>
              <a:t>themes</a:t>
            </a:r>
            <a:r>
              <a:rPr lang="en-US" sz="1200" kern="1200" dirty="0">
                <a:solidFill>
                  <a:schemeClr val="tx1"/>
                </a:solidFill>
                <a:effectLst/>
                <a:latin typeface="Arial" charset="0"/>
                <a:ea typeface="+mn-ea"/>
                <a:cs typeface="+mn-cs"/>
              </a:rPr>
              <a:t>:</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sz="1200" kern="1200" dirty="0">
                <a:solidFill>
                  <a:schemeClr val="tx1"/>
                </a:solidFill>
                <a:effectLst/>
                <a:latin typeface="Arial" charset="0"/>
                <a:ea typeface="+mn-ea"/>
                <a:cs typeface="+mn-cs"/>
              </a:rPr>
              <a:t>Organizational (controls 5.x)</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sz="1200" kern="1200" dirty="0">
                <a:solidFill>
                  <a:schemeClr val="tx1"/>
                </a:solidFill>
                <a:effectLst/>
                <a:latin typeface="Arial" charset="0"/>
                <a:ea typeface="+mn-ea"/>
                <a:cs typeface="+mn-cs"/>
              </a:rPr>
              <a:t>People, if they concern individual people (controls 6.x)</a:t>
            </a:r>
          </a:p>
          <a:p>
            <a:pPr marL="171450" indent="-171450">
              <a:buFontTx/>
              <a:buChar char="-"/>
            </a:pPr>
            <a:r>
              <a:rPr lang="en-US" sz="1200" kern="1200" dirty="0">
                <a:solidFill>
                  <a:schemeClr val="tx1"/>
                </a:solidFill>
                <a:effectLst/>
                <a:latin typeface="Arial" charset="0"/>
                <a:ea typeface="+mn-ea"/>
                <a:cs typeface="+mn-cs"/>
              </a:rPr>
              <a:t>Physical, if they concern physical objects (controls 7.x)</a:t>
            </a:r>
          </a:p>
          <a:p>
            <a:pPr marL="171450" indent="-171450">
              <a:buFontTx/>
              <a:buChar char="-"/>
            </a:pPr>
            <a:r>
              <a:rPr lang="en-US" sz="1200" kern="1200" dirty="0">
                <a:solidFill>
                  <a:schemeClr val="tx1"/>
                </a:solidFill>
                <a:effectLst/>
                <a:latin typeface="Arial" charset="0"/>
                <a:ea typeface="+mn-ea"/>
                <a:cs typeface="+mn-cs"/>
              </a:rPr>
              <a:t>Technological, if they concern technology (controls 8.x)</a:t>
            </a:r>
          </a:p>
          <a:p>
            <a:pPr marL="0" indent="0">
              <a:buFontTx/>
              <a:buNone/>
            </a:pPr>
            <a:r>
              <a:rPr lang="en-US" sz="1200" b="1" kern="1200" dirty="0">
                <a:solidFill>
                  <a:schemeClr val="tx1"/>
                </a:solidFill>
                <a:effectLst/>
                <a:latin typeface="Arial" charset="0"/>
                <a:ea typeface="+mn-ea"/>
                <a:cs typeface="+mn-cs"/>
              </a:rPr>
              <a:t>Attributes</a:t>
            </a:r>
            <a:r>
              <a:rPr lang="en-US" sz="1200" kern="1200" dirty="0">
                <a:solidFill>
                  <a:schemeClr val="tx1"/>
                </a:solidFill>
                <a:effectLst/>
                <a:latin typeface="Arial" charset="0"/>
                <a:ea typeface="+mn-ea"/>
                <a:cs typeface="+mn-cs"/>
              </a:rPr>
              <a:t> are added to controls to make it possible to filter or sort controls in various ways. This can provide different perspectives on the controls, depending on who you want to present them to.</a:t>
            </a:r>
          </a:p>
          <a:p>
            <a:pPr eaLnBrk="1" hangingPunct="1"/>
            <a:endParaRPr lang="en-GB" altLang="en-US" dirty="0"/>
          </a:p>
        </p:txBody>
      </p:sp>
    </p:spTree>
    <p:extLst>
      <p:ext uri="{BB962C8B-B14F-4D97-AF65-F5344CB8AC3E}">
        <p14:creationId xmlns:p14="http://schemas.microsoft.com/office/powerpoint/2010/main" val="25581179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63</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ISO/IEC 27002:2022 has introduced five types of control attributes:</a:t>
            </a:r>
          </a:p>
          <a:p>
            <a:r>
              <a:rPr lang="en-US" sz="1200" kern="1200" noProof="0" dirty="0">
                <a:solidFill>
                  <a:schemeClr val="tx1"/>
                </a:solidFill>
                <a:effectLst/>
                <a:latin typeface="Arial" charset="0"/>
                <a:ea typeface="+mn-ea"/>
                <a:cs typeface="+mn-cs"/>
              </a:rPr>
              <a:t>a) Control type</a:t>
            </a:r>
          </a:p>
          <a:p>
            <a:r>
              <a:rPr lang="en-US" sz="1200" kern="1200" noProof="0" dirty="0">
                <a:solidFill>
                  <a:schemeClr val="tx1"/>
                </a:solidFill>
                <a:effectLst/>
                <a:latin typeface="Arial" charset="0"/>
                <a:ea typeface="+mn-ea"/>
                <a:cs typeface="+mn-cs"/>
              </a:rPr>
              <a:t>Control type is an attribute to view controls from the perspective of when and how the control modifies the risk with regard to the occurrence of an information security incident. Attribute values</a:t>
            </a:r>
          </a:p>
          <a:p>
            <a:r>
              <a:rPr lang="en-US" sz="1200" kern="1200" noProof="0" dirty="0">
                <a:solidFill>
                  <a:schemeClr val="tx1"/>
                </a:solidFill>
                <a:effectLst/>
                <a:latin typeface="Arial" charset="0"/>
                <a:ea typeface="+mn-ea"/>
                <a:cs typeface="+mn-cs"/>
              </a:rPr>
              <a:t>consist of Preventive (the control that is intended to prevent the occurrence of an information security incident), Detective (the control acts when an information security incident occurs) and</a:t>
            </a:r>
          </a:p>
          <a:p>
            <a:r>
              <a:rPr lang="en-US" sz="1200" kern="1200" noProof="0" dirty="0">
                <a:solidFill>
                  <a:schemeClr val="tx1"/>
                </a:solidFill>
                <a:effectLst/>
                <a:latin typeface="Arial" charset="0"/>
                <a:ea typeface="+mn-ea"/>
                <a:cs typeface="+mn-cs"/>
              </a:rPr>
              <a:t>Corrective (the control acts after an information security incident occurs).</a:t>
            </a:r>
          </a:p>
          <a:p>
            <a:r>
              <a:rPr lang="en-US" sz="1200" kern="1200" noProof="0" dirty="0">
                <a:solidFill>
                  <a:schemeClr val="tx1"/>
                </a:solidFill>
                <a:effectLst/>
                <a:latin typeface="Arial" charset="0"/>
                <a:ea typeface="+mn-ea"/>
                <a:cs typeface="+mn-cs"/>
              </a:rPr>
              <a:t>b) Information security properties</a:t>
            </a:r>
          </a:p>
          <a:p>
            <a:r>
              <a:rPr lang="en-US" sz="1200" kern="1200" noProof="0" dirty="0">
                <a:solidFill>
                  <a:schemeClr val="tx1"/>
                </a:solidFill>
                <a:effectLst/>
                <a:latin typeface="Arial" charset="0"/>
                <a:ea typeface="+mn-ea"/>
                <a:cs typeface="+mn-cs"/>
              </a:rPr>
              <a:t>Information security properties is an attribute to view controls from the perspective of which characteristic of information the control will contribute to preserving. Attribute values consist of</a:t>
            </a:r>
          </a:p>
          <a:p>
            <a:r>
              <a:rPr lang="en-US" sz="1200" kern="1200" noProof="0" dirty="0">
                <a:solidFill>
                  <a:schemeClr val="tx1"/>
                </a:solidFill>
                <a:effectLst/>
                <a:latin typeface="Arial" charset="0"/>
                <a:ea typeface="+mn-ea"/>
                <a:cs typeface="+mn-cs"/>
              </a:rPr>
              <a:t>Confidentiality, Integrity and Availability.</a:t>
            </a:r>
          </a:p>
          <a:p>
            <a:r>
              <a:rPr lang="en-US" sz="1200" kern="1200" noProof="0" dirty="0">
                <a:solidFill>
                  <a:schemeClr val="tx1"/>
                </a:solidFill>
                <a:effectLst/>
                <a:latin typeface="Arial" charset="0"/>
                <a:ea typeface="+mn-ea"/>
                <a:cs typeface="+mn-cs"/>
              </a:rPr>
              <a:t>c) Cybersecurity concepts</a:t>
            </a:r>
          </a:p>
          <a:p>
            <a:r>
              <a:rPr lang="en-US" sz="1200" kern="1200" noProof="0" dirty="0">
                <a:solidFill>
                  <a:schemeClr val="tx1"/>
                </a:solidFill>
                <a:effectLst/>
                <a:latin typeface="Arial" charset="0"/>
                <a:ea typeface="+mn-ea"/>
                <a:cs typeface="+mn-cs"/>
              </a:rPr>
              <a:t>Cybersecurity concepts is an attribute to view controls from the perspective of the association of controls to cybersecurity concepts defined in the cybersecurity framework described in</a:t>
            </a:r>
          </a:p>
          <a:p>
            <a:r>
              <a:rPr lang="en-US" sz="1200" kern="1200" noProof="0" dirty="0">
                <a:solidFill>
                  <a:schemeClr val="tx1"/>
                </a:solidFill>
                <a:effectLst/>
                <a:latin typeface="Arial" charset="0"/>
                <a:ea typeface="+mn-ea"/>
                <a:cs typeface="+mn-cs"/>
              </a:rPr>
              <a:t>ISO/IEC TS 27110. Attribute values consist of Identify, Protect, Detect, Respond and Recover.</a:t>
            </a:r>
          </a:p>
          <a:p>
            <a:r>
              <a:rPr lang="en-US" sz="1200" kern="1200" noProof="0" dirty="0">
                <a:solidFill>
                  <a:schemeClr val="tx1"/>
                </a:solidFill>
                <a:effectLst/>
                <a:latin typeface="Arial" charset="0"/>
                <a:ea typeface="+mn-ea"/>
                <a:cs typeface="+mn-cs"/>
              </a:rPr>
              <a:t>d) Operational capabilities</a:t>
            </a:r>
          </a:p>
          <a:p>
            <a:r>
              <a:rPr lang="en-US" sz="1200" kern="1200" noProof="0" dirty="0">
                <a:solidFill>
                  <a:schemeClr val="tx1"/>
                </a:solidFill>
                <a:effectLst/>
                <a:latin typeface="Arial" charset="0"/>
                <a:ea typeface="+mn-ea"/>
                <a:cs typeface="+mn-cs"/>
              </a:rPr>
              <a:t>Operational capabilities is an attribute to view controls from the practitioner’s perspective of information security capabilities. Attribute values consist of Governance, </a:t>
            </a:r>
            <a:r>
              <a:rPr lang="en-US" sz="1200" kern="1200" noProof="0" dirty="0" err="1">
                <a:solidFill>
                  <a:schemeClr val="tx1"/>
                </a:solidFill>
                <a:effectLst/>
                <a:latin typeface="Arial" charset="0"/>
                <a:ea typeface="+mn-ea"/>
                <a:cs typeface="+mn-cs"/>
              </a:rPr>
              <a:t>Asset_management</a:t>
            </a:r>
            <a:r>
              <a:rPr lang="en-US" sz="1200" kern="1200" noProof="0" dirty="0">
                <a:solidFill>
                  <a:schemeClr val="tx1"/>
                </a:solidFill>
                <a:effectLst/>
                <a:latin typeface="Arial" charset="0"/>
                <a:ea typeface="+mn-ea"/>
                <a:cs typeface="+mn-cs"/>
              </a:rPr>
              <a:t>,</a:t>
            </a:r>
          </a:p>
          <a:p>
            <a:r>
              <a:rPr lang="en-US" sz="1200" kern="1200" noProof="0" dirty="0" err="1">
                <a:solidFill>
                  <a:schemeClr val="tx1"/>
                </a:solidFill>
                <a:effectLst/>
                <a:latin typeface="Arial" charset="0"/>
                <a:ea typeface="+mn-ea"/>
                <a:cs typeface="+mn-cs"/>
              </a:rPr>
              <a:t>Information_protection</a:t>
            </a:r>
            <a:r>
              <a:rPr lang="en-US" sz="1200" kern="1200" noProof="0" dirty="0">
                <a:solidFill>
                  <a:schemeClr val="tx1"/>
                </a:solidFill>
                <a:effectLst/>
                <a:latin typeface="Arial" charset="0"/>
                <a:ea typeface="+mn-ea"/>
                <a:cs typeface="+mn-cs"/>
              </a:rPr>
              <a:t>, </a:t>
            </a:r>
            <a:r>
              <a:rPr lang="en-US" sz="1200" kern="1200" noProof="0" dirty="0" err="1">
                <a:solidFill>
                  <a:schemeClr val="tx1"/>
                </a:solidFill>
                <a:effectLst/>
                <a:latin typeface="Arial" charset="0"/>
                <a:ea typeface="+mn-ea"/>
                <a:cs typeface="+mn-cs"/>
              </a:rPr>
              <a:t>Human_resource_security</a:t>
            </a:r>
            <a:r>
              <a:rPr lang="en-US" sz="1200" kern="1200" noProof="0" dirty="0">
                <a:solidFill>
                  <a:schemeClr val="tx1"/>
                </a:solidFill>
                <a:effectLst/>
                <a:latin typeface="Arial" charset="0"/>
                <a:ea typeface="+mn-ea"/>
                <a:cs typeface="+mn-cs"/>
              </a:rPr>
              <a:t>, </a:t>
            </a:r>
            <a:r>
              <a:rPr lang="en-US" sz="1200" kern="1200" noProof="0" dirty="0" err="1">
                <a:solidFill>
                  <a:schemeClr val="tx1"/>
                </a:solidFill>
                <a:effectLst/>
                <a:latin typeface="Arial" charset="0"/>
                <a:ea typeface="+mn-ea"/>
                <a:cs typeface="+mn-cs"/>
              </a:rPr>
              <a:t>Physical_security</a:t>
            </a:r>
            <a:r>
              <a:rPr lang="en-US" sz="1200" kern="1200" noProof="0" dirty="0">
                <a:solidFill>
                  <a:schemeClr val="tx1"/>
                </a:solidFill>
                <a:effectLst/>
                <a:latin typeface="Arial" charset="0"/>
                <a:ea typeface="+mn-ea"/>
                <a:cs typeface="+mn-cs"/>
              </a:rPr>
              <a:t>, </a:t>
            </a:r>
            <a:r>
              <a:rPr lang="en-US" sz="1200" kern="1200" noProof="0" dirty="0" err="1">
                <a:solidFill>
                  <a:schemeClr val="tx1"/>
                </a:solidFill>
                <a:effectLst/>
                <a:latin typeface="Arial" charset="0"/>
                <a:ea typeface="+mn-ea"/>
                <a:cs typeface="+mn-cs"/>
              </a:rPr>
              <a:t>System_and_network_security</a:t>
            </a:r>
            <a:r>
              <a:rPr lang="en-US" sz="1200" kern="1200" noProof="0" dirty="0">
                <a:solidFill>
                  <a:schemeClr val="tx1"/>
                </a:solidFill>
                <a:effectLst/>
                <a:latin typeface="Arial" charset="0"/>
                <a:ea typeface="+mn-ea"/>
                <a:cs typeface="+mn-cs"/>
              </a:rPr>
              <a:t>, </a:t>
            </a:r>
            <a:r>
              <a:rPr lang="en-US" sz="1200" kern="1200" noProof="0" dirty="0" err="1">
                <a:solidFill>
                  <a:schemeClr val="tx1"/>
                </a:solidFill>
                <a:effectLst/>
                <a:latin typeface="Arial" charset="0"/>
                <a:ea typeface="+mn-ea"/>
                <a:cs typeface="+mn-cs"/>
              </a:rPr>
              <a:t>Application_security</a:t>
            </a:r>
            <a:r>
              <a:rPr lang="en-US" sz="1200" kern="1200" noProof="0" dirty="0">
                <a:solidFill>
                  <a:schemeClr val="tx1"/>
                </a:solidFill>
                <a:effectLst/>
                <a:latin typeface="Arial" charset="0"/>
                <a:ea typeface="+mn-ea"/>
                <a:cs typeface="+mn-cs"/>
              </a:rPr>
              <a:t>, </a:t>
            </a:r>
            <a:r>
              <a:rPr lang="en-US" sz="1200" kern="1200" noProof="0" dirty="0" err="1">
                <a:solidFill>
                  <a:schemeClr val="tx1"/>
                </a:solidFill>
                <a:effectLst/>
                <a:latin typeface="Arial" charset="0"/>
                <a:ea typeface="+mn-ea"/>
                <a:cs typeface="+mn-cs"/>
              </a:rPr>
              <a:t>Secure_configuration</a:t>
            </a:r>
            <a:r>
              <a:rPr lang="en-US" sz="1200" kern="1200" noProof="0" dirty="0">
                <a:solidFill>
                  <a:schemeClr val="tx1"/>
                </a:solidFill>
                <a:effectLst/>
                <a:latin typeface="Arial" charset="0"/>
                <a:ea typeface="+mn-ea"/>
                <a:cs typeface="+mn-cs"/>
              </a:rPr>
              <a:t>, </a:t>
            </a:r>
            <a:r>
              <a:rPr lang="en-US" sz="1200" kern="1200" noProof="0" dirty="0" err="1">
                <a:solidFill>
                  <a:schemeClr val="tx1"/>
                </a:solidFill>
                <a:effectLst/>
                <a:latin typeface="Arial" charset="0"/>
                <a:ea typeface="+mn-ea"/>
                <a:cs typeface="+mn-cs"/>
              </a:rPr>
              <a:t>Identity_and_access_management</a:t>
            </a:r>
            <a:r>
              <a:rPr lang="en-US" sz="1200" kern="1200" noProof="0" dirty="0">
                <a:solidFill>
                  <a:schemeClr val="tx1"/>
                </a:solidFill>
                <a:effectLst/>
                <a:latin typeface="Arial" charset="0"/>
                <a:ea typeface="+mn-ea"/>
                <a:cs typeface="+mn-cs"/>
              </a:rPr>
              <a:t>,</a:t>
            </a:r>
          </a:p>
          <a:p>
            <a:r>
              <a:rPr lang="en-US" sz="1200" kern="1200" noProof="0" dirty="0" err="1">
                <a:solidFill>
                  <a:schemeClr val="tx1"/>
                </a:solidFill>
                <a:effectLst/>
                <a:latin typeface="Arial" charset="0"/>
                <a:ea typeface="+mn-ea"/>
                <a:cs typeface="+mn-cs"/>
              </a:rPr>
              <a:t>Threat_and_vulnerability_management</a:t>
            </a:r>
            <a:r>
              <a:rPr lang="en-US" sz="1200" kern="1200" noProof="0" dirty="0">
                <a:solidFill>
                  <a:schemeClr val="tx1"/>
                </a:solidFill>
                <a:effectLst/>
                <a:latin typeface="Arial" charset="0"/>
                <a:ea typeface="+mn-ea"/>
                <a:cs typeface="+mn-cs"/>
              </a:rPr>
              <a:t>, Continuity, </a:t>
            </a:r>
            <a:r>
              <a:rPr lang="en-US" sz="1200" kern="1200" noProof="0" dirty="0" err="1">
                <a:solidFill>
                  <a:schemeClr val="tx1"/>
                </a:solidFill>
                <a:effectLst/>
                <a:latin typeface="Arial" charset="0"/>
                <a:ea typeface="+mn-ea"/>
                <a:cs typeface="+mn-cs"/>
              </a:rPr>
              <a:t>Supplier_relationships_security</a:t>
            </a:r>
            <a:r>
              <a:rPr lang="en-US" sz="1200" kern="1200" noProof="0" dirty="0">
                <a:solidFill>
                  <a:schemeClr val="tx1"/>
                </a:solidFill>
                <a:effectLst/>
                <a:latin typeface="Arial" charset="0"/>
                <a:ea typeface="+mn-ea"/>
                <a:cs typeface="+mn-cs"/>
              </a:rPr>
              <a:t>, </a:t>
            </a:r>
            <a:r>
              <a:rPr lang="en-US" sz="1200" kern="1200" noProof="0" dirty="0" err="1">
                <a:solidFill>
                  <a:schemeClr val="tx1"/>
                </a:solidFill>
                <a:effectLst/>
                <a:latin typeface="Arial" charset="0"/>
                <a:ea typeface="+mn-ea"/>
                <a:cs typeface="+mn-cs"/>
              </a:rPr>
              <a:t>Legal_and_compliance</a:t>
            </a:r>
            <a:r>
              <a:rPr lang="en-US" sz="1200" kern="1200" noProof="0" dirty="0">
                <a:solidFill>
                  <a:schemeClr val="tx1"/>
                </a:solidFill>
                <a:effectLst/>
                <a:latin typeface="Arial" charset="0"/>
                <a:ea typeface="+mn-ea"/>
                <a:cs typeface="+mn-cs"/>
              </a:rPr>
              <a:t>, </a:t>
            </a:r>
            <a:r>
              <a:rPr lang="en-US" sz="1200" kern="1200" noProof="0" dirty="0" err="1">
                <a:solidFill>
                  <a:schemeClr val="tx1"/>
                </a:solidFill>
                <a:effectLst/>
                <a:latin typeface="Arial" charset="0"/>
                <a:ea typeface="+mn-ea"/>
                <a:cs typeface="+mn-cs"/>
              </a:rPr>
              <a:t>Information_security_event_management</a:t>
            </a:r>
            <a:r>
              <a:rPr lang="en-US" sz="1200" kern="1200" noProof="0" dirty="0">
                <a:solidFill>
                  <a:schemeClr val="tx1"/>
                </a:solidFill>
                <a:effectLst/>
                <a:latin typeface="Arial" charset="0"/>
                <a:ea typeface="+mn-ea"/>
                <a:cs typeface="+mn-cs"/>
              </a:rPr>
              <a:t> and </a:t>
            </a:r>
            <a:r>
              <a:rPr lang="en-US" sz="1200" kern="1200" noProof="0" dirty="0" err="1">
                <a:solidFill>
                  <a:schemeClr val="tx1"/>
                </a:solidFill>
                <a:effectLst/>
                <a:latin typeface="Arial" charset="0"/>
                <a:ea typeface="+mn-ea"/>
                <a:cs typeface="+mn-cs"/>
              </a:rPr>
              <a:t>Information_security_assurance</a:t>
            </a:r>
            <a:r>
              <a:rPr lang="en-US" sz="1200" kern="1200" noProof="0" dirty="0">
                <a:solidFill>
                  <a:schemeClr val="tx1"/>
                </a:solidFill>
                <a:effectLst/>
                <a:latin typeface="Arial" charset="0"/>
                <a:ea typeface="+mn-ea"/>
                <a:cs typeface="+mn-cs"/>
              </a:rPr>
              <a:t>.</a:t>
            </a:r>
          </a:p>
          <a:p>
            <a:r>
              <a:rPr lang="en-US" sz="1200" kern="1200" noProof="0" dirty="0">
                <a:solidFill>
                  <a:schemeClr val="tx1"/>
                </a:solidFill>
                <a:effectLst/>
                <a:latin typeface="Arial" charset="0"/>
                <a:ea typeface="+mn-ea"/>
                <a:cs typeface="+mn-cs"/>
              </a:rPr>
              <a:t>e) Security domains</a:t>
            </a:r>
          </a:p>
          <a:p>
            <a:r>
              <a:rPr lang="en-US" sz="1200" kern="1200" noProof="0" dirty="0">
                <a:solidFill>
                  <a:schemeClr val="tx1"/>
                </a:solidFill>
                <a:effectLst/>
                <a:latin typeface="Arial" charset="0"/>
                <a:ea typeface="+mn-ea"/>
                <a:cs typeface="+mn-cs"/>
              </a:rPr>
              <a:t>Security domains is an attribute to view controls from the perspective of four information security domains: “Governance and Ecosystem” includes “Information System Security Governance &amp;</a:t>
            </a:r>
          </a:p>
          <a:p>
            <a:r>
              <a:rPr lang="en-US" sz="1200" kern="1200" noProof="0" dirty="0">
                <a:solidFill>
                  <a:schemeClr val="tx1"/>
                </a:solidFill>
                <a:effectLst/>
                <a:latin typeface="Arial" charset="0"/>
                <a:ea typeface="+mn-ea"/>
                <a:cs typeface="+mn-cs"/>
              </a:rPr>
              <a:t>Risk Management” and “Ecosystem cybersecurity management” (including internal and external stakeholders); “Protection” includes “IT Security Architecture”, “IT Security Administration”,</a:t>
            </a:r>
          </a:p>
          <a:p>
            <a:r>
              <a:rPr lang="en-US" sz="1200" kern="1200" noProof="0" dirty="0">
                <a:solidFill>
                  <a:schemeClr val="tx1"/>
                </a:solidFill>
                <a:effectLst/>
                <a:latin typeface="Arial" charset="0"/>
                <a:ea typeface="+mn-ea"/>
                <a:cs typeface="+mn-cs"/>
              </a:rPr>
              <a:t>“Identity and access management”, “IT Security Maintenance” and “Physical and environmental security”; “Defense” includes “Detection” and “Computer Security Incident Management”;</a:t>
            </a:r>
          </a:p>
          <a:p>
            <a:r>
              <a:rPr lang="en-US" sz="1200" kern="1200" noProof="0" dirty="0">
                <a:solidFill>
                  <a:schemeClr val="tx1"/>
                </a:solidFill>
                <a:effectLst/>
                <a:latin typeface="Arial" charset="0"/>
                <a:ea typeface="+mn-ea"/>
                <a:cs typeface="+mn-cs"/>
              </a:rPr>
              <a:t>“Resilience” includes “Continuity of operations” and “Crisis management”. Attribute values consist of </a:t>
            </a:r>
            <a:r>
              <a:rPr lang="en-US" sz="1200" kern="1200" noProof="0" dirty="0" err="1">
                <a:solidFill>
                  <a:schemeClr val="tx1"/>
                </a:solidFill>
                <a:effectLst/>
                <a:latin typeface="Arial" charset="0"/>
                <a:ea typeface="+mn-ea"/>
                <a:cs typeface="+mn-cs"/>
              </a:rPr>
              <a:t>Governance_and_Ecosystem</a:t>
            </a:r>
            <a:r>
              <a:rPr lang="en-US" sz="1200" kern="1200" noProof="0" dirty="0">
                <a:solidFill>
                  <a:schemeClr val="tx1"/>
                </a:solidFill>
                <a:effectLst/>
                <a:latin typeface="Arial" charset="0"/>
                <a:ea typeface="+mn-ea"/>
                <a:cs typeface="+mn-cs"/>
              </a:rPr>
              <a:t>, Protection, Defense and Resilience.</a:t>
            </a:r>
          </a:p>
          <a:p>
            <a:r>
              <a:rPr lang="en-US" sz="1200" kern="1200" noProof="0" dirty="0">
                <a:solidFill>
                  <a:schemeClr val="tx1"/>
                </a:solidFill>
                <a:effectLst/>
                <a:latin typeface="Arial" charset="0"/>
                <a:ea typeface="+mn-ea"/>
                <a:cs typeface="+mn-cs"/>
              </a:rPr>
              <a:t>These attributes allow you to select controls based on any of the five attribute categories that you determine you need based on your risk assessment.</a:t>
            </a:r>
          </a:p>
        </p:txBody>
      </p:sp>
    </p:spTree>
    <p:extLst>
      <p:ext uri="{BB962C8B-B14F-4D97-AF65-F5344CB8AC3E}">
        <p14:creationId xmlns:p14="http://schemas.microsoft.com/office/powerpoint/2010/main" val="39984598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64</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r>
              <a:rPr lang="en-US" sz="1200" kern="1200" dirty="0">
                <a:solidFill>
                  <a:schemeClr val="tx1"/>
                </a:solidFill>
                <a:effectLst/>
                <a:latin typeface="Arial" charset="0"/>
                <a:ea typeface="+mn-ea"/>
                <a:cs typeface="+mn-cs"/>
              </a:rPr>
              <a:t>Controls are categorized in four </a:t>
            </a:r>
            <a:r>
              <a:rPr lang="en-US" sz="1200" b="1" kern="1200" dirty="0">
                <a:solidFill>
                  <a:schemeClr val="tx1"/>
                </a:solidFill>
                <a:effectLst/>
                <a:latin typeface="Arial" charset="0"/>
                <a:ea typeface="+mn-ea"/>
                <a:cs typeface="+mn-cs"/>
              </a:rPr>
              <a:t>themes</a:t>
            </a:r>
            <a:r>
              <a:rPr lang="en-US" sz="1200" kern="1200" dirty="0">
                <a:solidFill>
                  <a:schemeClr val="tx1"/>
                </a:solidFill>
                <a:effectLst/>
                <a:latin typeface="Arial" charset="0"/>
                <a:ea typeface="+mn-ea"/>
                <a:cs typeface="+mn-cs"/>
              </a:rPr>
              <a:t>:</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sz="1200" kern="1200" dirty="0">
                <a:solidFill>
                  <a:schemeClr val="tx1"/>
                </a:solidFill>
                <a:effectLst/>
                <a:latin typeface="Arial" charset="0"/>
                <a:ea typeface="+mn-ea"/>
                <a:cs typeface="+mn-cs"/>
              </a:rPr>
              <a:t>Organizational (controls 5.x): ranging from policies, segregation of duties, asset management to supplier management.</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sz="1200" kern="1200" dirty="0">
                <a:solidFill>
                  <a:schemeClr val="tx1"/>
                </a:solidFill>
                <a:effectLst/>
                <a:latin typeface="Arial" charset="0"/>
                <a:ea typeface="+mn-ea"/>
                <a:cs typeface="+mn-cs"/>
              </a:rPr>
              <a:t>People, if they concern individual people (controls 6.x): ranging from HR background checks, disciplinary action to remote working. </a:t>
            </a:r>
          </a:p>
          <a:p>
            <a:pPr marL="171450" indent="-171450">
              <a:buFontTx/>
              <a:buChar char="-"/>
            </a:pPr>
            <a:r>
              <a:rPr lang="en-US" sz="1200" kern="1200" dirty="0">
                <a:solidFill>
                  <a:schemeClr val="tx1"/>
                </a:solidFill>
                <a:effectLst/>
                <a:latin typeface="Arial" charset="0"/>
                <a:ea typeface="+mn-ea"/>
                <a:cs typeface="+mn-cs"/>
              </a:rPr>
              <a:t>Physical, if they concern physical objects (controls 7.x): ranging from physical entry control, physical monitoring to cabling security.</a:t>
            </a:r>
          </a:p>
          <a:p>
            <a:pPr marL="171450" indent="-171450">
              <a:buFontTx/>
              <a:buChar char="-"/>
            </a:pPr>
            <a:r>
              <a:rPr lang="en-US" sz="1200" kern="1200" dirty="0">
                <a:solidFill>
                  <a:schemeClr val="tx1"/>
                </a:solidFill>
                <a:effectLst/>
                <a:latin typeface="Arial" charset="0"/>
                <a:ea typeface="+mn-ea"/>
                <a:cs typeface="+mn-cs"/>
              </a:rPr>
              <a:t>Technological, if they concern technology (controls 8.x): ranging from secure coding, event logging, cryptography to information security incident management.</a:t>
            </a:r>
          </a:p>
          <a:p>
            <a:pPr eaLnBrk="1" hangingPunct="1"/>
            <a:endParaRPr lang="en-GB" altLang="en-US" dirty="0"/>
          </a:p>
          <a:p>
            <a:pPr eaLnBrk="1" hangingPunct="1"/>
            <a:r>
              <a:rPr lang="en-GB" altLang="en-US" dirty="0"/>
              <a:t>Each control has a description in ISO/IEC 27002 that consists of the following information:</a:t>
            </a:r>
          </a:p>
          <a:p>
            <a:pPr marL="171450" indent="-171450">
              <a:buFont typeface="System Font Regular"/>
              <a:buChar char="-"/>
            </a:pPr>
            <a:r>
              <a:rPr lang="en-US" sz="1200" kern="1200" dirty="0">
                <a:solidFill>
                  <a:schemeClr val="tx1"/>
                </a:solidFill>
                <a:effectLst/>
                <a:latin typeface="Arial" charset="0"/>
                <a:ea typeface="+mn-ea"/>
                <a:cs typeface="+mn-cs"/>
              </a:rPr>
              <a:t>Control title: Short name of the control;</a:t>
            </a:r>
          </a:p>
          <a:p>
            <a:pPr marL="171450" indent="-171450">
              <a:buFont typeface="System Font Regular"/>
              <a:buChar char="-"/>
            </a:pPr>
            <a:r>
              <a:rPr lang="en-US" sz="1200" kern="1200" dirty="0">
                <a:solidFill>
                  <a:schemeClr val="tx1"/>
                </a:solidFill>
                <a:effectLst/>
                <a:latin typeface="Arial" charset="0"/>
                <a:ea typeface="+mn-ea"/>
                <a:cs typeface="+mn-cs"/>
              </a:rPr>
              <a:t>Attribute table: A table shows the value(s) of each attribute for the given control;</a:t>
            </a:r>
          </a:p>
          <a:p>
            <a:pPr marL="171450" indent="-171450">
              <a:buFont typeface="System Font Regular"/>
              <a:buChar char="-"/>
            </a:pPr>
            <a:r>
              <a:rPr lang="en-US" sz="1200" kern="1200" dirty="0">
                <a:solidFill>
                  <a:schemeClr val="tx1"/>
                </a:solidFill>
                <a:effectLst/>
                <a:latin typeface="Arial" charset="0"/>
                <a:ea typeface="+mn-ea"/>
                <a:cs typeface="+mn-cs"/>
              </a:rPr>
              <a:t>Control: What the control is;</a:t>
            </a:r>
          </a:p>
          <a:p>
            <a:pPr marL="171450" indent="-171450">
              <a:buFont typeface="System Font Regular"/>
              <a:buChar char="-"/>
            </a:pPr>
            <a:r>
              <a:rPr lang="en-US" sz="1200" kern="1200" dirty="0">
                <a:solidFill>
                  <a:schemeClr val="tx1"/>
                </a:solidFill>
                <a:effectLst/>
                <a:latin typeface="Arial" charset="0"/>
                <a:ea typeface="+mn-ea"/>
                <a:cs typeface="+mn-cs"/>
              </a:rPr>
              <a:t>Purpose: Why the control should be implemented;</a:t>
            </a:r>
          </a:p>
          <a:p>
            <a:pPr marL="171450" indent="-171450">
              <a:buFont typeface="System Font Regular"/>
              <a:buChar char="-"/>
            </a:pPr>
            <a:r>
              <a:rPr lang="en-US" sz="1200" kern="1200" dirty="0">
                <a:solidFill>
                  <a:schemeClr val="tx1"/>
                </a:solidFill>
                <a:effectLst/>
                <a:latin typeface="Arial" charset="0"/>
                <a:ea typeface="+mn-ea"/>
                <a:cs typeface="+mn-cs"/>
              </a:rPr>
              <a:t>Guidance: How the control should be implemented;</a:t>
            </a:r>
          </a:p>
          <a:p>
            <a:pPr marL="171450" indent="-171450">
              <a:buFont typeface="System Font Regular"/>
              <a:buChar char="-"/>
            </a:pPr>
            <a:r>
              <a:rPr lang="en-US" sz="1200" kern="1200" dirty="0">
                <a:solidFill>
                  <a:schemeClr val="tx1"/>
                </a:solidFill>
                <a:effectLst/>
                <a:latin typeface="Arial" charset="0"/>
                <a:ea typeface="+mn-ea"/>
                <a:cs typeface="+mn-cs"/>
              </a:rPr>
              <a:t>Other information: Explanatory text or references to other related documents.</a:t>
            </a:r>
          </a:p>
          <a:p>
            <a:pPr eaLnBrk="1" hangingPunct="1"/>
            <a:endParaRPr lang="en-GB" altLang="en-US" dirty="0"/>
          </a:p>
        </p:txBody>
      </p:sp>
    </p:spTree>
    <p:extLst>
      <p:ext uri="{BB962C8B-B14F-4D97-AF65-F5344CB8AC3E}">
        <p14:creationId xmlns:p14="http://schemas.microsoft.com/office/powerpoint/2010/main" val="16927938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65</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endParaRPr lang="en-GB" altLang="en-US" dirty="0"/>
          </a:p>
        </p:txBody>
      </p:sp>
    </p:spTree>
    <p:extLst>
      <p:ext uri="{BB962C8B-B14F-4D97-AF65-F5344CB8AC3E}">
        <p14:creationId xmlns:p14="http://schemas.microsoft.com/office/powerpoint/2010/main" val="15890899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66</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386414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67</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30646110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68</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endParaRPr lang="en-GB" altLang="en-US" dirty="0"/>
          </a:p>
        </p:txBody>
      </p:sp>
    </p:spTree>
    <p:extLst>
      <p:ext uri="{BB962C8B-B14F-4D97-AF65-F5344CB8AC3E}">
        <p14:creationId xmlns:p14="http://schemas.microsoft.com/office/powerpoint/2010/main" val="36992531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70</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GB" altLang="en-US" dirty="0"/>
              <a:t>There are 37 organizational controls in ISO/IEC 27002:2022. In the following slides we will discuss a limited number of them.</a:t>
            </a:r>
          </a:p>
        </p:txBody>
      </p:sp>
    </p:spTree>
    <p:extLst>
      <p:ext uri="{BB962C8B-B14F-4D97-AF65-F5344CB8AC3E}">
        <p14:creationId xmlns:p14="http://schemas.microsoft.com/office/powerpoint/2010/main" val="16464202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71</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GB" altLang="en-US" dirty="0"/>
              <a:t>Image source: ISO/IEC 27002:2022</a:t>
            </a:r>
          </a:p>
          <a:p>
            <a:pPr eaLnBrk="1" hangingPunct="1"/>
            <a:endParaRPr lang="en-GB" altLang="en-US" dirty="0"/>
          </a:p>
          <a:p>
            <a:pPr eaLnBrk="1" hangingPunct="1"/>
            <a:r>
              <a:rPr lang="en-GB" altLang="en-US" dirty="0"/>
              <a:t>The first control in ISO/IEC 27002 is about policies. The table shows what attributes have been assigned to this control.</a:t>
            </a:r>
          </a:p>
          <a:p>
            <a:pPr eaLnBrk="1" hangingPunct="1"/>
            <a:r>
              <a:rPr lang="en-GB" altLang="en-US" dirty="0"/>
              <a:t>The control description states writing an information security policy and a set of policies about specific topics (such as asset management, information security incident management, risk management, etc.) that guide an organization in information security topics. The policies should be communicated to all relevant staff and be reviewed regularly.</a:t>
            </a:r>
          </a:p>
          <a:p>
            <a:pPr eaLnBrk="1" hangingPunct="1"/>
            <a:r>
              <a:rPr lang="en-GB" altLang="en-US" dirty="0"/>
              <a:t>The purpose of the control is to ensure that management support and direction is suitable for the ISMS and the context of the organization.</a:t>
            </a:r>
          </a:p>
          <a:p>
            <a:pPr eaLnBrk="1" hangingPunct="1"/>
            <a:r>
              <a:rPr lang="en-GB" altLang="en-US" dirty="0"/>
              <a:t>Guidance is provided stating that the information security policy should consider the requirements of various sources, such as the business strategy, external laws and regulations, and currently identified threats and their resulting risks.</a:t>
            </a:r>
          </a:p>
          <a:p>
            <a:pPr eaLnBrk="1" hangingPunct="1"/>
            <a:r>
              <a:rPr lang="en-GB" altLang="en-US" dirty="0"/>
              <a:t>It is top management’s responsibility to make sure the policies exist and are approved. Development of the policies is usually delegated to a number of experts, especially when it comes to the topic-specific policies that require expert insights.</a:t>
            </a:r>
          </a:p>
          <a:p>
            <a:pPr eaLnBrk="1" hangingPunct="1"/>
            <a:r>
              <a:rPr lang="en-GB" altLang="en-US" dirty="0"/>
              <a:t>Under “Other information” the standard states that the topic-specific policies will likely vary between different organizations.</a:t>
            </a:r>
          </a:p>
        </p:txBody>
      </p:sp>
    </p:spTree>
    <p:extLst>
      <p:ext uri="{BB962C8B-B14F-4D97-AF65-F5344CB8AC3E}">
        <p14:creationId xmlns:p14="http://schemas.microsoft.com/office/powerpoint/2010/main" val="19157398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72</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algn="l">
              <a:buClr>
                <a:srgbClr val="00B0F0"/>
              </a:buClr>
            </a:pPr>
            <a:r>
              <a:rPr lang="en-GB" sz="1400" b="0" dirty="0">
                <a:solidFill>
                  <a:srgbClr val="002A5A"/>
                </a:solidFill>
                <a:latin typeface="Roboto" panose="02000000000000000000" pitchFamily="2" charset="0"/>
                <a:ea typeface="Roboto" panose="02000000000000000000" pitchFamily="2" charset="0"/>
              </a:rPr>
              <a:t>It is good practice to have all processes and procedures that are in use in the organization documented. This is also a basic requirement of ISO 9001 (quality management).</a:t>
            </a:r>
          </a:p>
          <a:p>
            <a:pPr algn="l">
              <a:buClr>
                <a:srgbClr val="00B0F0"/>
              </a:buClr>
            </a:pPr>
            <a:r>
              <a:rPr lang="en-GB" sz="1400" b="0" dirty="0">
                <a:solidFill>
                  <a:srgbClr val="002A5A"/>
                </a:solidFill>
                <a:latin typeface="Roboto" panose="02000000000000000000" pitchFamily="2" charset="0"/>
                <a:ea typeface="Roboto" panose="02000000000000000000" pitchFamily="2" charset="0"/>
              </a:rPr>
              <a:t>Control 5.37 explicitly states to document all procedures related to information processing facilities. Basically, this includes all procedures relevant to running the business, with an aim at protecting internal and customer information. Some of these are in fact also captured in other controls in ISO/IEC 27002.</a:t>
            </a:r>
          </a:p>
          <a:p>
            <a:pPr algn="l">
              <a:buClr>
                <a:srgbClr val="00B0F0"/>
              </a:buClr>
            </a:pPr>
            <a:r>
              <a:rPr lang="en-GB" sz="1400" b="0" dirty="0">
                <a:solidFill>
                  <a:srgbClr val="002A5A"/>
                </a:solidFill>
                <a:latin typeface="Roboto" panose="02000000000000000000" pitchFamily="2" charset="0"/>
                <a:ea typeface="Roboto" panose="02000000000000000000" pitchFamily="2" charset="0"/>
              </a:rPr>
              <a:t>All procedures need to be communicated to personnel that needs to know about them and be updated regularly.</a:t>
            </a:r>
          </a:p>
          <a:p>
            <a:pPr algn="l">
              <a:buClr>
                <a:srgbClr val="00B0F0"/>
              </a:buClr>
            </a:pPr>
            <a:endParaRPr lang="en-GB" sz="1400" b="0" dirty="0">
              <a:solidFill>
                <a:srgbClr val="002A5A"/>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65195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4E5E412-AB98-42B4-8795-389D988E49F4}" type="slidenum">
              <a:rPr lang="nl-NL" smtClean="0"/>
              <a:pPr>
                <a:defRPr/>
              </a:pPr>
              <a:t>7</a:t>
            </a:fld>
            <a:endParaRPr lang="nl-NL"/>
          </a:p>
        </p:txBody>
      </p:sp>
    </p:spTree>
    <p:extLst>
      <p:ext uri="{BB962C8B-B14F-4D97-AF65-F5344CB8AC3E}">
        <p14:creationId xmlns:p14="http://schemas.microsoft.com/office/powerpoint/2010/main" val="8103312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73</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Procedures are also known as “work instructions” or “standard operating procedures” (SOPs). They are a step-by-step set of instructions on how to perform a task. A process is more high-level and describes what information goes into a process, what the general process steps are and what the output of a process is.</a:t>
            </a:r>
          </a:p>
        </p:txBody>
      </p:sp>
    </p:spTree>
    <p:extLst>
      <p:ext uri="{BB962C8B-B14F-4D97-AF65-F5344CB8AC3E}">
        <p14:creationId xmlns:p14="http://schemas.microsoft.com/office/powerpoint/2010/main" val="5536272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74</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Information and data should be classified based on the need to protect its confidentiality, integrity and availability. This classification should also be clear to the users of it, so you should also add a label to it. A label can be in the form of e.g. a footer in a document indicating the classification level.</a:t>
            </a:r>
          </a:p>
          <a:p>
            <a:pPr eaLnBrk="1" hangingPunct="1"/>
            <a:r>
              <a:rPr lang="en-US" altLang="en-US" noProof="0" dirty="0"/>
              <a:t>Different organizations have different classification schemes, but they are usually in the form of:</a:t>
            </a:r>
          </a:p>
          <a:p>
            <a:pPr marL="171450" indent="-171450" eaLnBrk="1" hangingPunct="1">
              <a:buFont typeface="Arial" panose="020B0604020202020204" pitchFamily="34" charset="0"/>
              <a:buChar char="•"/>
            </a:pPr>
            <a:r>
              <a:rPr lang="en-US" altLang="en-US" noProof="0" dirty="0"/>
              <a:t>Public: information that can be shared with anyone in and outside of the organization, such as marketing materials and annual reports.</a:t>
            </a:r>
          </a:p>
          <a:p>
            <a:pPr marL="171450" indent="-171450" eaLnBrk="1" hangingPunct="1">
              <a:buFont typeface="Arial" panose="020B0604020202020204" pitchFamily="34" charset="0"/>
              <a:buChar char="•"/>
            </a:pPr>
            <a:r>
              <a:rPr lang="en-US" altLang="en-US" noProof="0" dirty="0"/>
              <a:t>Private: information that can be shared internally, but cannot be shared to outsiders, such as process and procedure documents.</a:t>
            </a:r>
          </a:p>
          <a:p>
            <a:pPr marL="171450" indent="-171450" eaLnBrk="1" hangingPunct="1">
              <a:buFont typeface="Arial" panose="020B0604020202020204" pitchFamily="34" charset="0"/>
              <a:buChar char="•"/>
            </a:pPr>
            <a:r>
              <a:rPr lang="en-US" altLang="en-US" noProof="0" dirty="0"/>
              <a:t>Confidential: information that is sensitive, such as financial reports or customer data and employee data.</a:t>
            </a:r>
          </a:p>
          <a:p>
            <a:pPr marL="171450" indent="-171450" eaLnBrk="1" hangingPunct="1">
              <a:buFont typeface="Arial" panose="020B0604020202020204" pitchFamily="34" charset="0"/>
              <a:buChar char="•"/>
            </a:pPr>
            <a:r>
              <a:rPr lang="en-US" altLang="en-US" noProof="0" dirty="0"/>
              <a:t>Highly confidential: information that is often regulated by law and needs special measures to protect it, such as health data, customer service performance data, etc.</a:t>
            </a:r>
          </a:p>
          <a:p>
            <a:pPr eaLnBrk="1" hangingPunct="1"/>
            <a:r>
              <a:rPr lang="en-US" altLang="en-US" noProof="0" dirty="0"/>
              <a:t>What type of information exactly needs to be classified how is something that should be determined together with the asset owners and be documented in a policy.</a:t>
            </a:r>
          </a:p>
          <a:p>
            <a:pPr eaLnBrk="1" hangingPunct="1"/>
            <a:r>
              <a:rPr lang="en-US" altLang="en-US" noProof="0" dirty="0"/>
              <a:t>Depending on the classification of information, you need to put controls into place that protect the information in alignment with its classification. Public information needs no protection, but confidential and highly confidential information may need to be encrypted when stored (at rest) or sent through a network (in transit).</a:t>
            </a:r>
          </a:p>
        </p:txBody>
      </p:sp>
    </p:spTree>
    <p:extLst>
      <p:ext uri="{BB962C8B-B14F-4D97-AF65-F5344CB8AC3E}">
        <p14:creationId xmlns:p14="http://schemas.microsoft.com/office/powerpoint/2010/main" val="26121564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75</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Threat intelligence is the collection and analysis of information about information security threats. This creates awareness of the organization’s threat environment, so that risks to the organization’s information can be mitigated. Threat intelligence itself is a control that may lead to the implementation of other controls.</a:t>
            </a:r>
          </a:p>
          <a:p>
            <a:pPr eaLnBrk="1" hangingPunct="1"/>
            <a:endParaRPr lang="en-US" altLang="en-US" noProof="0" dirty="0"/>
          </a:p>
          <a:p>
            <a:pPr eaLnBrk="1" hangingPunct="1"/>
            <a:r>
              <a:rPr lang="en-US" altLang="en-US" noProof="0" dirty="0"/>
              <a:t>There are three layers of threat intelligence:</a:t>
            </a:r>
          </a:p>
          <a:p>
            <a:pPr marL="171450" indent="-171450" eaLnBrk="1" hangingPunct="1">
              <a:buFontTx/>
              <a:buChar char="-"/>
            </a:pPr>
            <a:r>
              <a:rPr lang="en-US" altLang="en-US" noProof="0" dirty="0"/>
              <a:t>Strategic: high-level information about the threat landscape, for example about types of attacks and types of attackers.</a:t>
            </a:r>
          </a:p>
          <a:p>
            <a:pPr marL="171450" indent="-171450" eaLnBrk="1" hangingPunct="1">
              <a:buFontTx/>
              <a:buChar char="-"/>
            </a:pPr>
            <a:r>
              <a:rPr lang="en-US" altLang="en-US" noProof="0" dirty="0"/>
              <a:t>Tactical: information about attack methodologies, tools and technologies used.</a:t>
            </a:r>
          </a:p>
          <a:p>
            <a:pPr marL="171450" indent="-171450" eaLnBrk="1" hangingPunct="1">
              <a:buFontTx/>
              <a:buChar char="-"/>
            </a:pPr>
            <a:r>
              <a:rPr lang="en-US" altLang="en-US" noProof="0" dirty="0"/>
              <a:t>Operational: detailed information about the nature of specific attacks.</a:t>
            </a:r>
          </a:p>
          <a:p>
            <a:pPr marL="0" indent="0" eaLnBrk="1" hangingPunct="1">
              <a:buFontTx/>
              <a:buNone/>
            </a:pPr>
            <a:r>
              <a:rPr lang="en-US" altLang="en-US" noProof="0" dirty="0"/>
              <a:t>Threat intelligence has four requirements:</a:t>
            </a:r>
          </a:p>
          <a:p>
            <a:pPr marL="171450" indent="-171450" eaLnBrk="1" hangingPunct="1">
              <a:buFontTx/>
              <a:buChar char="-"/>
            </a:pPr>
            <a:r>
              <a:rPr lang="en-US" altLang="en-US" noProof="0" dirty="0"/>
              <a:t>Relevant: information should relate to the organization and its information.</a:t>
            </a:r>
          </a:p>
          <a:p>
            <a:pPr marL="171450" indent="-171450" eaLnBrk="1" hangingPunct="1">
              <a:buFontTx/>
              <a:buChar char="-"/>
            </a:pPr>
            <a:r>
              <a:rPr lang="en-US" altLang="en-US" noProof="0" dirty="0"/>
              <a:t>Insightful: information should provide an accurate vies of the threat landscape.</a:t>
            </a:r>
          </a:p>
          <a:p>
            <a:pPr marL="171450" indent="-171450" eaLnBrk="1" hangingPunct="1">
              <a:buFontTx/>
              <a:buChar char="-"/>
            </a:pPr>
            <a:r>
              <a:rPr lang="en-US" altLang="en-US" noProof="0" dirty="0"/>
              <a:t>Contextual: information should contain facts about timing, location, frequency.</a:t>
            </a:r>
          </a:p>
          <a:p>
            <a:pPr marL="171450" indent="-171450" eaLnBrk="1" hangingPunct="1">
              <a:buFontTx/>
              <a:buChar char="-"/>
            </a:pPr>
            <a:r>
              <a:rPr lang="en-US" altLang="en-US" noProof="0" dirty="0"/>
              <a:t>Actionable: information can be acted on effectively and timely.</a:t>
            </a:r>
          </a:p>
          <a:p>
            <a:pPr marL="0" indent="0" eaLnBrk="1" hangingPunct="1">
              <a:buFontTx/>
              <a:buNone/>
            </a:pPr>
            <a:r>
              <a:rPr lang="en-US" altLang="en-US" noProof="0" dirty="0"/>
              <a:t>Sources of threat intelligence:</a:t>
            </a:r>
          </a:p>
          <a:p>
            <a:pPr marL="171450" indent="-171450" eaLnBrk="1" hangingPunct="1">
              <a:buFontTx/>
              <a:buChar char="-"/>
            </a:pPr>
            <a:r>
              <a:rPr lang="en-US" altLang="en-US" noProof="0" dirty="0"/>
              <a:t>Verizon DBIR: https://</a:t>
            </a:r>
            <a:r>
              <a:rPr lang="en-US" altLang="en-US" noProof="0" dirty="0" err="1"/>
              <a:t>www.verizon.com</a:t>
            </a:r>
            <a:r>
              <a:rPr lang="en-US" altLang="en-US" noProof="0" dirty="0"/>
              <a:t>/business/resources/reports/</a:t>
            </a:r>
            <a:r>
              <a:rPr lang="en-US" altLang="en-US" noProof="0" dirty="0" err="1"/>
              <a:t>dbir</a:t>
            </a:r>
            <a:r>
              <a:rPr lang="en-US" altLang="en-US" noProof="0" dirty="0"/>
              <a:t>/</a:t>
            </a:r>
          </a:p>
          <a:p>
            <a:pPr marL="171450" indent="-171450" eaLnBrk="1" hangingPunct="1">
              <a:buFontTx/>
              <a:buChar char="-"/>
            </a:pPr>
            <a:r>
              <a:rPr lang="en-US" altLang="en-US" noProof="0" dirty="0"/>
              <a:t>CrowdStrike Global Threat Report: https://</a:t>
            </a:r>
            <a:r>
              <a:rPr lang="en-US" altLang="en-US" noProof="0" dirty="0" err="1"/>
              <a:t>www.crowdstrike.com</a:t>
            </a:r>
            <a:r>
              <a:rPr lang="en-US" altLang="en-US" noProof="0" dirty="0"/>
              <a:t>/global-threat-report/</a:t>
            </a:r>
          </a:p>
          <a:p>
            <a:pPr marL="0" indent="0" eaLnBrk="1" hangingPunct="1">
              <a:buFontTx/>
              <a:buNone/>
            </a:pPr>
            <a:endParaRPr lang="en-US" altLang="en-US" noProof="0" dirty="0"/>
          </a:p>
          <a:p>
            <a:pPr marL="0" indent="0" eaLnBrk="1" hangingPunct="1">
              <a:buFontTx/>
              <a:buNone/>
            </a:pPr>
            <a:r>
              <a:rPr lang="en-US" altLang="en-US" noProof="0" dirty="0"/>
              <a:t>A threat intelligence program should consist of the following seven steps:</a:t>
            </a:r>
          </a:p>
          <a:p>
            <a:pPr marL="228600" indent="-228600" eaLnBrk="1" hangingPunct="1">
              <a:buFontTx/>
              <a:buAutoNum type="arabicPeriod"/>
            </a:pPr>
            <a:r>
              <a:rPr lang="en-US" altLang="en-US" noProof="0" dirty="0"/>
              <a:t>Create a plan. Determine what you want out of the threat intelligence and run it as a project.</a:t>
            </a:r>
          </a:p>
          <a:p>
            <a:pPr marL="228600" indent="-228600" eaLnBrk="1" hangingPunct="1">
              <a:buFontTx/>
              <a:buAutoNum type="arabicPeriod"/>
            </a:pPr>
            <a:r>
              <a:rPr lang="en-US" altLang="en-US" noProof="0" dirty="0"/>
              <a:t>Know who needs the information. Target the output of the threat intelligence to the audience. Top management needs a different type of information that technical staff.</a:t>
            </a:r>
          </a:p>
          <a:p>
            <a:pPr marL="228600" indent="-228600" eaLnBrk="1" hangingPunct="1">
              <a:buFontTx/>
              <a:buAutoNum type="arabicPeriod"/>
            </a:pPr>
            <a:r>
              <a:rPr lang="en-US" altLang="en-US" noProof="0" dirty="0"/>
              <a:t>Involve the right people. Many layers in the organization will benefit from threat intelligence and all of these need some level of involvement.</a:t>
            </a:r>
          </a:p>
          <a:p>
            <a:pPr marL="228600" indent="-228600" eaLnBrk="1" hangingPunct="1">
              <a:buFontTx/>
              <a:buAutoNum type="arabicPeriod"/>
            </a:pPr>
            <a:r>
              <a:rPr lang="en-US" altLang="en-US" noProof="0" dirty="0"/>
              <a:t>Implement the right tools, techniques and procedures. To make the threat intelligence process efficient, facilitate it by using platforms, databases, analysis tools and procedures that are adapted to the organization.</a:t>
            </a:r>
          </a:p>
          <a:p>
            <a:pPr marL="228600" indent="-228600" eaLnBrk="1" hangingPunct="1">
              <a:buFontTx/>
              <a:buAutoNum type="arabicPeriod"/>
            </a:pPr>
            <a:r>
              <a:rPr lang="en-US" altLang="en-US" noProof="0" dirty="0"/>
              <a:t>Threat data is raw data points. Data gets turned into information by bringing structure to it (using tables, graphs, initial analysis), so that it can be analyzed.</a:t>
            </a:r>
          </a:p>
          <a:p>
            <a:pPr marL="228600" indent="-228600" eaLnBrk="1" hangingPunct="1">
              <a:buFontTx/>
              <a:buAutoNum type="arabicPeriod"/>
            </a:pPr>
            <a:r>
              <a:rPr lang="en-US" altLang="en-US" noProof="0" dirty="0"/>
              <a:t>Integrate threat intelligence with risk management, incident management and other information security processes so that each process can benefit from the other ones.</a:t>
            </a:r>
          </a:p>
          <a:p>
            <a:pPr marL="228600" indent="-228600" eaLnBrk="1" hangingPunct="1">
              <a:buFontTx/>
              <a:buAutoNum type="arabicPeriod"/>
            </a:pPr>
            <a:r>
              <a:rPr lang="en-US" altLang="en-US" noProof="0" dirty="0"/>
              <a:t>Communicate the results of threat intelligence to relevant staff so that additional controls can be put into place based on new threats that have been discovered.</a:t>
            </a:r>
          </a:p>
        </p:txBody>
      </p:sp>
    </p:spTree>
    <p:extLst>
      <p:ext uri="{BB962C8B-B14F-4D97-AF65-F5344CB8AC3E}">
        <p14:creationId xmlns:p14="http://schemas.microsoft.com/office/powerpoint/2010/main" val="13415804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76</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To protect information, it is important to first know what information you have and where it is located. This is the domain of asset management.</a:t>
            </a:r>
          </a:p>
          <a:p>
            <a:pPr eaLnBrk="1" hangingPunct="1"/>
            <a:r>
              <a:rPr lang="en-US" altLang="en-US" noProof="0" dirty="0"/>
              <a:t>Asset management starts with making an inventory of this information and the associated assets. If the amount is limited, this can be a simple spreadsheet, but using a database if the list becomes longer is likely.</a:t>
            </a:r>
          </a:p>
          <a:p>
            <a:r>
              <a:rPr lang="en-US" altLang="en-US" noProof="0" dirty="0"/>
              <a:t>Assets can be </a:t>
            </a:r>
            <a:r>
              <a:rPr lang="en-US" sz="1200" kern="1200" noProof="0" dirty="0">
                <a:solidFill>
                  <a:schemeClr val="tx1"/>
                </a:solidFill>
                <a:effectLst/>
                <a:latin typeface="Arial" charset="0"/>
                <a:ea typeface="+mn-ea"/>
                <a:cs typeface="+mn-cs"/>
              </a:rPr>
              <a:t>hardware, software, virtual machines (VMs), facilities, personnel, competence, capabilities and records. Assets can have various attributes, such as owner, status (active, decommissioned, planned), location, data classification (public, private, confidential, etc.). Based on this information, threats can be analyzed, risks assessed, and controls implemented if needed.</a:t>
            </a:r>
          </a:p>
          <a:p>
            <a:r>
              <a:rPr lang="en-US" sz="1200" kern="1200" noProof="0" dirty="0">
                <a:solidFill>
                  <a:schemeClr val="tx1"/>
                </a:solidFill>
                <a:effectLst/>
                <a:latin typeface="Arial" charset="0"/>
                <a:ea typeface="+mn-ea"/>
                <a:cs typeface="+mn-cs"/>
              </a:rPr>
              <a:t>Asset management is a broad field which has two ISO management system standards dealing with it: ISO 55001 Asset management and ISO/IEC 19770-1 IT asset management.</a:t>
            </a:r>
          </a:p>
          <a:p>
            <a:r>
              <a:rPr lang="en-US" sz="1200" kern="1200" noProof="0" dirty="0">
                <a:solidFill>
                  <a:schemeClr val="tx1"/>
                </a:solidFill>
                <a:effectLst/>
                <a:latin typeface="Arial" charset="0"/>
                <a:ea typeface="+mn-ea"/>
                <a:cs typeface="+mn-cs"/>
              </a:rPr>
              <a:t>An acceptable use policy describes what users of assets, such as laptops, applications, and cell phones, can and cannot do with it. An acceptable use policy aims to set rules for the protection of information that resides on these assets. It may state that company devices may only be used for company business, not for private purposes. It may require information on these assets to be encrypted. Or it may state that in case of loss or damage, the relevant authorities should be informed immediately.</a:t>
            </a:r>
          </a:p>
          <a:p>
            <a:r>
              <a:rPr lang="en-US" sz="1200" kern="1200" noProof="0" dirty="0">
                <a:solidFill>
                  <a:schemeClr val="tx1"/>
                </a:solidFill>
                <a:effectLst/>
                <a:latin typeface="Arial" charset="0"/>
                <a:ea typeface="+mn-ea"/>
                <a:cs typeface="+mn-cs"/>
              </a:rPr>
              <a:t>At some points, assets may have to be returned, for instance when an employee leaves the company. A procedure should be in place to return the assets the employee used back to the company in their original state. The asset management database can have information about when an asset has been given to an employee and when it was returned.</a:t>
            </a:r>
          </a:p>
          <a:p>
            <a:pPr eaLnBrk="1" hangingPunct="1"/>
            <a:endParaRPr lang="en-US" altLang="en-US" noProof="0" dirty="0"/>
          </a:p>
        </p:txBody>
      </p:sp>
    </p:spTree>
    <p:extLst>
      <p:ext uri="{BB962C8B-B14F-4D97-AF65-F5344CB8AC3E}">
        <p14:creationId xmlns:p14="http://schemas.microsoft.com/office/powerpoint/2010/main" val="19054612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77</a:t>
            </a:fld>
            <a:endParaRPr lang="nl-NL" altLang="en-US" dirty="0"/>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Suppliers (also known as vendors) are any external or internal organization that provides products or services to your organization. It is very rare that an organization uses no suppliers at all, because they can be any of the following:</a:t>
            </a:r>
          </a:p>
          <a:p>
            <a:pPr marL="171450" indent="-171450" eaLnBrk="1" hangingPunct="1">
              <a:buFontTx/>
              <a:buChar char="-"/>
            </a:pPr>
            <a:r>
              <a:rPr lang="en-US" altLang="en-US" noProof="0" dirty="0"/>
              <a:t>Software suppliers (for computer operating systems, office packages, databases, etc.)</a:t>
            </a:r>
          </a:p>
          <a:p>
            <a:pPr marL="171450" indent="-171450" eaLnBrk="1" hangingPunct="1">
              <a:buFontTx/>
              <a:buChar char="-"/>
            </a:pPr>
            <a:r>
              <a:rPr lang="en-US" altLang="en-US" noProof="0" dirty="0"/>
              <a:t>Hardware suppliers (for computer or network hardware devices)</a:t>
            </a:r>
          </a:p>
          <a:p>
            <a:pPr marL="171450" indent="-171450" eaLnBrk="1" hangingPunct="1">
              <a:buFontTx/>
              <a:buChar char="-"/>
            </a:pPr>
            <a:r>
              <a:rPr lang="en-US" altLang="en-US" noProof="0" dirty="0"/>
              <a:t>Facilities suppliers (air conditioning, building security, remote monitoring)</a:t>
            </a:r>
          </a:p>
          <a:p>
            <a:pPr marL="171450" indent="-171450" eaLnBrk="1" hangingPunct="1">
              <a:buFontTx/>
              <a:buChar char="-"/>
            </a:pPr>
            <a:r>
              <a:rPr lang="en-US" altLang="en-US" noProof="0" dirty="0"/>
              <a:t>Business process outsourcing (BPO) suppliers (for service desk or other processes)</a:t>
            </a:r>
          </a:p>
          <a:p>
            <a:pPr marL="0" indent="0" eaLnBrk="1" hangingPunct="1">
              <a:buFontTx/>
              <a:buNone/>
            </a:pPr>
            <a:r>
              <a:rPr lang="en-US" altLang="en-US" noProof="0" dirty="0"/>
              <a:t>Any type of supplier has access to some of your information, even if you simply buy their product online – at least your name, address and payment information is known to them. BPO providers are responsible for not only your information, but often also access your customers’ information.</a:t>
            </a:r>
          </a:p>
          <a:p>
            <a:pPr marL="0" indent="0" eaLnBrk="1" hangingPunct="1">
              <a:buFontTx/>
              <a:buNone/>
            </a:pPr>
            <a:endParaRPr lang="en-US" altLang="en-US" noProof="0" dirty="0"/>
          </a:p>
          <a:p>
            <a:pPr marL="0" indent="0" eaLnBrk="1" hangingPunct="1">
              <a:buFontTx/>
              <a:buNone/>
            </a:pPr>
            <a:r>
              <a:rPr lang="en-US" altLang="en-US" noProof="0" dirty="0"/>
              <a:t>Control 5.19 is about ensuring all suppliers keep the information they have access to secure. The use of suppliers is a risk because the suppliers cannot be fully controlled. Therefore, one or more of the following are needed to safeguard information security when using suppliers:</a:t>
            </a:r>
          </a:p>
          <a:p>
            <a:pPr marL="171450" indent="-171450" eaLnBrk="1" hangingPunct="1">
              <a:buFontTx/>
              <a:buChar char="-"/>
            </a:pPr>
            <a:r>
              <a:rPr lang="en-US" altLang="en-US" noProof="0" dirty="0"/>
              <a:t>Verify the supplier’s terms and conditions for content about how they deal with your information. At the very least there should be some reference to data privacy regulations in there.</a:t>
            </a:r>
          </a:p>
          <a:p>
            <a:pPr marL="171450" indent="-171450" eaLnBrk="1" hangingPunct="1">
              <a:buFontTx/>
              <a:buChar char="-"/>
            </a:pPr>
            <a:r>
              <a:rPr lang="en-US" altLang="en-US" noProof="0" dirty="0"/>
              <a:t>If a supplier has significant access to your information or your customers’ information, a contractual agreement should be created in which it is explicitly indicated what the supplier should do to secure that information. This may include an agreement that the supplier needs to comply with your information security policy, needs to put certain controls into place or that the supplier should be ISO/IEC 27001 certified themselves.</a:t>
            </a:r>
          </a:p>
          <a:p>
            <a:pPr marL="0" indent="0" eaLnBrk="1" hangingPunct="1">
              <a:buFontTx/>
              <a:buNone/>
            </a:pPr>
            <a:r>
              <a:rPr lang="en-US" altLang="en-US" noProof="0" dirty="0"/>
              <a:t>Supplier selection should take into account information security needs of your organization. This includes providing the supplier access to your or your customer’s information, what they can and cannot do with that information and how to make sure their access is revoked at the end of the contract.</a:t>
            </a:r>
          </a:p>
          <a:p>
            <a:pPr marL="0" indent="0" eaLnBrk="1" hangingPunct="1">
              <a:buFontTx/>
              <a:buNone/>
            </a:pPr>
            <a:r>
              <a:rPr lang="en-US" altLang="en-US" noProof="0" dirty="0"/>
              <a:t>Sometimes, one of your supplier uses another supplier to provide part of their services – this is called sub-contracting. In this way, a supply-chain is formed of organizations that may have access to your information. It needs to be ensured that all parts of the supply-chain comply with your requirements for information security. The more sub-contractors there are that you don’t directly control, the higher the risk. You should therefore make sure you know if your direct suppliers use any sub-contractors themselves that may access your information and put appropriate controls into place.</a:t>
            </a:r>
          </a:p>
        </p:txBody>
      </p:sp>
    </p:spTree>
    <p:extLst>
      <p:ext uri="{BB962C8B-B14F-4D97-AF65-F5344CB8AC3E}">
        <p14:creationId xmlns:p14="http://schemas.microsoft.com/office/powerpoint/2010/main" val="16718768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78</a:t>
            </a:fld>
            <a:endParaRPr lang="nl-NL" altLang="en-US" dirty="0"/>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Business continuity management (BCM) has its own ISO standard, ISO 22301, which is compatible with ISO/IEC 27001. BCM activities include the preparation and periodical testing of a business continuity plan (BCP) that contains the detailed steps on how to respond to various types of disasters that may disrupt the business activities.</a:t>
            </a:r>
          </a:p>
          <a:p>
            <a:pPr eaLnBrk="1" hangingPunct="1"/>
            <a:r>
              <a:rPr lang="en-US" altLang="en-US" noProof="0" dirty="0"/>
              <a:t>ISO/IEC 27001 and 27002 only focus on the information security aspects of BCM. Specifically, information security is interested in the following aspects:</a:t>
            </a:r>
          </a:p>
          <a:p>
            <a:pPr marL="171450" indent="-171450" eaLnBrk="1" hangingPunct="1">
              <a:buFontTx/>
              <a:buChar char="-"/>
            </a:pPr>
            <a:r>
              <a:rPr lang="en-US" altLang="en-US" noProof="0" dirty="0"/>
              <a:t>What information security controls should be adapted during a disruption? When a business continuity plan is invoked, how do you ensure continued protection of information?</a:t>
            </a:r>
          </a:p>
          <a:p>
            <a:pPr marL="171450" indent="-171450" eaLnBrk="1" hangingPunct="1">
              <a:buFontTx/>
              <a:buChar char="-"/>
            </a:pPr>
            <a:r>
              <a:rPr lang="en-US" altLang="en-US" noProof="0" dirty="0"/>
              <a:t>What plans are in place to protect the confidentiality, integrity and availability of information during a disruption and after the normal operations have resumed?</a:t>
            </a:r>
          </a:p>
          <a:p>
            <a:pPr marL="0" indent="0" eaLnBrk="1" hangingPunct="1">
              <a:buFontTx/>
              <a:buNone/>
            </a:pPr>
            <a:r>
              <a:rPr lang="en-US" altLang="en-US" noProof="0" dirty="0"/>
              <a:t>Business continuity should be considered during your business impact analysis (BIA) and risk assessment processes. Various disasters (natural disasters such as floods or tornadoes, human-made disasters such as terrorist attacks or disruptive demonstrations, technical disasters such as power or network outages) should be considered in the context of BCM and appropriate controls should be put into place.</a:t>
            </a:r>
          </a:p>
          <a:p>
            <a:pPr marL="0" indent="0" eaLnBrk="1" hangingPunct="1">
              <a:buFontTx/>
              <a:buNone/>
            </a:pPr>
            <a:r>
              <a:rPr lang="en-US" altLang="en-US" noProof="0" dirty="0"/>
              <a:t>In the following slides, some more general information is provided about business continuity.</a:t>
            </a:r>
          </a:p>
        </p:txBody>
      </p:sp>
    </p:spTree>
    <p:extLst>
      <p:ext uri="{BB962C8B-B14F-4D97-AF65-F5344CB8AC3E}">
        <p14:creationId xmlns:p14="http://schemas.microsoft.com/office/powerpoint/2010/main" val="41504169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79</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endParaRPr lang="en-GB" altLang="en-US" dirty="0"/>
          </a:p>
        </p:txBody>
      </p:sp>
    </p:spTree>
    <p:extLst>
      <p:ext uri="{BB962C8B-B14F-4D97-AF65-F5344CB8AC3E}">
        <p14:creationId xmlns:p14="http://schemas.microsoft.com/office/powerpoint/2010/main" val="1898473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80</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GB" altLang="en-US" dirty="0"/>
              <a:t>There are two main controls related to BCM: 5.29 has been discussed on the previous slide.</a:t>
            </a:r>
          </a:p>
          <a:p>
            <a:pPr eaLnBrk="1" hangingPunct="1"/>
            <a:endParaRPr lang="en-GB" altLang="en-US" dirty="0"/>
          </a:p>
          <a:p>
            <a:pPr eaLnBrk="1" hangingPunct="1"/>
            <a:r>
              <a:rPr lang="en-GB" altLang="en-US" dirty="0"/>
              <a:t>5.30 deals with ICT readiness for business continuity. This is a more technical control that discusses how to ensure continued availability of information during disruptions. The focus is on ICT systems, such as servers (putting multiple servers into place that are each other’s back-up in case the primary server fails), network (using multiple network connections and multiple network providers to connect critical sites to the corporate network or to the Internet), and applications (using cloud-based applications is a way to provide continued access to them). All these considerations should, again, be part of the business impact assessment (BIA) and risk assessment processes.</a:t>
            </a:r>
          </a:p>
          <a:p>
            <a:pPr eaLnBrk="1" hangingPunct="1"/>
            <a:r>
              <a:rPr lang="en-GB" altLang="en-US" dirty="0"/>
              <a:t>Some more technical aspects of ICT continuity are discussed on the following slides.</a:t>
            </a:r>
          </a:p>
        </p:txBody>
      </p:sp>
    </p:spTree>
    <p:extLst>
      <p:ext uri="{BB962C8B-B14F-4D97-AF65-F5344CB8AC3E}">
        <p14:creationId xmlns:p14="http://schemas.microsoft.com/office/powerpoint/2010/main" val="35540852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81</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GB" altLang="en-US" dirty="0"/>
              <a:t>In ICT business continuity, the time to recover services is the most important aspect. The time between the moment an outage starts and the moment that the services are recovered is called downtime. </a:t>
            </a:r>
          </a:p>
          <a:p>
            <a:pPr eaLnBrk="1" hangingPunct="1"/>
            <a:endParaRPr lang="en-GB" altLang="en-US" dirty="0"/>
          </a:p>
          <a:p>
            <a:pPr eaLnBrk="1" hangingPunct="1"/>
            <a:r>
              <a:rPr lang="en-GB" altLang="en-US" dirty="0"/>
              <a:t>Related to downtime are two parameters that should result from a business impact analysis (BIA): the RTO and the RPO.</a:t>
            </a:r>
          </a:p>
          <a:p>
            <a:pPr eaLnBrk="1" hangingPunct="1"/>
            <a:r>
              <a:rPr lang="en-GB" altLang="en-US" dirty="0"/>
              <a:t>RTO: the amount of time in which the services in the event of a disruption can be recovered. This is an internal estimate but can also be linked to a service level agreement (SLA) with customers, so that it becomes a contractual requirement. Therefore, make sure that the RTO value in the SLA is achievable.</a:t>
            </a:r>
          </a:p>
          <a:p>
            <a:pPr eaLnBrk="1" hangingPunct="1"/>
            <a:r>
              <a:rPr lang="en-GB" altLang="en-US" dirty="0"/>
              <a:t>RPO: t</a:t>
            </a:r>
            <a:r>
              <a:rPr lang="en-US" dirty="0"/>
              <a:t>he maximum amount of data – as measured by time – that can be lost after a recovery from a disaster, failure, or comparable event before data loss will exceed what is acceptable to an organization. “Data as measured by time” means the time period in which data has not been stored due to the disruption. This is comparable to writing a document on a PC in a text editor that autosaves the text. If between autosaves the PC crashes, a certain amount of the document is lost. This amount can be expressed in terms of time. The RPO in this case is the time period between autosaves.</a:t>
            </a:r>
            <a:endParaRPr lang="en-GB" altLang="en-US" dirty="0"/>
          </a:p>
        </p:txBody>
      </p:sp>
    </p:spTree>
    <p:extLst>
      <p:ext uri="{BB962C8B-B14F-4D97-AF65-F5344CB8AC3E}">
        <p14:creationId xmlns:p14="http://schemas.microsoft.com/office/powerpoint/2010/main" val="20803521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82</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r>
              <a:rPr lang="en-US" noProof="0" dirty="0"/>
              <a:t>RPO can determine:</a:t>
            </a:r>
          </a:p>
          <a:p>
            <a:pPr marL="171450" indent="-171450">
              <a:buFont typeface="Arial" panose="020B0604020202020204" pitchFamily="34" charset="0"/>
              <a:buChar char="•"/>
            </a:pPr>
            <a:r>
              <a:rPr lang="en-US" noProof="0" dirty="0"/>
              <a:t>How much data will be lost after a disaster or event</a:t>
            </a:r>
          </a:p>
          <a:p>
            <a:pPr marL="171450" indent="-171450">
              <a:buFont typeface="Arial" panose="020B0604020202020204" pitchFamily="34" charset="0"/>
              <a:buChar char="•"/>
            </a:pPr>
            <a:r>
              <a:rPr lang="en-US" noProof="0" dirty="0"/>
              <a:t>How frequently the data needs to be backed up for disaster recovery purposes</a:t>
            </a:r>
          </a:p>
          <a:p>
            <a:pPr marL="0" indent="0">
              <a:buFont typeface="Arial" panose="020B0604020202020204" pitchFamily="34" charset="0"/>
              <a:buNone/>
            </a:pPr>
            <a:r>
              <a:rPr lang="en-US" altLang="en-US" noProof="0" dirty="0"/>
              <a:t>How long the RPO can be, is a result of the BIA: depending on the business process that the service is supporting the RPO may range between a few minutes to a couple of days.</a:t>
            </a:r>
          </a:p>
          <a:p>
            <a:pPr eaLnBrk="1" hangingPunct="1"/>
            <a:r>
              <a:rPr lang="en-US" altLang="en-US" noProof="0" dirty="0"/>
              <a:t>If the RPO is short, take measures that back-up data continually, using local replication methods such as disk mirroring, by which data is continually copied between pairs of disks. Longer RPOs can be supported using for example daily back-ups between data centers or between data centers and cloud infrastructure.</a:t>
            </a:r>
          </a:p>
        </p:txBody>
      </p:sp>
    </p:spTree>
    <p:extLst>
      <p:ext uri="{BB962C8B-B14F-4D97-AF65-F5344CB8AC3E}">
        <p14:creationId xmlns:p14="http://schemas.microsoft.com/office/powerpoint/2010/main" val="1449753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Body of Knowledge serves as exam literature for the exam. </a:t>
            </a:r>
          </a:p>
          <a:p>
            <a:endParaRPr lang="en-US" dirty="0"/>
          </a:p>
          <a:p>
            <a:r>
              <a:rPr lang="en-US" dirty="0"/>
              <a:t>The listed additional literature is for reference and in-depth knowledge only. </a:t>
            </a:r>
          </a:p>
          <a:p>
            <a:endParaRPr lang="en-US" dirty="0"/>
          </a:p>
          <a:p>
            <a:r>
              <a:rPr lang="en-US" dirty="0"/>
              <a:t>ISO/IEC 27000:2018 is available for free from the ISO website.</a:t>
            </a:r>
          </a:p>
          <a:p>
            <a:r>
              <a:rPr lang="en-US" dirty="0"/>
              <a:t>The other standards are available at a fee.</a:t>
            </a:r>
          </a:p>
          <a:p>
            <a:endParaRPr lang="en-US" dirty="0"/>
          </a:p>
          <a:p>
            <a:r>
              <a:rPr lang="en-US" dirty="0"/>
              <a:t>ISO/IEC 27000: General overview of the series of standards and a list of terms and definitions.</a:t>
            </a:r>
          </a:p>
          <a:p>
            <a:r>
              <a:rPr lang="en-US" dirty="0"/>
              <a:t>ISO/IEC 27001: The international standard for the development of an information security management system (ISMS), listing minimum requirements for a good and auditable ISMS.</a:t>
            </a:r>
          </a:p>
          <a:p>
            <a:r>
              <a:rPr lang="en-US" dirty="0"/>
              <a:t>ISO/IEC 27002: Overview of possible information security controls. These are also listed in a shorter form in Annex A of ISO/IEC 27001.</a:t>
            </a:r>
          </a:p>
          <a:p>
            <a:r>
              <a:rPr lang="en-US" dirty="0"/>
              <a:t>ISO/IEC 27005: Guidance on information security risk management.</a:t>
            </a:r>
          </a:p>
        </p:txBody>
      </p:sp>
      <p:sp>
        <p:nvSpPr>
          <p:cNvPr id="4" name="Slide Number Placeholder 3"/>
          <p:cNvSpPr>
            <a:spLocks noGrp="1"/>
          </p:cNvSpPr>
          <p:nvPr>
            <p:ph type="sldNum" sz="quarter" idx="5"/>
          </p:nvPr>
        </p:nvSpPr>
        <p:spPr/>
        <p:txBody>
          <a:bodyPr/>
          <a:lstStyle/>
          <a:p>
            <a:pPr>
              <a:defRPr/>
            </a:pPr>
            <a:fld id="{B4E5E412-AB98-42B4-8795-389D988E49F4}" type="slidenum">
              <a:rPr lang="nl-NL" smtClean="0"/>
              <a:pPr>
                <a:defRPr/>
              </a:pPr>
              <a:t>8</a:t>
            </a:fld>
            <a:endParaRPr lang="nl-NL"/>
          </a:p>
        </p:txBody>
      </p:sp>
    </p:spTree>
    <p:extLst>
      <p:ext uri="{BB962C8B-B14F-4D97-AF65-F5344CB8AC3E}">
        <p14:creationId xmlns:p14="http://schemas.microsoft.com/office/powerpoint/2010/main" val="14168087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83</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To protect the availability of data and information, using back-ups is the usual method. The main issue in the context of business continuity is, however, if the information can be restored again after a disaster happens. It is not uncommon that a back-up mechanism is put into place and when information needs to be restored, the back-up is faulty, the mechanism failed for a long period of time or the restore mechanism does not work. There should therefore not only be a focus on backing up data, but more importantly on whether it can be restored.</a:t>
            </a:r>
          </a:p>
          <a:p>
            <a:pPr eaLnBrk="1" hangingPunct="1"/>
            <a:r>
              <a:rPr lang="en-US" altLang="en-US" noProof="0" dirty="0"/>
              <a:t>Restoration of data should be regularly tested to make sure data recovery works as expected. A back-up and restore plan should cover the following:</a:t>
            </a:r>
          </a:p>
          <a:p>
            <a:pPr marL="171450" indent="-171450" eaLnBrk="1" hangingPunct="1">
              <a:buFontTx/>
              <a:buChar char="-"/>
            </a:pPr>
            <a:r>
              <a:rPr lang="en-US" altLang="en-US" noProof="0" dirty="0"/>
              <a:t>RTO and RPO values – these dictate the timeframe for restoration.</a:t>
            </a:r>
          </a:p>
          <a:p>
            <a:pPr marL="171450" indent="-171450" eaLnBrk="1" hangingPunct="1">
              <a:buFontTx/>
              <a:buChar char="-"/>
            </a:pPr>
            <a:r>
              <a:rPr lang="en-US" altLang="en-US" noProof="0" dirty="0"/>
              <a:t>Order of restore: there are often dependencies between information systems so that for example database systems need to be available first, after which application servers can be restored. This restore order needs to be understood and documented.</a:t>
            </a:r>
          </a:p>
          <a:p>
            <a:pPr marL="171450" indent="-171450" eaLnBrk="1" hangingPunct="1">
              <a:buFontTx/>
              <a:buChar char="-"/>
            </a:pPr>
            <a:r>
              <a:rPr lang="en-US" altLang="en-US" noProof="0" dirty="0"/>
              <a:t>If restoration needs to happen on other systems than the systems that failed, it needs to be checked that these back-up systems are available and have similar specifications in terms of hardware (memory, processor), operating system (version and patch levels) and software (version and patch levels).</a:t>
            </a:r>
          </a:p>
          <a:p>
            <a:pPr marL="171450" indent="-171450" eaLnBrk="1" hangingPunct="1">
              <a:buFontTx/>
              <a:buChar char="-"/>
            </a:pPr>
            <a:r>
              <a:rPr lang="en-US" altLang="en-US" noProof="0" dirty="0"/>
              <a:t>Usually, the system owners are the authorities when it comes to restoring their systems, but other staff may have to be involved if responsibilities for back-up and recovery are with a different team.</a:t>
            </a:r>
          </a:p>
          <a:p>
            <a:pPr marL="171450" indent="-171450" eaLnBrk="1" hangingPunct="1">
              <a:buFontTx/>
              <a:buChar char="-"/>
            </a:pPr>
            <a:r>
              <a:rPr lang="en-US" altLang="en-US" noProof="0" dirty="0"/>
              <a:t>There are software packages, sometimes part of the operating system, that perform back-up and restore. This software needs to be maintained and tested regularly to make sure restore works if a disaster happens.</a:t>
            </a:r>
          </a:p>
          <a:p>
            <a:pPr marL="171450" indent="-171450" eaLnBrk="1" hangingPunct="1">
              <a:buFontTx/>
              <a:buChar char="-"/>
            </a:pPr>
            <a:r>
              <a:rPr lang="en-US" altLang="en-US" noProof="0" dirty="0"/>
              <a:t>When a restore is complete, tests need to be performed to make sure the application or service works as before, has access to all data as expected and performs as required. Only after that, the service can be considered recovered.</a:t>
            </a:r>
          </a:p>
        </p:txBody>
      </p:sp>
    </p:spTree>
    <p:extLst>
      <p:ext uri="{BB962C8B-B14F-4D97-AF65-F5344CB8AC3E}">
        <p14:creationId xmlns:p14="http://schemas.microsoft.com/office/powerpoint/2010/main" val="28704390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84</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RTO determines how quickly the service should be recovered. Depending on the nature and criticality of the service and the agreed SLA, this can range from minutes to hours. This time period, in turn, determines what measures should be taken to protect the service from failure.</a:t>
            </a:r>
          </a:p>
          <a:p>
            <a:pPr eaLnBrk="1" hangingPunct="1"/>
            <a:endParaRPr lang="en-US" altLang="en-US" noProof="0" dirty="0"/>
          </a:p>
          <a:p>
            <a:pPr eaLnBrk="1" hangingPunct="1"/>
            <a:r>
              <a:rPr lang="en-US" altLang="en-US" noProof="0" dirty="0"/>
              <a:t>For servers, various standby arrangements are possible:</a:t>
            </a:r>
          </a:p>
          <a:p>
            <a:pPr marL="171450" indent="-171450" eaLnBrk="1" hangingPunct="1">
              <a:buFontTx/>
              <a:buChar char="-"/>
            </a:pPr>
            <a:r>
              <a:rPr lang="en-US" altLang="en-US" noProof="0" dirty="0"/>
              <a:t>Hot standby: fails over from the primary server to the back-up server immediately;</a:t>
            </a:r>
          </a:p>
          <a:p>
            <a:pPr marL="171450" indent="-171450" eaLnBrk="1" hangingPunct="1">
              <a:buFontTx/>
              <a:buChar char="-"/>
            </a:pPr>
            <a:r>
              <a:rPr lang="en-US" altLang="en-US" noProof="0" dirty="0"/>
              <a:t>Warm standby: similar to hot standby, but requires some configuration or data transfer to be done to the back-up server before it is active;</a:t>
            </a:r>
          </a:p>
          <a:p>
            <a:pPr marL="171450" indent="-171450" eaLnBrk="1" hangingPunct="1">
              <a:buFontTx/>
              <a:buChar char="-"/>
            </a:pPr>
            <a:r>
              <a:rPr lang="en-US" altLang="en-US" noProof="0" dirty="0"/>
              <a:t>Cold standby: back-up hardware is available but needs to be configured and installed before is can be activated.</a:t>
            </a:r>
          </a:p>
          <a:p>
            <a:pPr marL="0" indent="0" eaLnBrk="1" hangingPunct="1">
              <a:buFontTx/>
              <a:buNone/>
            </a:pPr>
            <a:endParaRPr lang="en-US" altLang="en-US" noProof="0" dirty="0"/>
          </a:p>
          <a:p>
            <a:pPr marL="0" indent="0" eaLnBrk="1" hangingPunct="1">
              <a:buFontTx/>
              <a:buNone/>
            </a:pPr>
            <a:r>
              <a:rPr lang="en-US" altLang="en-US" noProof="0" dirty="0"/>
              <a:t>Recovery options for personnel include the following:</a:t>
            </a:r>
          </a:p>
          <a:p>
            <a:pPr marL="171450" indent="-171450" eaLnBrk="1" hangingPunct="1">
              <a:buFontTx/>
              <a:buChar char="-"/>
            </a:pPr>
            <a:r>
              <a:rPr lang="en-US" altLang="en-US" noProof="0" dirty="0"/>
              <a:t>Move people to a back-up location where back-up PCs have been installed;</a:t>
            </a:r>
          </a:p>
          <a:p>
            <a:pPr marL="171450" indent="-171450" eaLnBrk="1" hangingPunct="1">
              <a:buFontTx/>
              <a:buChar char="-"/>
            </a:pPr>
            <a:r>
              <a:rPr lang="en-US" altLang="en-US" noProof="0" dirty="0"/>
              <a:t>Move people home if they have laptops and remote access facilities exist;</a:t>
            </a:r>
          </a:p>
          <a:p>
            <a:pPr marL="171450" indent="-171450" eaLnBrk="1" hangingPunct="1">
              <a:buFontTx/>
              <a:buChar char="-"/>
            </a:pPr>
            <a:r>
              <a:rPr lang="en-US" altLang="en-US" noProof="0" dirty="0"/>
              <a:t>Move work to a team that is located in a different region or country.</a:t>
            </a:r>
          </a:p>
          <a:p>
            <a:pPr marL="0" indent="0" eaLnBrk="1" hangingPunct="1">
              <a:buFontTx/>
              <a:buNone/>
            </a:pPr>
            <a:endParaRPr lang="en-US" altLang="en-US" noProof="0" dirty="0"/>
          </a:p>
          <a:p>
            <a:pPr marL="0" indent="0" eaLnBrk="1" hangingPunct="1">
              <a:buFontTx/>
              <a:buNone/>
            </a:pPr>
            <a:r>
              <a:rPr lang="en-US" altLang="en-US" noProof="0" dirty="0"/>
              <a:t>Recovery possibilities may differ depending on the disaster. All the possible disasters should be evaluated as part of the BIA and resolved by recovery options. Even then, nobody would have expected a global pandemic to take place in 2020, so the COVID-19 situation was a new type of disaster that required quick development of new recovery options. This led to working from home becoming the default in many industries.</a:t>
            </a:r>
          </a:p>
          <a:p>
            <a:pPr marL="0" indent="0" eaLnBrk="1" hangingPunct="1">
              <a:buFontTx/>
              <a:buNone/>
            </a:pPr>
            <a:endParaRPr lang="en-US" altLang="en-US" noProof="0" dirty="0"/>
          </a:p>
          <a:p>
            <a:pPr marL="0" indent="0" eaLnBrk="1" hangingPunct="1">
              <a:buFontTx/>
              <a:buNone/>
            </a:pPr>
            <a:r>
              <a:rPr lang="en-US" altLang="en-US" noProof="0" dirty="0"/>
              <a:t>All disasters and their recovery options should be documented in a business continuity plan (BCP). A BCP contains the following information:</a:t>
            </a:r>
          </a:p>
          <a:p>
            <a:pPr marL="171450" indent="-171450" eaLnBrk="1" hangingPunct="1">
              <a:buFontTx/>
              <a:buChar char="-"/>
            </a:pPr>
            <a:r>
              <a:rPr lang="en-US" altLang="en-US" noProof="0" dirty="0"/>
              <a:t>Scope of the organization, the activities and the service provided;</a:t>
            </a:r>
          </a:p>
          <a:p>
            <a:pPr marL="171450" indent="-171450" eaLnBrk="1" hangingPunct="1">
              <a:buFontTx/>
              <a:buChar char="-"/>
            </a:pPr>
            <a:r>
              <a:rPr lang="en-US" altLang="en-US" noProof="0" dirty="0"/>
              <a:t>Roles and responsibilities in the context of business continuity;</a:t>
            </a:r>
          </a:p>
          <a:p>
            <a:pPr marL="171450" indent="-171450" eaLnBrk="1" hangingPunct="1">
              <a:buFontTx/>
              <a:buChar char="-"/>
            </a:pPr>
            <a:r>
              <a:rPr lang="en-US" altLang="en-US" noProof="0" dirty="0"/>
              <a:t>Contact details of important internal and external parties, such as the BCP owner, local authorities, HR and Legal departments;</a:t>
            </a:r>
          </a:p>
          <a:p>
            <a:pPr marL="171450" indent="-171450" eaLnBrk="1" hangingPunct="1">
              <a:buFontTx/>
              <a:buChar char="-"/>
            </a:pPr>
            <a:r>
              <a:rPr lang="en-US" altLang="en-US" noProof="0" dirty="0"/>
              <a:t>Listing of various disasters covered by the BCP and solutions for business continuity, both in a technical sense and in a people sense. This is the main and most detailed part of the BCP;</a:t>
            </a:r>
          </a:p>
          <a:p>
            <a:pPr marL="171450" indent="-171450" eaLnBrk="1" hangingPunct="1">
              <a:buFontTx/>
              <a:buChar char="-"/>
            </a:pPr>
            <a:r>
              <a:rPr lang="en-US" altLang="en-US" noProof="0" dirty="0"/>
              <a:t>Tests performed: BCPs should be tested at least annually using a realistic scenario, so that it can be verified that the recovery options actually work. Tests may be real life tests, where for instance people actually move to a back-up location, or just table-top exercises, where the scenario is only theoretically exercised.</a:t>
            </a:r>
          </a:p>
          <a:p>
            <a:pPr marL="171450" indent="-171450" eaLnBrk="1" hangingPunct="1">
              <a:buFontTx/>
              <a:buChar char="-"/>
            </a:pPr>
            <a:r>
              <a:rPr lang="en-US" altLang="en-US" noProof="0" dirty="0"/>
              <a:t>Approval by top management, who are accountable for the BCP.</a:t>
            </a:r>
          </a:p>
          <a:p>
            <a:pPr marL="0" indent="0" eaLnBrk="1" hangingPunct="1">
              <a:buFontTx/>
              <a:buNone/>
            </a:pPr>
            <a:r>
              <a:rPr lang="en-US" altLang="en-US" noProof="0" dirty="0"/>
              <a:t>The BCP needs input from a varied group of experts who look at business continuity from different angles: business representatives, human Resources, legal, ICT and in some cases even customers, if they have contractual requirements related to BCP.</a:t>
            </a:r>
          </a:p>
        </p:txBody>
      </p:sp>
    </p:spTree>
    <p:extLst>
      <p:ext uri="{BB962C8B-B14F-4D97-AF65-F5344CB8AC3E}">
        <p14:creationId xmlns:p14="http://schemas.microsoft.com/office/powerpoint/2010/main" val="7596634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85</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28236941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87</a:t>
            </a:fld>
            <a:endParaRPr lang="nl-NL" altLang="en-US" dirty="0"/>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GB" altLang="en-US" dirty="0"/>
              <a:t>7.1 Physical security perimeter</a:t>
            </a:r>
          </a:p>
          <a:p>
            <a:pPr eaLnBrk="1" hangingPunct="1"/>
            <a:r>
              <a:rPr lang="en-GB" altLang="en-US" dirty="0"/>
              <a:t>A perimeter is the boundary of a responsibility. In the case of physical security, the physical perimeter is the boundary of the physical area to be protected against intruders. These would for instance be the walls, roof and floor of the building, including any possible entry points in there such as doors, windows, skylights, etc. It can also be just one or more rooms in a building, if that is what is in scope of the ISMS. Determining the physical security perimeter allows to determine what measures are needed to take to control entry into your building.</a:t>
            </a:r>
          </a:p>
          <a:p>
            <a:pPr eaLnBrk="1" hangingPunct="1"/>
            <a:r>
              <a:rPr lang="en-GB" altLang="en-US" dirty="0"/>
              <a:t>A security perimeter can also be created by building a wall or fence around the area that needs to be protected against intruders. The wall or fence would then be the perimeter and is then a more uniform border to defend.</a:t>
            </a:r>
          </a:p>
          <a:p>
            <a:pPr eaLnBrk="1" hangingPunct="1"/>
            <a:endParaRPr lang="en-GB" altLang="en-US" dirty="0"/>
          </a:p>
          <a:p>
            <a:pPr eaLnBrk="1" hangingPunct="1"/>
            <a:r>
              <a:rPr lang="en-GB" altLang="en-US" dirty="0"/>
              <a:t>7.2 Physical entry</a:t>
            </a:r>
          </a:p>
          <a:p>
            <a:pPr eaLnBrk="1" hangingPunct="1"/>
            <a:r>
              <a:rPr lang="en-GB" altLang="en-US" dirty="0"/>
              <a:t>Once the perimeter is known, think about how to facilitate and protect entry to it. There are many elements to physical entry control:</a:t>
            </a:r>
          </a:p>
          <a:p>
            <a:pPr marL="171450" indent="-171450" eaLnBrk="1" hangingPunct="1">
              <a:buFontTx/>
              <a:buChar char="-"/>
            </a:pPr>
            <a:r>
              <a:rPr lang="en-GB" altLang="en-US" dirty="0"/>
              <a:t>Provide locks on doors (and windows) with either keys, badge readers or biometric access controls (or a combination of these).</a:t>
            </a:r>
          </a:p>
          <a:p>
            <a:pPr marL="171450" indent="-171450" eaLnBrk="1" hangingPunct="1">
              <a:buFontTx/>
              <a:buChar char="-"/>
            </a:pPr>
            <a:r>
              <a:rPr lang="en-GB" altLang="en-US" dirty="0"/>
              <a:t>Have a logbook for visitors to sign in, so there whereabouts can be tracked.</a:t>
            </a:r>
          </a:p>
          <a:p>
            <a:pPr marL="171450" indent="-171450" eaLnBrk="1" hangingPunct="1">
              <a:buFontTx/>
              <a:buChar char="-"/>
            </a:pPr>
            <a:r>
              <a:rPr lang="en-GB" altLang="en-US" dirty="0"/>
              <a:t>Have receptionists and/or security guards sit at the entrance to receive visitors and get them to sign in.</a:t>
            </a:r>
          </a:p>
          <a:p>
            <a:pPr marL="171450" indent="-171450" eaLnBrk="1" hangingPunct="1">
              <a:buFontTx/>
              <a:buChar char="-"/>
            </a:pPr>
            <a:r>
              <a:rPr lang="en-GB" altLang="en-US" dirty="0"/>
              <a:t>Require people to wear badges as a sign that they are either employees or visitors that are authorised to enter the area.</a:t>
            </a:r>
          </a:p>
          <a:p>
            <a:pPr marL="171450" indent="-171450" eaLnBrk="1" hangingPunct="1">
              <a:buFontTx/>
              <a:buChar char="-"/>
            </a:pPr>
            <a:r>
              <a:rPr lang="en-GB" altLang="en-US" dirty="0"/>
              <a:t>Delivery and loading areas are often wide open areas where suppliers deliver goods. These need clear measures that ensure they can only be accessed when needed and be secured after goods have been received.</a:t>
            </a:r>
          </a:p>
          <a:p>
            <a:pPr marL="171450" indent="-171450" eaLnBrk="1" hangingPunct="1">
              <a:buFontTx/>
              <a:buChar char="-"/>
            </a:pPr>
            <a:endParaRPr lang="en-GB" altLang="en-US" dirty="0"/>
          </a:p>
          <a:p>
            <a:pPr marL="0" indent="0" eaLnBrk="1" hangingPunct="1">
              <a:buFontTx/>
              <a:buNone/>
            </a:pPr>
            <a:r>
              <a:rPr lang="en-GB" altLang="en-US" dirty="0"/>
              <a:t>It is important that the physical controls are in line with the value of the asset they secure.</a:t>
            </a:r>
          </a:p>
        </p:txBody>
      </p:sp>
    </p:spTree>
    <p:extLst>
      <p:ext uri="{BB962C8B-B14F-4D97-AF65-F5344CB8AC3E}">
        <p14:creationId xmlns:p14="http://schemas.microsoft.com/office/powerpoint/2010/main" val="41979368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88</a:t>
            </a:fld>
            <a:endParaRPr lang="nl-NL" altLang="en-US" dirty="0"/>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7.6 Working in secure areas</a:t>
            </a:r>
          </a:p>
          <a:p>
            <a:pPr eaLnBrk="1" hangingPunct="1"/>
            <a:r>
              <a:rPr lang="en-US" altLang="en-US" noProof="0" dirty="0"/>
              <a:t>If staff has access to very sensitive data, such as customer data, personnel data or financial data, they may have to be segregated into a separate area within the building. This separate area is known as a secure area, secure workspace or clean room. Additional controls should be put into place to provide additional security, for example:</a:t>
            </a:r>
          </a:p>
          <a:p>
            <a:pPr marL="171450" indent="-171450" eaLnBrk="1" hangingPunct="1">
              <a:buFontTx/>
              <a:buChar char="-"/>
            </a:pPr>
            <a:r>
              <a:rPr lang="en-US" altLang="en-US" noProof="0" dirty="0"/>
              <a:t>Additional badge readers authorizing only staff that works in the secure area entry.</a:t>
            </a:r>
          </a:p>
          <a:p>
            <a:pPr marL="171450" indent="-171450" eaLnBrk="1" hangingPunct="1">
              <a:buFontTx/>
              <a:buChar char="-"/>
            </a:pPr>
            <a:r>
              <a:rPr lang="en-US" altLang="en-US" noProof="0" dirty="0"/>
              <a:t>The need to store personal belongings, cell phones, notebooks outside of the secure area.</a:t>
            </a:r>
          </a:p>
          <a:p>
            <a:pPr marL="171450" indent="-171450" eaLnBrk="1" hangingPunct="1">
              <a:buFontTx/>
              <a:buChar char="-"/>
            </a:pPr>
            <a:r>
              <a:rPr lang="en-US" altLang="en-US" noProof="0" dirty="0"/>
              <a:t>Prohibiting printing information and taking them outside of the secure area.</a:t>
            </a:r>
          </a:p>
          <a:p>
            <a:pPr marL="171450" indent="-171450" eaLnBrk="1" hangingPunct="1">
              <a:buFontTx/>
              <a:buChar char="-"/>
            </a:pPr>
            <a:r>
              <a:rPr lang="en-US" altLang="en-US" noProof="0" dirty="0"/>
              <a:t>In all cases, it should be made clear to all staff that an area is a secure area and can only be accessed if controls such as the ones mentioned are being adhered to.</a:t>
            </a:r>
          </a:p>
          <a:p>
            <a:pPr marL="0" indent="0" eaLnBrk="1" hangingPunct="1">
              <a:buFontTx/>
              <a:buNone/>
            </a:pPr>
            <a:endParaRPr lang="en-US" altLang="en-US" noProof="0" dirty="0"/>
          </a:p>
          <a:p>
            <a:pPr marL="0" indent="0" eaLnBrk="1" hangingPunct="1">
              <a:buFontTx/>
              <a:buNone/>
            </a:pPr>
            <a:r>
              <a:rPr lang="en-US" altLang="en-US" noProof="0" dirty="0"/>
              <a:t>7.11 Supporting utilities</a:t>
            </a:r>
          </a:p>
          <a:p>
            <a:pPr marL="0" indent="0" eaLnBrk="1" hangingPunct="1">
              <a:buFontTx/>
              <a:buNone/>
            </a:pPr>
            <a:r>
              <a:rPr lang="en-US" altLang="en-US" noProof="0" dirty="0"/>
              <a:t>Utilities such as power, air conditioning, water supply, telecommunications, etc. are usually assumed to work uninterruptedly. If they break down, however, they will interrupt work and may damage data or prevent access to data. It is therefore important to make sure utilities are maintained well, tested regularly and repaired if something breaks. Many utilities, such as power and telecommunications connections, can be designed and implemented redundantly, so that when the primary power source or connection fails, a back-up source or connection can take over.</a:t>
            </a:r>
          </a:p>
          <a:p>
            <a:pPr marL="0" indent="0" eaLnBrk="1" hangingPunct="1">
              <a:buFontTx/>
              <a:buNone/>
            </a:pPr>
            <a:endParaRPr lang="en-US" altLang="en-US" noProof="0" dirty="0"/>
          </a:p>
          <a:p>
            <a:pPr marL="0" indent="0" eaLnBrk="1" hangingPunct="1">
              <a:buFontTx/>
              <a:buNone/>
            </a:pPr>
            <a:r>
              <a:rPr lang="en-US" altLang="en-US" noProof="0" dirty="0"/>
              <a:t>7.14 Secure disposal or re-use of equipment</a:t>
            </a:r>
          </a:p>
          <a:p>
            <a:pPr marL="0" indent="0" eaLnBrk="1" hangingPunct="1">
              <a:buFontTx/>
              <a:buNone/>
            </a:pPr>
            <a:r>
              <a:rPr lang="en-US" altLang="en-US" noProof="0" dirty="0"/>
              <a:t>Actually, a part of asset management, this control makes sure there is a secure way to dispose of equipment, such as computers or storage devices, or to re-use them. </a:t>
            </a:r>
          </a:p>
          <a:p>
            <a:pPr marL="0" indent="0" eaLnBrk="1" hangingPunct="1">
              <a:buFontTx/>
              <a:buNone/>
            </a:pPr>
            <a:r>
              <a:rPr lang="en-US" altLang="en-US" noProof="0" dirty="0"/>
              <a:t>When disposing of devices containing data, they must be treated in a way such that data becomes inaccessible. Options are as follows:</a:t>
            </a:r>
          </a:p>
          <a:p>
            <a:pPr marL="171450" indent="-171450" eaLnBrk="1" hangingPunct="1">
              <a:buFontTx/>
              <a:buChar char="-"/>
            </a:pPr>
            <a:r>
              <a:rPr lang="en-US" altLang="en-US" noProof="0" dirty="0"/>
              <a:t>Wipe or erase data: this is basically deleting it using operating system commands. </a:t>
            </a:r>
          </a:p>
          <a:p>
            <a:pPr marL="171450" indent="-171450" eaLnBrk="1" hangingPunct="1">
              <a:buFontTx/>
              <a:buChar char="-"/>
            </a:pPr>
            <a:r>
              <a:rPr lang="en-US" altLang="en-US" noProof="0" dirty="0"/>
              <a:t>Clear data: this overwrites existing data with zero characters.</a:t>
            </a:r>
          </a:p>
          <a:p>
            <a:pPr marL="171450" indent="-171450" eaLnBrk="1" hangingPunct="1">
              <a:buFontTx/>
              <a:buChar char="-"/>
            </a:pPr>
            <a:r>
              <a:rPr lang="en-US" altLang="en-US" noProof="0" dirty="0"/>
              <a:t>Purge data: similar to clearing, this repeats the process of overwriting data multiple times.</a:t>
            </a:r>
          </a:p>
          <a:p>
            <a:pPr marL="171450" indent="-171450" eaLnBrk="1" hangingPunct="1">
              <a:buFontTx/>
              <a:buChar char="-"/>
            </a:pPr>
            <a:r>
              <a:rPr lang="en-US" altLang="en-US" noProof="0" dirty="0"/>
              <a:t>Degaussing: this erases data by holding a magnet against a disk. Obviously, this only works with magnetic media, so not with e.g. USB sticks or SSD drives.</a:t>
            </a:r>
          </a:p>
          <a:p>
            <a:pPr marL="171450" indent="-171450" eaLnBrk="1" hangingPunct="1">
              <a:buFontTx/>
              <a:buChar char="-"/>
            </a:pPr>
            <a:r>
              <a:rPr lang="en-US" altLang="en-US" noProof="0" dirty="0"/>
              <a:t>Destruction: this physically destroys the device that the data resides on.</a:t>
            </a:r>
          </a:p>
        </p:txBody>
      </p:sp>
    </p:spTree>
    <p:extLst>
      <p:ext uri="{BB962C8B-B14F-4D97-AF65-F5344CB8AC3E}">
        <p14:creationId xmlns:p14="http://schemas.microsoft.com/office/powerpoint/2010/main" val="6397126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89</a:t>
            </a:fld>
            <a:endParaRPr lang="nl-NL" altLang="en-US" dirty="0"/>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Various measures exist to provide perimeter protection:</a:t>
            </a:r>
          </a:p>
          <a:p>
            <a:pPr marL="171450" indent="-171450" eaLnBrk="1" hangingPunct="1">
              <a:buFontTx/>
              <a:buChar char="-"/>
            </a:pPr>
            <a:r>
              <a:rPr lang="en-US" altLang="en-US" noProof="0" dirty="0"/>
              <a:t>Landscaping makes sure people approaching the building are visible and cannot hide behind shrubs or other landscape elements.</a:t>
            </a:r>
          </a:p>
          <a:p>
            <a:pPr marL="171450" indent="-171450" eaLnBrk="1" hangingPunct="1">
              <a:buFontTx/>
              <a:buChar char="-"/>
            </a:pPr>
            <a:r>
              <a:rPr lang="en-US" altLang="en-US" noProof="0" dirty="0"/>
              <a:t>Fences are a visible means of creating the physical perimeter. A garden fence provides little more protection than just awareness. Using fences of sufficient height can actually provide protection against intruders, who would have to climb across it to reach the area.</a:t>
            </a:r>
          </a:p>
          <a:p>
            <a:pPr marL="171450" indent="-171450" eaLnBrk="1" hangingPunct="1">
              <a:buFontTx/>
              <a:buChar char="-"/>
            </a:pPr>
            <a:r>
              <a:rPr lang="en-US" altLang="en-US" noProof="0" dirty="0"/>
              <a:t>Gates are points of entry that can be secured physically (using locks, guards, dogs or geese) and are used to provide a single point of entry for authorized people.</a:t>
            </a:r>
          </a:p>
          <a:p>
            <a:pPr marL="171450" indent="-171450" eaLnBrk="1" hangingPunct="1">
              <a:buFontTx/>
              <a:buChar char="-"/>
            </a:pPr>
            <a:r>
              <a:rPr lang="en-US" altLang="en-US" noProof="0" dirty="0"/>
              <a:t>Bollards are pillars or blocks of concrete that can be put into the way of vehicles trying to enter a restricted road or ram a building. </a:t>
            </a:r>
          </a:p>
          <a:p>
            <a:pPr marL="171450" indent="-171450" eaLnBrk="1" hangingPunct="1">
              <a:buFontTx/>
              <a:buChar char="-"/>
            </a:pPr>
            <a:r>
              <a:rPr lang="en-US" altLang="en-US" noProof="0" dirty="0"/>
              <a:t>Perimeter Intrusion Detection Systems (IDS) are electronic ways to monitor the physical perimeter and sound an alarm when suspicious activity is noticed.</a:t>
            </a:r>
          </a:p>
          <a:p>
            <a:pPr marL="171450" indent="-171450" eaLnBrk="1" hangingPunct="1">
              <a:buFontTx/>
              <a:buChar char="-"/>
            </a:pPr>
            <a:r>
              <a:rPr lang="en-US" altLang="en-US" noProof="0" dirty="0"/>
              <a:t>Closed-circuit TV (CCTV) is used to monitor the surroundings of a building or the inside of it. CCTV can be locally monitored or remotely, in a central facility that monitors multiple buildings. CCTV footage may be kept for a certain amount of time to verify possible past intrusions that are only noticed at a later time. CCTV footage is often subject to laws or regulations that restrict the use of it or restrict the amount of time it can be kept.</a:t>
            </a:r>
          </a:p>
        </p:txBody>
      </p:sp>
    </p:spTree>
    <p:extLst>
      <p:ext uri="{BB962C8B-B14F-4D97-AF65-F5344CB8AC3E}">
        <p14:creationId xmlns:p14="http://schemas.microsoft.com/office/powerpoint/2010/main" val="18559112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90</a:t>
            </a:fld>
            <a:endParaRPr lang="nl-NL" altLang="en-US" dirty="0"/>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Access control has three elements:</a:t>
            </a:r>
          </a:p>
          <a:p>
            <a:pPr marL="171450" indent="-171450" eaLnBrk="1" hangingPunct="1">
              <a:buFontTx/>
              <a:buChar char="-"/>
            </a:pPr>
            <a:r>
              <a:rPr lang="en-US" altLang="en-US" b="1" noProof="0" dirty="0"/>
              <a:t>Identification</a:t>
            </a:r>
            <a:r>
              <a:rPr lang="en-US" altLang="en-US" noProof="0" dirty="0"/>
              <a:t> is a process where someone shows their identity using a user ID, a badge or having your fingerprints or iris scanned. </a:t>
            </a:r>
          </a:p>
          <a:p>
            <a:pPr marL="171450" indent="-171450" eaLnBrk="1" hangingPunct="1">
              <a:buFontTx/>
              <a:buChar char="-"/>
            </a:pPr>
            <a:r>
              <a:rPr lang="en-US" altLang="en-US" b="1" noProof="0" dirty="0"/>
              <a:t>Authentication</a:t>
            </a:r>
            <a:r>
              <a:rPr lang="en-US" altLang="en-US" noProof="0" dirty="0"/>
              <a:t> is the process that verifies if the identity offered is valid: the picture on the ID may be false, the badge expired or the fingerprints do not match the person using it to identify themselves. There are multiple factors that can be used for identification:</a:t>
            </a:r>
          </a:p>
          <a:p>
            <a:pPr marL="628650" lvl="1" indent="-171450" eaLnBrk="1" hangingPunct="1">
              <a:buFontTx/>
              <a:buChar char="-"/>
            </a:pPr>
            <a:r>
              <a:rPr lang="en-US" altLang="en-US" noProof="0" dirty="0"/>
              <a:t>Something you have (a badge or a key);</a:t>
            </a:r>
          </a:p>
          <a:p>
            <a:pPr marL="628650" lvl="1" indent="-171450" eaLnBrk="1" hangingPunct="1">
              <a:buFontTx/>
              <a:buChar char="-"/>
            </a:pPr>
            <a:r>
              <a:rPr lang="en-US" altLang="en-US" noProof="0" dirty="0"/>
              <a:t>Something you know (a password or PIN);</a:t>
            </a:r>
          </a:p>
          <a:p>
            <a:pPr marL="628650" lvl="1" indent="-171450" eaLnBrk="1" hangingPunct="1">
              <a:buFontTx/>
              <a:buChar char="-"/>
            </a:pPr>
            <a:r>
              <a:rPr lang="en-US" altLang="en-US" noProof="0" dirty="0"/>
              <a:t>Something you are (your fingerprints, iris structure or voice).</a:t>
            </a:r>
          </a:p>
          <a:p>
            <a:pPr marL="171450" lvl="0" indent="-171450" eaLnBrk="1" hangingPunct="1">
              <a:buFontTx/>
              <a:buChar char="-"/>
            </a:pPr>
            <a:r>
              <a:rPr lang="en-US" altLang="en-US" noProof="0" dirty="0"/>
              <a:t>When two or more of these factors are used, you are using multi-factor authentication.</a:t>
            </a:r>
          </a:p>
          <a:p>
            <a:pPr marL="171450" lvl="0" indent="-171450" eaLnBrk="1" hangingPunct="1">
              <a:buFontTx/>
              <a:buChar char="-"/>
            </a:pPr>
            <a:r>
              <a:rPr lang="en-US" altLang="en-US" b="1" noProof="0" dirty="0"/>
              <a:t>Authorization</a:t>
            </a:r>
            <a:r>
              <a:rPr lang="en-US" altLang="en-US" noProof="0" dirty="0"/>
              <a:t> happens when authentication is successful. Depending on the user’s privileges, which are stored in an access control list (ACL), the user will be provided access to the information they need for their job.</a:t>
            </a:r>
          </a:p>
          <a:p>
            <a:pPr marL="171450" lvl="0" indent="-171450" eaLnBrk="1" hangingPunct="1">
              <a:buFontTx/>
              <a:buChar char="-"/>
            </a:pPr>
            <a:r>
              <a:rPr lang="en-US" altLang="en-US" noProof="0" dirty="0"/>
              <a:t>Biometrics are increasingly used as a factor for authentication. Current technologies are not infallible, though, so people may be incorrectly authenticated in one of the following ways:</a:t>
            </a:r>
          </a:p>
          <a:p>
            <a:pPr marL="628650" lvl="1" indent="-171450" eaLnBrk="1" hangingPunct="1">
              <a:buFontTx/>
              <a:buChar char="-"/>
            </a:pPr>
            <a:r>
              <a:rPr lang="en-US" altLang="en-US" noProof="0" dirty="0"/>
              <a:t>Type I error: false negative or false rejection - the user gets rejected, even though authentication should have been successful. </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US" altLang="en-US" noProof="0" dirty="0"/>
              <a:t>Type II error: false positive or false acceptance, meaning that someone gets authenticated based on biometrics, but should not have been. Early face-recognition to unlock mobile phones allowed this to happen when holding a photo of the owner in front of the phone. This led to authentication algorithms to be updated using 3D scanning of faces.</a:t>
            </a:r>
          </a:p>
          <a:p>
            <a:pPr marL="628650" lvl="1" indent="-171450" eaLnBrk="1" hangingPunct="1">
              <a:buFontTx/>
              <a:buChar char="-"/>
            </a:pPr>
            <a:endParaRPr lang="en-US" altLang="en-US" noProof="0" dirty="0"/>
          </a:p>
          <a:p>
            <a:pPr marL="171450" indent="-171450" eaLnBrk="1" hangingPunct="1">
              <a:buFontTx/>
              <a:buChar char="-"/>
            </a:pPr>
            <a:endParaRPr lang="en-US" altLang="en-US" noProof="0" dirty="0"/>
          </a:p>
        </p:txBody>
      </p:sp>
    </p:spTree>
    <p:extLst>
      <p:ext uri="{BB962C8B-B14F-4D97-AF65-F5344CB8AC3E}">
        <p14:creationId xmlns:p14="http://schemas.microsoft.com/office/powerpoint/2010/main" val="7275034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91</a:t>
            </a:fld>
            <a:endParaRPr lang="nl-NL" altLang="en-US" dirty="0"/>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CCTV is privacy-invasive, so always check which privacy regulations apply, such as GDPR, before handling CCTV data. Every country has different laws and regulations for privacy and handling CCTV footage, so check these before using this as a control.</a:t>
            </a:r>
          </a:p>
          <a:p>
            <a:pPr eaLnBrk="1" hangingPunct="1"/>
            <a:endParaRPr lang="en-US" altLang="en-US" noProof="0" dirty="0"/>
          </a:p>
          <a:p>
            <a:pPr eaLnBrk="1" hangingPunct="1"/>
            <a:r>
              <a:rPr lang="en-US" altLang="en-US" noProof="0" dirty="0"/>
              <a:t>There is a direct link between authentication controls and human resource management: new starters should be given their access badge, user IDs and other authentication methods they need on the day they start. Similarly, all these need to be revoked on the day they leave the company or even when they change positions and do not need access to certain information anymore. A strict process should be documented that governs hiring, firing and changing positions and closely interacts with authentication and authorization controls.</a:t>
            </a:r>
          </a:p>
          <a:p>
            <a:pPr eaLnBrk="1" hangingPunct="1"/>
            <a:endParaRPr lang="en-US" altLang="en-US" noProof="0" dirty="0"/>
          </a:p>
          <a:p>
            <a:pPr eaLnBrk="1" hangingPunct="1"/>
            <a:r>
              <a:rPr lang="en-US" altLang="en-US" noProof="0" dirty="0"/>
              <a:t>Zoning is a concept where different areas have different access authorizations: reception areas are usually open to anyone, because visitors need to be received. Behind the reception area, there may be various areas with varying levels of authorization needed, such as general office areas (open to all employees, but not to visitors), operations areas (open to a limited number of staff) and data centers (further restricted to a small number of staff).</a:t>
            </a:r>
          </a:p>
          <a:p>
            <a:pPr eaLnBrk="1" hangingPunct="1"/>
            <a:endParaRPr lang="en-US" altLang="en-US" noProof="0" dirty="0"/>
          </a:p>
          <a:p>
            <a:pPr eaLnBrk="1" hangingPunct="1"/>
            <a:r>
              <a:rPr lang="en-US" altLang="en-US" noProof="0" dirty="0"/>
              <a:t>In larger companies, different departments manage different aspects of security. Physical security is often managed by facilities, real estate or a dedicated physical security department. These need to work together with information security, risk management and ICT management to come to a seamless set of controls for the ISMS. Regular joint meetings to review the effectiveness and efficiency of processes and controls are needed to make sure no gaps exist, or unnecessary process delays are present.</a:t>
            </a:r>
          </a:p>
        </p:txBody>
      </p:sp>
    </p:spTree>
    <p:extLst>
      <p:ext uri="{BB962C8B-B14F-4D97-AF65-F5344CB8AC3E}">
        <p14:creationId xmlns:p14="http://schemas.microsoft.com/office/powerpoint/2010/main" val="41725657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92</a:t>
            </a:fld>
            <a:endParaRPr lang="nl-NL" altLang="en-US" dirty="0"/>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Power supplies can be backed up using alternate power sources, but usually local measures need to be put into place to provide continuous power:</a:t>
            </a:r>
          </a:p>
          <a:p>
            <a:pPr marL="171450" indent="-171450" eaLnBrk="1" hangingPunct="1">
              <a:buFontTx/>
              <a:buChar char="-"/>
            </a:pPr>
            <a:r>
              <a:rPr lang="en-US" altLang="en-US" noProof="0" dirty="0"/>
              <a:t>Uninterruptible power supply (UPS) provides protection when the main power source fails, and the back-up power is not active yet. UPS protects for a few minutes and should be put into place for the most critical systems.</a:t>
            </a:r>
          </a:p>
          <a:p>
            <a:pPr marL="171450" indent="-171450" eaLnBrk="1" hangingPunct="1">
              <a:buFontTx/>
              <a:buChar char="-"/>
            </a:pPr>
            <a:r>
              <a:rPr lang="en-US" altLang="en-US" noProof="0" dirty="0"/>
              <a:t>Generators provide back-up power for a longer period (up to several days) and usually run on diesel oil. If the diesel can be refilled regularly, they may run for a longer period. However, generators may not have the capacity to provide full back-up power to all systems.</a:t>
            </a:r>
          </a:p>
          <a:p>
            <a:pPr marL="0" indent="0" eaLnBrk="1" hangingPunct="1">
              <a:buFontTx/>
              <a:buNone/>
            </a:pPr>
            <a:r>
              <a:rPr lang="en-US" altLang="en-US" noProof="0" dirty="0"/>
              <a:t>Facilities have their own control systems that need to be protected against failure as well. So, putting UPS on a lighting control system may be a useful measure to protect lighting control against failure.</a:t>
            </a:r>
          </a:p>
          <a:p>
            <a:pPr marL="0" indent="0" eaLnBrk="1" hangingPunct="1">
              <a:buFontTx/>
              <a:buNone/>
            </a:pPr>
            <a:r>
              <a:rPr lang="en-US" altLang="en-US" noProof="0" dirty="0"/>
              <a:t>As with every control, the choice and implementation of them need to be driven by a risk assessment. Therefore, perform a physical or environmental risk assessment as part of the overall risk assessment. Publicly available data on e.g., crime rates in the environment may be helpful for this.</a:t>
            </a:r>
          </a:p>
          <a:p>
            <a:pPr marL="0" indent="0" eaLnBrk="1" hangingPunct="1">
              <a:buFontTx/>
              <a:buNone/>
            </a:pPr>
            <a:r>
              <a:rPr lang="en-US" altLang="en-US" noProof="0" dirty="0"/>
              <a:t>Controls may obstruct other controls: implementing strict physical security may be a threat for site emergence action plans that make sure staff can leave when there is an incident in the building, such as fire. Physical entry controls should therefore be disabled in the case of an emergency so that staff can evacuate. At the same time, when physical controls are disabled, it must be checked that unauthorized people do not enter the building and take advantage of the emergency to access otherwise secure areas.</a:t>
            </a:r>
          </a:p>
        </p:txBody>
      </p:sp>
    </p:spTree>
    <p:extLst>
      <p:ext uri="{BB962C8B-B14F-4D97-AF65-F5344CB8AC3E}">
        <p14:creationId xmlns:p14="http://schemas.microsoft.com/office/powerpoint/2010/main" val="32343768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94</a:t>
            </a:fld>
            <a:endParaRPr lang="nl-NL" altLang="en-US" dirty="0"/>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b="1" noProof="0" dirty="0"/>
              <a:t>6.1 Screening</a:t>
            </a:r>
          </a:p>
          <a:p>
            <a:pPr eaLnBrk="1" hangingPunct="1"/>
            <a:r>
              <a:rPr lang="en-US" altLang="en-US" noProof="0" dirty="0"/>
              <a:t>When hiring new staff, HR wants to know something about the background of the person they are hiring. Many organizations make background checks or screening part of the onboarding process. During screening, a candidate may be checked for education, criminal records, financial position, security clearance level, listing on international lists of terrorism or other wanted status, etc. Note that it depends very much on the local legal possibilities (each country has different laws and regulations for background checks) and nature of the company (banks usually perform more thorough checks) and position (positions with access to more sensitive data should get a more thorough check) in how far each of these checks may be performed. In any case, a new hire should only start working once these checks have been completed and no issue has been found.</a:t>
            </a:r>
          </a:p>
          <a:p>
            <a:pPr eaLnBrk="1" hangingPunct="1"/>
            <a:endParaRPr lang="en-US" altLang="en-US" noProof="0" dirty="0"/>
          </a:p>
          <a:p>
            <a:pPr eaLnBrk="1" hangingPunct="1"/>
            <a:r>
              <a:rPr lang="en-US" altLang="en-US" b="1" noProof="0" dirty="0"/>
              <a:t>6.3 Awareness</a:t>
            </a:r>
          </a:p>
          <a:p>
            <a:pPr eaLnBrk="1" hangingPunct="1"/>
            <a:r>
              <a:rPr lang="en-US" altLang="en-US" b="0" noProof="0" dirty="0"/>
              <a:t>Awareness is probably the most basic control that can be used, but it is also a notoriously difficult one to achieve and provide evidence for during audits. </a:t>
            </a:r>
          </a:p>
          <a:p>
            <a:pPr eaLnBrk="1" hangingPunct="1"/>
            <a:r>
              <a:rPr lang="en-US" altLang="en-US" b="0" noProof="0" dirty="0"/>
              <a:t>Everyone who works within the scope of the ISMS, so employees, contractors and suppliers, need a certain level of awareness what it means to have an ISMS, how this impacts their role and their daily activities, what are the consequences if they do not comply with the information security policy and procedures, etc. There are several ways in which awareness can be created:</a:t>
            </a:r>
          </a:p>
          <a:p>
            <a:pPr marL="171450" indent="-171450" eaLnBrk="1" hangingPunct="1">
              <a:buFontTx/>
              <a:buChar char="-"/>
            </a:pPr>
            <a:r>
              <a:rPr lang="en-US" altLang="en-US" b="0" noProof="0" dirty="0"/>
              <a:t>Formal training (classroom training with a trainer);</a:t>
            </a:r>
          </a:p>
          <a:p>
            <a:pPr marL="171450" indent="-171450" eaLnBrk="1" hangingPunct="1">
              <a:buFontTx/>
              <a:buChar char="-"/>
            </a:pPr>
            <a:r>
              <a:rPr lang="en-US" altLang="en-US" b="0" noProof="0" dirty="0"/>
              <a:t>Online training (virtual training with or without a trainer);</a:t>
            </a:r>
          </a:p>
          <a:p>
            <a:pPr marL="171450" indent="-171450" eaLnBrk="1" hangingPunct="1">
              <a:buFontTx/>
              <a:buChar char="-"/>
            </a:pPr>
            <a:r>
              <a:rPr lang="en-US" altLang="en-US" b="0" noProof="0" dirty="0"/>
              <a:t>Newsletters with updates on information security, audits, incidents, etc.;</a:t>
            </a:r>
          </a:p>
          <a:p>
            <a:pPr marL="171450" indent="-171450" eaLnBrk="1" hangingPunct="1">
              <a:buFontTx/>
              <a:buChar char="-"/>
            </a:pPr>
            <a:r>
              <a:rPr lang="en-US" altLang="en-US" b="0" noProof="0" dirty="0"/>
              <a:t>E-mail campaigns;</a:t>
            </a:r>
          </a:p>
          <a:p>
            <a:pPr marL="171450" indent="-171450" eaLnBrk="1" hangingPunct="1">
              <a:buFontTx/>
              <a:buChar char="-"/>
            </a:pPr>
            <a:r>
              <a:rPr lang="en-US" altLang="en-US" b="0" noProof="0" dirty="0"/>
              <a:t>Posters.</a:t>
            </a:r>
          </a:p>
          <a:p>
            <a:pPr marL="0" indent="0" eaLnBrk="1" hangingPunct="1">
              <a:buFontTx/>
              <a:buNone/>
            </a:pPr>
            <a:r>
              <a:rPr lang="en-US" altLang="en-US" b="0" noProof="0" dirty="0"/>
              <a:t>Awareness training should contain the following type of information:</a:t>
            </a:r>
          </a:p>
          <a:p>
            <a:pPr marL="171450" indent="-171450" eaLnBrk="1" hangingPunct="1">
              <a:buFontTx/>
              <a:buChar char="-"/>
            </a:pPr>
            <a:r>
              <a:rPr lang="en-US" altLang="en-US" b="0" noProof="0" dirty="0"/>
              <a:t>Management support;</a:t>
            </a:r>
          </a:p>
          <a:p>
            <a:pPr marL="171450" indent="-171450" eaLnBrk="1" hangingPunct="1">
              <a:buFontTx/>
              <a:buChar char="-"/>
            </a:pPr>
            <a:r>
              <a:rPr lang="en-US" altLang="en-US" b="0" noProof="0" dirty="0"/>
              <a:t>Why the organization needs to have an ISMS;</a:t>
            </a:r>
          </a:p>
          <a:p>
            <a:pPr marL="171450" indent="-171450" eaLnBrk="1" hangingPunct="1">
              <a:buFontTx/>
              <a:buChar char="-"/>
            </a:pPr>
            <a:r>
              <a:rPr lang="en-US" altLang="en-US" b="0" noProof="0" dirty="0"/>
              <a:t>The need for compliance to policies, laws and regulations;</a:t>
            </a:r>
          </a:p>
          <a:p>
            <a:pPr marL="171450" indent="-171450" eaLnBrk="1" hangingPunct="1">
              <a:buFontTx/>
              <a:buChar char="-"/>
            </a:pPr>
            <a:r>
              <a:rPr lang="en-US" altLang="en-US" b="0" noProof="0" dirty="0"/>
              <a:t>People’s individual accountability for information security – how does this affect them in their day jobs?;</a:t>
            </a:r>
          </a:p>
          <a:p>
            <a:pPr marL="171450" indent="-171450" eaLnBrk="1" hangingPunct="1">
              <a:buFontTx/>
              <a:buChar char="-"/>
            </a:pPr>
            <a:r>
              <a:rPr lang="en-US" altLang="en-US" b="0" noProof="0" dirty="0"/>
              <a:t>Procedures such as authentication methods, how to report a security incident, how to contribute to risk management;</a:t>
            </a:r>
          </a:p>
          <a:p>
            <a:pPr marL="171450" indent="-171450" eaLnBrk="1" hangingPunct="1">
              <a:buFontTx/>
              <a:buChar char="-"/>
            </a:pPr>
            <a:r>
              <a:rPr lang="en-US" altLang="en-US" b="0" noProof="0" dirty="0"/>
              <a:t>Who to contact in case of questions.</a:t>
            </a:r>
          </a:p>
          <a:p>
            <a:pPr marL="0" indent="0" eaLnBrk="1" hangingPunct="1">
              <a:buFontTx/>
              <a:buNone/>
            </a:pPr>
            <a:r>
              <a:rPr lang="en-US" altLang="en-US" b="0" noProof="0" dirty="0"/>
              <a:t>Awareness training is a continual process: training should be repeated periodically to keep people’s minds focused on the needs to protect information.</a:t>
            </a:r>
          </a:p>
          <a:p>
            <a:pPr marL="0" indent="0" eaLnBrk="1" hangingPunct="1">
              <a:buFontTx/>
              <a:buNone/>
            </a:pPr>
            <a:r>
              <a:rPr lang="en-US" altLang="en-US" b="0" noProof="0" dirty="0"/>
              <a:t>Awareness can also be tested, for example by sending out questionnaires with multiple-choice questions and checking on the level of understanding people have. This can be set up anonymously to get a general sense of the level of awareness. </a:t>
            </a:r>
          </a:p>
          <a:p>
            <a:pPr marL="0" indent="0" eaLnBrk="1" hangingPunct="1">
              <a:buFontTx/>
              <a:buNone/>
            </a:pPr>
            <a:endParaRPr lang="en-US" altLang="en-US" b="0" noProof="0" dirty="0"/>
          </a:p>
          <a:p>
            <a:pPr marL="0" indent="0" eaLnBrk="1" hangingPunct="1">
              <a:buFontTx/>
              <a:buNone/>
            </a:pPr>
            <a:r>
              <a:rPr lang="en-US" altLang="en-US" b="1" noProof="0" dirty="0"/>
              <a:t>6.6 Confidentiality and non-disclosure agreements (NDAs)</a:t>
            </a:r>
          </a:p>
          <a:p>
            <a:pPr marL="0" indent="0" eaLnBrk="1" hangingPunct="1">
              <a:buFontTx/>
              <a:buNone/>
            </a:pPr>
            <a:r>
              <a:rPr lang="en-US" altLang="en-US" b="0" noProof="0" dirty="0"/>
              <a:t>It should be made clear to all staff that certain information related to the organizations and its customers needs to be kept confidential. For this purpose, companies often have their staff sign a non-disclosure agreement (NDA) as part of their employment contract. An NDA can also be developed for individual projects that have a more confidential nature, such as projects to acquire a high-profile customer, government contracts, or large reorganizations such as outsourcing projects.</a:t>
            </a:r>
          </a:p>
          <a:p>
            <a:pPr marL="0" indent="0" eaLnBrk="1" hangingPunct="1">
              <a:buFontTx/>
              <a:buNone/>
            </a:pPr>
            <a:r>
              <a:rPr lang="en-US" altLang="en-US" b="0" noProof="0" dirty="0"/>
              <a:t>An NDA should have certain information in it, including:</a:t>
            </a:r>
          </a:p>
          <a:p>
            <a:pPr marL="171450" indent="-171450" eaLnBrk="1" hangingPunct="1">
              <a:buFontTx/>
              <a:buChar char="-"/>
            </a:pPr>
            <a:r>
              <a:rPr lang="en-US" altLang="en-US" b="0" noProof="0" dirty="0"/>
              <a:t>What is the information that needs to be protected;</a:t>
            </a:r>
          </a:p>
          <a:p>
            <a:pPr marL="171450" indent="-171450" eaLnBrk="1" hangingPunct="1">
              <a:buFontTx/>
              <a:buChar char="-"/>
            </a:pPr>
            <a:r>
              <a:rPr lang="en-US" altLang="en-US" b="0" noProof="0" dirty="0"/>
              <a:t>For how long is the NDA valid;</a:t>
            </a:r>
          </a:p>
          <a:p>
            <a:pPr marL="171450" indent="-171450" eaLnBrk="1" hangingPunct="1">
              <a:buFontTx/>
              <a:buChar char="-"/>
            </a:pPr>
            <a:r>
              <a:rPr lang="en-US" altLang="en-US" b="0" noProof="0" dirty="0"/>
              <a:t>What can be done after the NDA expires;</a:t>
            </a:r>
          </a:p>
          <a:p>
            <a:pPr marL="171450" indent="-171450" eaLnBrk="1" hangingPunct="1">
              <a:buFontTx/>
              <a:buChar char="-"/>
            </a:pPr>
            <a:r>
              <a:rPr lang="en-US" altLang="en-US" b="0" noProof="0" dirty="0"/>
              <a:t>What is permitted to be done with the information that falls under the NDA;</a:t>
            </a:r>
          </a:p>
          <a:p>
            <a:pPr marL="171450" indent="-171450" eaLnBrk="1" hangingPunct="1">
              <a:buFontTx/>
              <a:buChar char="-"/>
            </a:pPr>
            <a:r>
              <a:rPr lang="en-US" altLang="en-US" b="0" noProof="0" dirty="0"/>
              <a:t>Who else is part of the NDA, whom the information can be discussed with;</a:t>
            </a:r>
          </a:p>
          <a:p>
            <a:pPr marL="171450" indent="-171450" eaLnBrk="1" hangingPunct="1">
              <a:buFontTx/>
              <a:buChar char="-"/>
            </a:pPr>
            <a:r>
              <a:rPr lang="en-US" altLang="en-US" b="0" noProof="0" dirty="0"/>
              <a:t>Who should be notified about a breach in the NDA.</a:t>
            </a:r>
          </a:p>
          <a:p>
            <a:pPr marL="0" indent="0" eaLnBrk="1" hangingPunct="1">
              <a:buFontTx/>
              <a:buNone/>
            </a:pPr>
            <a:endParaRPr lang="en-US" altLang="en-US" b="1" noProof="0" dirty="0"/>
          </a:p>
          <a:p>
            <a:pPr marL="0" indent="0" eaLnBrk="1" hangingPunct="1">
              <a:buFontTx/>
              <a:buNone/>
            </a:pPr>
            <a:r>
              <a:rPr lang="en-US" altLang="en-US" b="1" noProof="0" dirty="0"/>
              <a:t>6.8 Information security event reporting</a:t>
            </a:r>
          </a:p>
          <a:p>
            <a:pPr marL="0" indent="0" eaLnBrk="1" hangingPunct="1">
              <a:buFontTx/>
              <a:buNone/>
            </a:pPr>
            <a:r>
              <a:rPr lang="en-US" altLang="en-US" b="0" noProof="0" dirty="0"/>
              <a:t>This control is really the first step of information security incident management: events are things that happen in or around the organization that may or may not be an information security incidents. People may notice a door being wide open, a window broken, get strange e-mails asking for sensitive information, or lose access to an information system. What is important here is that all people working within the scope of the ISMS know that they should report these kinds of events and know how to do this. Specialist staff can then analyze these events and determine if they are actual incidents or not. If it is an incident, the information provided will be used as input to the information security incident management process.</a:t>
            </a:r>
          </a:p>
        </p:txBody>
      </p:sp>
    </p:spTree>
    <p:extLst>
      <p:ext uri="{BB962C8B-B14F-4D97-AF65-F5344CB8AC3E}">
        <p14:creationId xmlns:p14="http://schemas.microsoft.com/office/powerpoint/2010/main" val="1603915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9</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32357098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95</a:t>
            </a:fld>
            <a:endParaRPr lang="nl-NL" altLang="en-US" dirty="0"/>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endParaRPr lang="en-GB" altLang="en-US" dirty="0"/>
          </a:p>
        </p:txBody>
      </p:sp>
    </p:spTree>
    <p:extLst>
      <p:ext uri="{BB962C8B-B14F-4D97-AF65-F5344CB8AC3E}">
        <p14:creationId xmlns:p14="http://schemas.microsoft.com/office/powerpoint/2010/main" val="273653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96</a:t>
            </a:fld>
            <a:endParaRPr lang="nl-NL" altLang="en-US" dirty="0"/>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Social engineering is increasingly used to attack the most vulnerable part of the organization: people. It is therefore important that social engineering be part of the information security awareness campaigns.</a:t>
            </a:r>
          </a:p>
          <a:p>
            <a:pPr eaLnBrk="1" hangingPunct="1"/>
            <a:r>
              <a:rPr lang="en-US" altLang="en-US" noProof="0" dirty="0"/>
              <a:t>In general, social engineering is a way by which unauthorized people from outside the organization try to gain trust with staff inside the organization with the aim to obtain or disrupt confidential information. These outsiders may pretend they are colleagues, partners or customers of the organization and as such try and convince staff that it is no problem to share their credentials or other confidential information. There are recent cases where someone called an employee, pretended to be their IT support department and asked to share their screen with them in order to check on a setting. The employee did this and the outsider managed to steal files with customer information from the employee’s computer and post it on a public website.</a:t>
            </a:r>
          </a:p>
          <a:p>
            <a:pPr eaLnBrk="1" hangingPunct="1"/>
            <a:endParaRPr lang="en-US" altLang="en-US" noProof="0" dirty="0"/>
          </a:p>
          <a:p>
            <a:pPr eaLnBrk="1" hangingPunct="1"/>
            <a:r>
              <a:rPr lang="en-US" altLang="en-US" noProof="0" dirty="0"/>
              <a:t>Part of the awareness training for staff should contain the following about social engineering:</a:t>
            </a:r>
          </a:p>
          <a:p>
            <a:pPr marL="171450" indent="-171450" eaLnBrk="1" hangingPunct="1">
              <a:buFontTx/>
              <a:buChar char="-"/>
            </a:pPr>
            <a:r>
              <a:rPr lang="en-US" altLang="en-US" noProof="0" dirty="0"/>
              <a:t>Always be cautious when being called by an unknown person;</a:t>
            </a:r>
          </a:p>
          <a:p>
            <a:pPr marL="171450" indent="-171450" eaLnBrk="1" hangingPunct="1">
              <a:buFontTx/>
              <a:buChar char="-"/>
            </a:pPr>
            <a:r>
              <a:rPr lang="en-US" altLang="en-US" noProof="0" dirty="0"/>
              <a:t>Ask for proof of identity if someone pretends to be a colleague or customer;</a:t>
            </a:r>
          </a:p>
          <a:p>
            <a:pPr marL="171450" indent="-171450" eaLnBrk="1" hangingPunct="1">
              <a:buFontTx/>
              <a:buChar char="-"/>
            </a:pPr>
            <a:r>
              <a:rPr lang="en-US" altLang="en-US" noProof="0" dirty="0"/>
              <a:t>Require additional verification if someone asks for changes to their services, such a contract number, service ID;</a:t>
            </a:r>
          </a:p>
          <a:p>
            <a:pPr marL="171450" indent="-171450" eaLnBrk="1" hangingPunct="1">
              <a:buFontTx/>
              <a:buChar char="-"/>
            </a:pPr>
            <a:r>
              <a:rPr lang="en-US" altLang="en-US" noProof="0" dirty="0"/>
              <a:t>Use a data classification scheme (public, private, confidential, highly confidential) to create a policy on what information may and may not be shared via the phone or via email;</a:t>
            </a:r>
          </a:p>
          <a:p>
            <a:pPr marL="171450" indent="-171450" eaLnBrk="1" hangingPunct="1">
              <a:buFontTx/>
              <a:buChar char="-"/>
            </a:pPr>
            <a:r>
              <a:rPr lang="en-US" altLang="en-US" noProof="0" dirty="0"/>
              <a:t>Ask the caller why information is needed;</a:t>
            </a:r>
          </a:p>
          <a:p>
            <a:pPr marL="171450" indent="-171450" eaLnBrk="1" hangingPunct="1">
              <a:buFontTx/>
              <a:buChar char="-"/>
            </a:pPr>
            <a:r>
              <a:rPr lang="en-US" altLang="en-US" noProof="0" dirty="0"/>
              <a:t>Never share user IDs or passwords via phone or email.</a:t>
            </a:r>
          </a:p>
        </p:txBody>
      </p:sp>
    </p:spTree>
    <p:extLst>
      <p:ext uri="{BB962C8B-B14F-4D97-AF65-F5344CB8AC3E}">
        <p14:creationId xmlns:p14="http://schemas.microsoft.com/office/powerpoint/2010/main" val="25825610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97</a:t>
            </a:fld>
            <a:endParaRPr lang="nl-NL" altLang="en-US" dirty="0"/>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A number of controls interact when it comes to people:</a:t>
            </a:r>
          </a:p>
          <a:p>
            <a:pPr eaLnBrk="1" hangingPunct="1"/>
            <a:r>
              <a:rPr lang="en-US" altLang="en-US" noProof="0" dirty="0"/>
              <a:t>High-risk functions should be involved with more controls that low-risk functions. Background checks (6.1) should be stricter. Other controls that mitigate the risks surrounding high-risk functions are information security roles and responsibilities (5.2), segregation of duties (5.3), privileged access rights (8.2), use of privileged utility programs (8.18), and access control (5.15). Together, these control who can access what information under what conditions. Access to confidential information should be on a </a:t>
            </a:r>
            <a:r>
              <a:rPr lang="en-US" altLang="en-US" b="1" noProof="0" dirty="0"/>
              <a:t>need-to-know</a:t>
            </a:r>
            <a:r>
              <a:rPr lang="en-US" altLang="en-US" noProof="0" dirty="0"/>
              <a:t> basis: only those people who need access to information for their job activities should be provided with access. A different way to express this is the </a:t>
            </a:r>
            <a:r>
              <a:rPr lang="en-US" altLang="en-US" b="1" noProof="0" dirty="0"/>
              <a:t>principle of least privilege</a:t>
            </a:r>
            <a:r>
              <a:rPr lang="en-US" altLang="en-US" noProof="0" dirty="0"/>
              <a:t>: every user only gets the minimum access to information to do their jobs. Any additional access is not needed and may lead to information security incidents.</a:t>
            </a:r>
          </a:p>
          <a:p>
            <a:pPr eaLnBrk="1" hangingPunct="1"/>
            <a:r>
              <a:rPr lang="en-US" altLang="en-US" noProof="0" dirty="0"/>
              <a:t>All privileged access to information or information systems should be regularly reviewed. Especially when people change roles, by default their privileged access rights should be revoked and only reinstated if their new role still requires this access.</a:t>
            </a:r>
          </a:p>
        </p:txBody>
      </p:sp>
    </p:spTree>
    <p:extLst>
      <p:ext uri="{BB962C8B-B14F-4D97-AF65-F5344CB8AC3E}">
        <p14:creationId xmlns:p14="http://schemas.microsoft.com/office/powerpoint/2010/main" val="807609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99</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endParaRPr lang="en-GB" altLang="en-US" dirty="0"/>
          </a:p>
        </p:txBody>
      </p:sp>
    </p:spTree>
    <p:extLst>
      <p:ext uri="{BB962C8B-B14F-4D97-AF65-F5344CB8AC3E}">
        <p14:creationId xmlns:p14="http://schemas.microsoft.com/office/powerpoint/2010/main" val="6625807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100</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20600301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101</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32812832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102</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Encryption is used to achieve the following four parts of information security:</a:t>
            </a:r>
          </a:p>
          <a:p>
            <a:pPr marL="171450" indent="-171450" eaLnBrk="1" hangingPunct="1">
              <a:buFontTx/>
              <a:buChar char="-"/>
            </a:pPr>
            <a:r>
              <a:rPr lang="en-US" altLang="en-US" b="1" noProof="0" dirty="0"/>
              <a:t>Confidentiality</a:t>
            </a:r>
            <a:r>
              <a:rPr lang="en-US" altLang="en-US" noProof="0" dirty="0"/>
              <a:t>: encrypt data so that unauthorized people cannot access it unless they have an </a:t>
            </a:r>
            <a:r>
              <a:rPr lang="en-US" altLang="en-US" b="1" noProof="0" dirty="0"/>
              <a:t>encryption key</a:t>
            </a:r>
            <a:r>
              <a:rPr lang="en-US" altLang="en-US" b="0" noProof="0" dirty="0"/>
              <a:t> that allows them to decrypt data into its original format.</a:t>
            </a:r>
            <a:endParaRPr lang="en-US" altLang="en-US" noProof="0" dirty="0"/>
          </a:p>
          <a:p>
            <a:pPr marL="171450" indent="-171450" eaLnBrk="1" hangingPunct="1">
              <a:buFontTx/>
              <a:buChar char="-"/>
            </a:pPr>
            <a:r>
              <a:rPr lang="en-US" altLang="en-US" b="1" noProof="0" dirty="0"/>
              <a:t>Integrity</a:t>
            </a:r>
            <a:r>
              <a:rPr lang="en-US" altLang="en-US" noProof="0" dirty="0"/>
              <a:t>: use hash-functions to make sure the data has not changed while being transferred. Hash-functions calculate a </a:t>
            </a:r>
            <a:r>
              <a:rPr lang="en-US" altLang="en-US" b="1" noProof="0" dirty="0"/>
              <a:t>check-sum</a:t>
            </a:r>
            <a:r>
              <a:rPr lang="en-US" altLang="en-US" noProof="0" dirty="0"/>
              <a:t> that is a unique string of bits that can only be recreated using the exact same data that created the original check-sum. In this way it can be shown that the original data has not been changed.</a:t>
            </a:r>
          </a:p>
          <a:p>
            <a:pPr marL="171450" indent="-171450" eaLnBrk="1" hangingPunct="1">
              <a:buFontTx/>
              <a:buChar char="-"/>
            </a:pPr>
            <a:r>
              <a:rPr lang="en-US" altLang="en-US" b="1" noProof="0" dirty="0"/>
              <a:t>Non-repudiation</a:t>
            </a:r>
            <a:r>
              <a:rPr lang="en-US" altLang="en-US" noProof="0" dirty="0"/>
              <a:t> means that it can be verified that the sender of a message is who he claims to be and not someone else. This can be achieved using digital signatures, which are a combination of encryption and hash-functions.</a:t>
            </a:r>
          </a:p>
          <a:p>
            <a:pPr marL="171450" indent="-171450" eaLnBrk="1" hangingPunct="1">
              <a:buFontTx/>
              <a:buChar char="-"/>
            </a:pPr>
            <a:r>
              <a:rPr lang="en-US" altLang="en-US" b="1" noProof="0" dirty="0"/>
              <a:t>Authentication</a:t>
            </a:r>
            <a:r>
              <a:rPr lang="en-US" altLang="en-US" b="0" noProof="0" dirty="0"/>
              <a:t> is the way to verify that someone accessing a system is allowed to do so. This is achieved using shared secret codes, such as encryption keys.</a:t>
            </a:r>
            <a:endParaRPr lang="en-US" altLang="en-US" b="1" noProof="0" dirty="0"/>
          </a:p>
          <a:p>
            <a:pPr marL="171450" indent="-171450" eaLnBrk="1" hangingPunct="1">
              <a:buFontTx/>
              <a:buChar char="-"/>
            </a:pPr>
            <a:endParaRPr lang="en-US" altLang="en-US" noProof="0" dirty="0"/>
          </a:p>
          <a:p>
            <a:pPr marL="0" indent="0" eaLnBrk="1" hangingPunct="1">
              <a:buFontTx/>
              <a:buNone/>
            </a:pPr>
            <a:r>
              <a:rPr lang="en-US" altLang="en-US" noProof="0" dirty="0"/>
              <a:t>Encryption uses </a:t>
            </a:r>
            <a:r>
              <a:rPr lang="en-US" altLang="en-US" b="1" noProof="0" dirty="0"/>
              <a:t>keys</a:t>
            </a:r>
            <a:r>
              <a:rPr lang="en-US" altLang="en-US" b="0" noProof="0" dirty="0"/>
              <a:t> that are used to encrypt and decrypt data. Keys have a length (in bits) – the longer the key, the harder it is to decrypt the data. To make sure keys do not get lost or stolen, </a:t>
            </a:r>
            <a:r>
              <a:rPr lang="en-US" altLang="en-US" b="1" noProof="0" dirty="0"/>
              <a:t>key management</a:t>
            </a:r>
            <a:r>
              <a:rPr lang="en-US" altLang="en-US" b="0" noProof="0" dirty="0"/>
              <a:t> is a topic that is important to handle well. Key management systems cover the following:</a:t>
            </a:r>
          </a:p>
          <a:p>
            <a:pPr marL="171450" indent="-171450" eaLnBrk="1" hangingPunct="1">
              <a:buFontTx/>
              <a:buChar char="-"/>
            </a:pPr>
            <a:r>
              <a:rPr lang="en-US" altLang="en-US" b="0" noProof="0" dirty="0"/>
              <a:t>Generation of keys</a:t>
            </a:r>
          </a:p>
          <a:p>
            <a:pPr marL="171450" indent="-171450" eaLnBrk="1" hangingPunct="1">
              <a:buFontTx/>
              <a:buChar char="-"/>
            </a:pPr>
            <a:r>
              <a:rPr lang="en-US" altLang="en-US" b="0" noProof="0" dirty="0"/>
              <a:t>Distributing keys only to the people who need them</a:t>
            </a:r>
          </a:p>
          <a:p>
            <a:pPr marL="171450" indent="-171450" eaLnBrk="1" hangingPunct="1">
              <a:buFontTx/>
              <a:buChar char="-"/>
            </a:pPr>
            <a:r>
              <a:rPr lang="en-US" altLang="en-US" noProof="0" dirty="0"/>
              <a:t>Revoking keys that have been stolen</a:t>
            </a:r>
          </a:p>
          <a:p>
            <a:pPr marL="171450" indent="-171450" eaLnBrk="1" hangingPunct="1">
              <a:buFontTx/>
              <a:buChar char="-"/>
            </a:pPr>
            <a:r>
              <a:rPr lang="en-US" altLang="en-US" noProof="0" dirty="0"/>
              <a:t>Expiring keys that have a limited lifetime</a:t>
            </a:r>
          </a:p>
          <a:p>
            <a:pPr marL="171450" indent="-171450" eaLnBrk="1" hangingPunct="1">
              <a:buFontTx/>
              <a:buChar char="-"/>
            </a:pPr>
            <a:r>
              <a:rPr lang="en-US" altLang="en-US" noProof="0" dirty="0"/>
              <a:t>Recovering keys that have been corrupted</a:t>
            </a:r>
          </a:p>
        </p:txBody>
      </p:sp>
    </p:spTree>
    <p:extLst>
      <p:ext uri="{BB962C8B-B14F-4D97-AF65-F5344CB8AC3E}">
        <p14:creationId xmlns:p14="http://schemas.microsoft.com/office/powerpoint/2010/main" val="17934743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103</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spcBef>
                <a:spcPct val="0"/>
              </a:spcBef>
              <a:buFontTx/>
              <a:buNone/>
            </a:pPr>
            <a:r>
              <a:rPr lang="en-US" altLang="en-US" sz="1200" noProof="0" dirty="0">
                <a:solidFill>
                  <a:srgbClr val="002A5A"/>
                </a:solidFill>
                <a:latin typeface="Roboto" panose="02000000000000000000" pitchFamily="2" charset="0"/>
                <a:ea typeface="Roboto" panose="02000000000000000000" pitchFamily="2" charset="0"/>
              </a:rPr>
              <a:t>Symmetric cryptography uses a single encryption key that is shared between the sender and the receiver of the data. The key is used both for encrypting data and for decrypting data using mathematical functions (f1() and f2() in the slide).</a:t>
            </a:r>
          </a:p>
          <a:p>
            <a:pPr eaLnBrk="1" hangingPunct="1">
              <a:spcBef>
                <a:spcPct val="0"/>
              </a:spcBef>
              <a:buFontTx/>
              <a:buNone/>
            </a:pPr>
            <a:endParaRPr lang="en-US" altLang="en-US" sz="1200" noProof="0" dirty="0">
              <a:solidFill>
                <a:srgbClr val="002A5A"/>
              </a:solidFill>
              <a:latin typeface="Roboto" panose="02000000000000000000" pitchFamily="2" charset="0"/>
              <a:ea typeface="Roboto" panose="02000000000000000000" pitchFamily="2" charset="0"/>
            </a:endParaRPr>
          </a:p>
          <a:p>
            <a:pPr eaLnBrk="1" hangingPunct="1">
              <a:spcBef>
                <a:spcPct val="0"/>
              </a:spcBef>
              <a:buFontTx/>
              <a:buNone/>
            </a:pPr>
            <a:r>
              <a:rPr lang="en-US" altLang="en-US" sz="1200" noProof="0" dirty="0">
                <a:solidFill>
                  <a:srgbClr val="002A5A"/>
                </a:solidFill>
                <a:latin typeface="Roboto" panose="02000000000000000000" pitchFamily="2" charset="0"/>
                <a:ea typeface="Roboto" panose="02000000000000000000" pitchFamily="2" charset="0"/>
              </a:rPr>
              <a:t>Cleartext is the unencrypted data; ciphertext is encrypted data.</a:t>
            </a:r>
          </a:p>
          <a:p>
            <a:pPr eaLnBrk="1" hangingPunct="1">
              <a:spcBef>
                <a:spcPct val="0"/>
              </a:spcBef>
              <a:buFontTx/>
              <a:buNone/>
            </a:pPr>
            <a:endParaRPr lang="en-US" altLang="en-US" sz="1200" noProof="0" dirty="0">
              <a:solidFill>
                <a:srgbClr val="002A5A"/>
              </a:solidFill>
              <a:latin typeface="Roboto" panose="02000000000000000000" pitchFamily="2" charset="0"/>
              <a:ea typeface="Roboto" panose="02000000000000000000" pitchFamily="2" charset="0"/>
            </a:endParaRPr>
          </a:p>
          <a:p>
            <a:pPr eaLnBrk="1" hangingPunct="1">
              <a:spcBef>
                <a:spcPct val="0"/>
              </a:spcBef>
              <a:buFontTx/>
              <a:buNone/>
            </a:pPr>
            <a:r>
              <a:rPr lang="en-US" altLang="en-US" sz="1200" noProof="0" dirty="0">
                <a:solidFill>
                  <a:srgbClr val="002A5A"/>
                </a:solidFill>
                <a:latin typeface="Roboto" panose="02000000000000000000" pitchFamily="2" charset="0"/>
                <a:ea typeface="Roboto" panose="02000000000000000000" pitchFamily="2" charset="0"/>
              </a:rPr>
              <a:t>A problem with symmetric cryptography is how to make sure the receiver gets the key they need to decrypt the data. The key needs to be sent to the receiver separately from the data, otherwise unauthorized people may receive both and can decrypt the data. </a:t>
            </a:r>
          </a:p>
          <a:p>
            <a:pPr eaLnBrk="1" hangingPunct="1">
              <a:spcBef>
                <a:spcPct val="0"/>
              </a:spcBef>
              <a:buFontTx/>
              <a:buNone/>
            </a:pPr>
            <a:r>
              <a:rPr lang="en-US" altLang="en-US" sz="1200" noProof="0" dirty="0">
                <a:solidFill>
                  <a:srgbClr val="002A5A"/>
                </a:solidFill>
                <a:latin typeface="Roboto" panose="02000000000000000000" pitchFamily="2" charset="0"/>
                <a:ea typeface="Roboto" panose="02000000000000000000" pitchFamily="2" charset="0"/>
              </a:rPr>
              <a:t>Furthermore, the more parties need to communicate with each other, the more keys are needed. This may eventually become unmanageable.</a:t>
            </a:r>
          </a:p>
          <a:p>
            <a:pPr eaLnBrk="1" hangingPunct="1">
              <a:spcBef>
                <a:spcPct val="0"/>
              </a:spcBef>
              <a:buFontTx/>
              <a:buNone/>
            </a:pPr>
            <a:endParaRPr lang="en-US" altLang="en-US" sz="1200" noProof="0" dirty="0">
              <a:solidFill>
                <a:srgbClr val="002A5A"/>
              </a:solidFill>
              <a:latin typeface="Roboto" panose="02000000000000000000" pitchFamily="2" charset="0"/>
              <a:ea typeface="Roboto" panose="02000000000000000000" pitchFamily="2" charset="0"/>
            </a:endParaRPr>
          </a:p>
          <a:p>
            <a:pPr eaLnBrk="1" hangingPunct="1">
              <a:spcBef>
                <a:spcPct val="0"/>
              </a:spcBef>
              <a:buFontTx/>
              <a:buNone/>
            </a:pPr>
            <a:r>
              <a:rPr lang="en-US" altLang="en-US" sz="1200" noProof="0" dirty="0">
                <a:solidFill>
                  <a:srgbClr val="002A5A"/>
                </a:solidFill>
                <a:latin typeface="Roboto" panose="02000000000000000000" pitchFamily="2" charset="0"/>
                <a:ea typeface="Roboto" panose="02000000000000000000" pitchFamily="2" charset="0"/>
              </a:rPr>
              <a:t>The currently most secure standard for symmetric cryptography is the Advanced Encryption Standard (AES).</a:t>
            </a:r>
          </a:p>
        </p:txBody>
      </p:sp>
    </p:spTree>
    <p:extLst>
      <p:ext uri="{BB962C8B-B14F-4D97-AF65-F5344CB8AC3E}">
        <p14:creationId xmlns:p14="http://schemas.microsoft.com/office/powerpoint/2010/main" val="32744718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104</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5942264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105</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Asymmetric cryptography uses two encryption keys for both sender and receiver. They each have a private key, which is only known to themselves, and a public key, which everyone can have.</a:t>
            </a:r>
          </a:p>
          <a:p>
            <a:pPr eaLnBrk="1" hangingPunct="1"/>
            <a:endParaRPr lang="en-US" altLang="en-US" noProof="0" dirty="0"/>
          </a:p>
          <a:p>
            <a:pPr eaLnBrk="1" hangingPunct="1"/>
            <a:r>
              <a:rPr lang="en-US" altLang="en-US" noProof="0" dirty="0"/>
              <a:t>See the following slide for the methodology of asymmetric encryption.</a:t>
            </a:r>
          </a:p>
          <a:p>
            <a:pPr eaLnBrk="1" hangingPunct="1"/>
            <a:endParaRPr lang="en-US" altLang="en-US" noProof="0" dirty="0"/>
          </a:p>
          <a:p>
            <a:pPr eaLnBrk="1" hangingPunct="1"/>
            <a:r>
              <a:rPr lang="en-US" altLang="en-US" noProof="0" dirty="0"/>
              <a:t>A generally used asymmetric cryptography method is RSA public key algorithm.</a:t>
            </a:r>
          </a:p>
          <a:p>
            <a:pPr eaLnBrk="1" hangingPunct="1"/>
            <a:endParaRPr lang="en-US" altLang="en-US" noProof="0" dirty="0"/>
          </a:p>
        </p:txBody>
      </p:sp>
    </p:spTree>
    <p:extLst>
      <p:ext uri="{BB962C8B-B14F-4D97-AF65-F5344CB8AC3E}">
        <p14:creationId xmlns:p14="http://schemas.microsoft.com/office/powerpoint/2010/main" val="347430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10</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The clause structure, a significant number of requirements and part of the terms and definitions in ISO/IEC 27001:2022 is based on a common harmonized structure also known as Annex SL. Annex SL is an appendix to the ISO directives, and states that all management system standard need to have this particular structure. Default requirements and terminology. This makes it easier to integrate multiple management system standards into a single management system. Other common management system standards are ISO 9001 (quality), ISO/IEC 20000-1 (service), ISO 22301 (business continuity) and ISO 14001 (environment).</a:t>
            </a:r>
          </a:p>
          <a:p>
            <a:pPr eaLnBrk="1" hangingPunct="1"/>
            <a:r>
              <a:rPr lang="en-US" altLang="en-US" noProof="0" dirty="0"/>
              <a:t>Clauses 2 and 3 refer to ISO/IEC 27000:2018 as the only normative reference and as the source of terms and definitions.</a:t>
            </a:r>
          </a:p>
          <a:p>
            <a:pPr eaLnBrk="1" hangingPunct="1"/>
            <a:r>
              <a:rPr lang="en-US" altLang="en-US" noProof="0" dirty="0"/>
              <a:t>Top management is defined as the level of management that is accountable for the ISMS. Usually this is the highest level of management that controls the complete (organizational) scope of the ISMS.</a:t>
            </a:r>
          </a:p>
          <a:p>
            <a:pPr eaLnBrk="1" hangingPunct="1"/>
            <a:r>
              <a:rPr lang="en-US" altLang="en-US" noProof="0" dirty="0"/>
              <a:t>Clause 6 is primarily about risk management and is therefore one of the most important sections in the standard. It also covers setting objectives for the ISMS and planning for changes to the ISMS.</a:t>
            </a:r>
          </a:p>
          <a:p>
            <a:pPr eaLnBrk="1" hangingPunct="1"/>
            <a:r>
              <a:rPr lang="en-US" altLang="en-US" noProof="0" dirty="0"/>
              <a:t>Clause 8 is very similar to Clause 6.1 and 6.3 but provides requirements to bring risk management and change management into practice.</a:t>
            </a:r>
          </a:p>
          <a:p>
            <a:pPr eaLnBrk="1" hangingPunct="1"/>
            <a:r>
              <a:rPr lang="en-US" altLang="en-US" noProof="0" dirty="0"/>
              <a:t>The controls reference in Annex A is based on the ISO/IEC 27002:2022 standard, which goes into much more depth about controls.</a:t>
            </a:r>
          </a:p>
        </p:txBody>
      </p:sp>
    </p:spTree>
    <p:extLst>
      <p:ext uri="{BB962C8B-B14F-4D97-AF65-F5344CB8AC3E}">
        <p14:creationId xmlns:p14="http://schemas.microsoft.com/office/powerpoint/2010/main" val="28418011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106</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endParaRPr lang="en-GB" altLang="en-US" dirty="0"/>
          </a:p>
        </p:txBody>
      </p:sp>
    </p:spTree>
    <p:extLst>
      <p:ext uri="{BB962C8B-B14F-4D97-AF65-F5344CB8AC3E}">
        <p14:creationId xmlns:p14="http://schemas.microsoft.com/office/powerpoint/2010/main" val="273032822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107</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sz="1200" noProof="0" dirty="0">
                <a:solidFill>
                  <a:srgbClr val="002A5A"/>
                </a:solidFill>
                <a:latin typeface="Roboto" panose="02000000000000000000" pitchFamily="2" charset="0"/>
                <a:ea typeface="Roboto" panose="02000000000000000000" pitchFamily="2" charset="0"/>
              </a:rPr>
              <a:t>Digital signatures combine asymmetric encryption with hash functions and as such provide confidentiality, integrity as well as non-repudiation.</a:t>
            </a:r>
          </a:p>
          <a:p>
            <a:pPr eaLnBrk="1" hangingPunct="1"/>
            <a:endParaRPr lang="en-US" altLang="en-US" noProof="0" dirty="0"/>
          </a:p>
        </p:txBody>
      </p:sp>
    </p:spTree>
    <p:extLst>
      <p:ext uri="{BB962C8B-B14F-4D97-AF65-F5344CB8AC3E}">
        <p14:creationId xmlns:p14="http://schemas.microsoft.com/office/powerpoint/2010/main" val="29036741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108</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Network infrastructure is subject to many forms of attack, especially when connected to the Internet. Some components to protect networks are the following:</a:t>
            </a:r>
          </a:p>
          <a:p>
            <a:pPr marL="171450" marR="0" lvl="0" indent="-171450" algn="l" defTabSz="914400" rtl="0" eaLnBrk="1" fontAlgn="base" latinLnBrk="0" hangingPunct="1">
              <a:lnSpc>
                <a:spcPct val="100000"/>
              </a:lnSpc>
              <a:spcBef>
                <a:spcPct val="30000"/>
              </a:spcBef>
              <a:spcAft>
                <a:spcPct val="0"/>
              </a:spcAft>
              <a:buClrTx/>
              <a:buSzTx/>
              <a:buFont typeface="System Font Regular"/>
              <a:buChar char="-"/>
              <a:tabLst/>
              <a:defRPr/>
            </a:pPr>
            <a:r>
              <a:rPr lang="en-US" altLang="en-US" sz="1200" kern="1200" noProof="0" dirty="0">
                <a:solidFill>
                  <a:schemeClr val="tx1"/>
                </a:solidFill>
                <a:latin typeface="Arial" charset="0"/>
                <a:ea typeface="+mn-ea"/>
                <a:cs typeface="+mn-cs"/>
              </a:rPr>
              <a:t>Firewalls: </a:t>
            </a:r>
            <a:r>
              <a:rPr lang="en-US" sz="1200" kern="1200" noProof="0" dirty="0">
                <a:solidFill>
                  <a:schemeClr val="tx1"/>
                </a:solidFill>
                <a:latin typeface="Arial" charset="0"/>
                <a:ea typeface="+mn-ea"/>
                <a:cs typeface="+mn-cs"/>
              </a:rPr>
              <a:t>A firewall analyzes data packages and decides, based on a set of rules, whether to allow these packages on the network or not. Often used to split up areas with different confidentiality requirements.</a:t>
            </a:r>
            <a:endParaRPr lang="en-US" altLang="en-US" sz="1200" kern="1200" noProof="0" dirty="0">
              <a:solidFill>
                <a:schemeClr val="tx1"/>
              </a:solidFill>
              <a:latin typeface="Arial" charset="0"/>
              <a:ea typeface="+mn-ea"/>
              <a:cs typeface="+mn-cs"/>
            </a:endParaRPr>
          </a:p>
          <a:p>
            <a:pPr marL="171450" indent="-171450">
              <a:buClr>
                <a:srgbClr val="00B0F0"/>
              </a:buClr>
              <a:buFont typeface="System Font Regular"/>
              <a:buChar char="-"/>
            </a:pPr>
            <a:r>
              <a:rPr lang="en-US" altLang="en-US" sz="1200" kern="1200" noProof="0" dirty="0">
                <a:solidFill>
                  <a:schemeClr val="tx1"/>
                </a:solidFill>
                <a:latin typeface="Arial" charset="0"/>
                <a:ea typeface="+mn-ea"/>
                <a:cs typeface="+mn-cs"/>
              </a:rPr>
              <a:t>De-militarized Zone (DMZ): </a:t>
            </a:r>
            <a:r>
              <a:rPr lang="en-US" sz="1200" kern="1200" noProof="0" dirty="0">
                <a:solidFill>
                  <a:schemeClr val="tx1"/>
                </a:solidFill>
                <a:latin typeface="Arial" charset="0"/>
                <a:ea typeface="+mn-ea"/>
                <a:cs typeface="+mn-cs"/>
              </a:rPr>
              <a:t>Servers that have a primary function on public networks, for instance retrieving email or a webserver, are to be situated in a so-called demilitarized zone (DMZ). In this buffer zone they can be separated from the inside networks (by a firewall) so that when they are compromised from the outside there still is a barrier between the compromised zone and the organizations’ information.</a:t>
            </a:r>
            <a:endParaRPr lang="en-US" altLang="en-US" sz="1200" kern="1200" noProof="0" dirty="0">
              <a:solidFill>
                <a:schemeClr val="tx1"/>
              </a:solidFill>
              <a:latin typeface="Arial" charset="0"/>
              <a:ea typeface="+mn-ea"/>
              <a:cs typeface="+mn-cs"/>
            </a:endParaRPr>
          </a:p>
          <a:p>
            <a:pPr marL="171450" indent="-171450" eaLnBrk="1" hangingPunct="1">
              <a:buFontTx/>
              <a:buChar char="-"/>
            </a:pPr>
            <a:r>
              <a:rPr lang="en-US" altLang="en-US" noProof="0" dirty="0"/>
              <a:t>Intrusion Detection Systems (IDS) and Intrusion Prevention Systems (IPS): Intrusion Detection Systems and Intrusion Prevention Systems try to make intelligent decisions as to whether the network or DMZ has been compromised. An IDS analyzes data from multiple computers (e.g. traffic) and, for instance, based on signatures or statistical anomalies it may reject it. Sometimes an IDS works together with the firewall; if it sees harmful traffic, it then can instruct the firewall to block all traffic from this source. An IPS resembles an IDS but is placed in-line and is able to actively prevent/block intrusions that are detected.</a:t>
            </a:r>
          </a:p>
          <a:p>
            <a:pPr marL="171450" indent="-171450" eaLnBrk="1" hangingPunct="1">
              <a:buFontTx/>
              <a:buChar char="-"/>
            </a:pPr>
            <a:r>
              <a:rPr lang="en-US" altLang="en-US" noProof="0" dirty="0"/>
              <a:t>Network segregation: this is a way to separate parts of the network and put access controls into place that allow only specific users access to resources on a part of the network. This can be done by allowing only traffic from specific IP addresses or only traffic coming from the Internet. A DMZ is a segregated network in the sense that access to it is restricted using a firewall.</a:t>
            </a:r>
          </a:p>
          <a:p>
            <a:pPr marL="171450" indent="-171450" eaLnBrk="1" hangingPunct="1">
              <a:buFontTx/>
              <a:buChar char="-"/>
            </a:pPr>
            <a:r>
              <a:rPr lang="en-US" altLang="en-US" noProof="0" dirty="0"/>
              <a:t>Anti-malware/Anti-virus services: these are almost default part of software running on PCs, but due to increased development of viruses and other malware, there is a need to use anti-malware services on tablets, smartphones and other devices that are connected to the Internet as well. Anti-malware services now also exist as cloud-based services. An important thing to keep in mind is that these services need their databases updated regularly, so that the newest viruses and malware can be captured as soon as they are known.</a:t>
            </a:r>
          </a:p>
          <a:p>
            <a:pPr marL="0" indent="0" eaLnBrk="1" hangingPunct="1">
              <a:buFontTx/>
              <a:buNone/>
            </a:pPr>
            <a:r>
              <a:rPr lang="en-US" altLang="en-US" noProof="0" dirty="0"/>
              <a:t>Other network elements include:</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altLang="en-US" noProof="0" dirty="0"/>
              <a:t>Routers: </a:t>
            </a:r>
            <a:r>
              <a:rPr lang="en-US" sz="1200" noProof="0" dirty="0">
                <a:solidFill>
                  <a:srgbClr val="002A5A"/>
                </a:solidFill>
                <a:latin typeface="Roboto" panose="02000000000000000000" pitchFamily="2" charset="0"/>
                <a:ea typeface="Roboto" panose="02000000000000000000" pitchFamily="2" charset="0"/>
              </a:rPr>
              <a:t>A router is a wide-are network (WAN) device that divides networks with different IP address ranges and forwards traffic to the right destination based on those IP address ranges. Limited filtering functionality is possible by blocking IP addresses using an access control list, but this is not as advanced as when using a firewall. </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altLang="en-US" noProof="0" dirty="0"/>
              <a:t>Switches: these are local-are network (LAN) devices that switch traffic on one or more LANs. </a:t>
            </a:r>
          </a:p>
          <a:p>
            <a:pPr marL="171450" indent="-171450" eaLnBrk="1" hangingPunct="1">
              <a:buFontTx/>
              <a:buChar char="-"/>
            </a:pPr>
            <a:r>
              <a:rPr lang="en-US" altLang="en-US" noProof="0" dirty="0"/>
              <a:t>Domain Name System (DNS) servers translate IP addresses (of a form like 10.123.45.6) to host- and domain names (such as </a:t>
            </a:r>
            <a:r>
              <a:rPr lang="en-US" altLang="en-US" noProof="0" dirty="0" err="1"/>
              <a:t>www.exin.com</a:t>
            </a:r>
            <a:r>
              <a:rPr lang="en-US" altLang="en-US" noProof="0" dirty="0"/>
              <a:t>) and vice versa. DNS was created to make it easier to reach devices on a network without having to remember all their IP addresses.</a:t>
            </a:r>
          </a:p>
          <a:p>
            <a:pPr marL="171450" indent="-171450" eaLnBrk="1" hangingPunct="1">
              <a:buFontTx/>
              <a:buChar char="-"/>
            </a:pPr>
            <a:r>
              <a:rPr lang="en-US" altLang="en-US" noProof="0" dirty="0"/>
              <a:t>Local area networks (LAN): A LAN usually has a single IP address range and connects endpoint devices such as servers, PCs, printers, etc.</a:t>
            </a:r>
          </a:p>
        </p:txBody>
      </p:sp>
    </p:spTree>
    <p:extLst>
      <p:ext uri="{BB962C8B-B14F-4D97-AF65-F5344CB8AC3E}">
        <p14:creationId xmlns:p14="http://schemas.microsoft.com/office/powerpoint/2010/main" val="214793982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109</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endParaRPr lang="en-GB" altLang="en-US" dirty="0"/>
          </a:p>
        </p:txBody>
      </p:sp>
    </p:spTree>
    <p:extLst>
      <p:ext uri="{BB962C8B-B14F-4D97-AF65-F5344CB8AC3E}">
        <p14:creationId xmlns:p14="http://schemas.microsoft.com/office/powerpoint/2010/main" val="1927916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110</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endParaRPr lang="en-GB" altLang="en-US" dirty="0"/>
          </a:p>
        </p:txBody>
      </p:sp>
    </p:spTree>
    <p:extLst>
      <p:ext uri="{BB962C8B-B14F-4D97-AF65-F5344CB8AC3E}">
        <p14:creationId xmlns:p14="http://schemas.microsoft.com/office/powerpoint/2010/main" val="24513351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111</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r>
              <a:rPr lang="en-US" altLang="en-US" noProof="0" dirty="0"/>
              <a:t>A specific application of network segregation (and server/application/database segregation) is the separation of development, test and production environments. The aim of this is to make it possible to test changes to software or hardware in the test environment, so that possible issues can be found that might disrupt the production environment. </a:t>
            </a:r>
          </a:p>
          <a:p>
            <a:pPr eaLnBrk="1" hangingPunct="1"/>
            <a:r>
              <a:rPr lang="en-US" altLang="en-US" noProof="0" dirty="0"/>
              <a:t>General rules for development and test environments:</a:t>
            </a:r>
          </a:p>
          <a:p>
            <a:pPr marL="171450" indent="-171450" eaLnBrk="1" hangingPunct="1">
              <a:buFontTx/>
              <a:buChar char="-"/>
            </a:pPr>
            <a:r>
              <a:rPr lang="en-US" altLang="en-US" noProof="0" dirty="0"/>
              <a:t>Separate from production;</a:t>
            </a:r>
          </a:p>
          <a:p>
            <a:pPr marL="171450" indent="-171450" eaLnBrk="1" hangingPunct="1">
              <a:buFontTx/>
              <a:buChar char="-"/>
            </a:pPr>
            <a:r>
              <a:rPr lang="en-US" altLang="en-US" noProof="0" dirty="0"/>
              <a:t>Test and development data cannot be the same as production data but must have the same structure;</a:t>
            </a:r>
          </a:p>
          <a:p>
            <a:pPr marL="171450" indent="-171450" eaLnBrk="1" hangingPunct="1">
              <a:buFontTx/>
              <a:buChar char="-"/>
            </a:pPr>
            <a:r>
              <a:rPr lang="en-US" altLang="en-US" noProof="0" dirty="0"/>
              <a:t>Test and development environments can only be accessed by people with authorization for that environment; production environments are accessible to everybody who needs access to the application in that environment.</a:t>
            </a:r>
          </a:p>
        </p:txBody>
      </p:sp>
    </p:spTree>
    <p:extLst>
      <p:ext uri="{BB962C8B-B14F-4D97-AF65-F5344CB8AC3E}">
        <p14:creationId xmlns:p14="http://schemas.microsoft.com/office/powerpoint/2010/main" val="64584157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112</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endParaRPr lang="en-GB" altLang="en-US" dirty="0"/>
          </a:p>
        </p:txBody>
      </p:sp>
    </p:spTree>
    <p:extLst>
      <p:ext uri="{BB962C8B-B14F-4D97-AF65-F5344CB8AC3E}">
        <p14:creationId xmlns:p14="http://schemas.microsoft.com/office/powerpoint/2010/main" val="42592422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113</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endParaRPr lang="en-GB" altLang="en-US" dirty="0"/>
          </a:p>
        </p:txBody>
      </p:sp>
    </p:spTree>
    <p:extLst>
      <p:ext uri="{BB962C8B-B14F-4D97-AF65-F5344CB8AC3E}">
        <p14:creationId xmlns:p14="http://schemas.microsoft.com/office/powerpoint/2010/main" val="3511060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114</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eaLnBrk="1" hangingPunct="1"/>
            <a:endParaRPr lang="en-GB" altLang="en-US" dirty="0"/>
          </a:p>
        </p:txBody>
      </p:sp>
    </p:spTree>
    <p:extLst>
      <p:ext uri="{BB962C8B-B14F-4D97-AF65-F5344CB8AC3E}">
        <p14:creationId xmlns:p14="http://schemas.microsoft.com/office/powerpoint/2010/main" val="405590112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AB2332D-1BF1-4254-8F03-B6C560FD5C49}" type="slidenum">
              <a:rPr lang="nl-NL" altLang="en-US" smtClean="0"/>
              <a:pPr eaLnBrk="1" hangingPunct="1">
                <a:spcBef>
                  <a:spcPct val="0"/>
                </a:spcBef>
              </a:pPr>
              <a:t>115</a:t>
            </a:fld>
            <a:endParaRPr lang="nl-NL" altLang="en-US"/>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rgbClr val="002A5A"/>
                </a:solidFill>
                <a:latin typeface="Roboto" panose="02000000000000000000" pitchFamily="2" charset="0"/>
                <a:ea typeface="Roboto" panose="02000000000000000000" pitchFamily="2" charset="0"/>
              </a:rPr>
              <a:t>(Source: </a:t>
            </a:r>
            <a:r>
              <a:rPr lang="en-US" sz="1200" dirty="0" err="1">
                <a:solidFill>
                  <a:srgbClr val="002A5A"/>
                </a:solidFill>
                <a:latin typeface="Roboto" panose="02000000000000000000" pitchFamily="2" charset="0"/>
                <a:ea typeface="Roboto" panose="02000000000000000000" pitchFamily="2" charset="0"/>
              </a:rPr>
              <a:t>wikipedia</a:t>
            </a:r>
            <a:r>
              <a:rPr lang="en-US" sz="1200" dirty="0">
                <a:solidFill>
                  <a:srgbClr val="002A5A"/>
                </a:solidFill>
                <a:latin typeface="Roboto" panose="02000000000000000000" pitchFamily="2" charset="0"/>
                <a:ea typeface="Roboto" panose="02000000000000000000" pitchFamily="2" charset="0"/>
              </a:rPr>
              <a:t>)</a:t>
            </a:r>
          </a:p>
          <a:p>
            <a:pPr eaLnBrk="1" hangingPunct="1"/>
            <a:endParaRPr lang="en-GB" altLang="en-US" dirty="0"/>
          </a:p>
        </p:txBody>
      </p:sp>
    </p:spTree>
    <p:extLst>
      <p:ext uri="{BB962C8B-B14F-4D97-AF65-F5344CB8AC3E}">
        <p14:creationId xmlns:p14="http://schemas.microsoft.com/office/powerpoint/2010/main" val="3019375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exin.com/"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nl-NL"/>
          </a:p>
        </p:txBody>
      </p:sp>
      <p:sp>
        <p:nvSpPr>
          <p:cNvPr id="5" name="Footer Placeholder 4"/>
          <p:cNvSpPr>
            <a:spLocks noGrp="1"/>
          </p:cNvSpPr>
          <p:nvPr>
            <p:ph type="ftr" sz="quarter" idx="11"/>
          </p:nvPr>
        </p:nvSpPr>
        <p:spPr/>
        <p:txBody>
          <a:bodyPr/>
          <a:lstStyle/>
          <a:p>
            <a:pPr>
              <a:defRPr/>
            </a:pPr>
            <a:endParaRPr lang="nl-NL"/>
          </a:p>
        </p:txBody>
      </p:sp>
      <p:sp>
        <p:nvSpPr>
          <p:cNvPr id="6" name="Slide Number Placeholder 5"/>
          <p:cNvSpPr>
            <a:spLocks noGrp="1"/>
          </p:cNvSpPr>
          <p:nvPr>
            <p:ph type="sldNum" sz="quarter" idx="12"/>
          </p:nvPr>
        </p:nvSpPr>
        <p:spPr/>
        <p:txBody>
          <a:bodyPr/>
          <a:lstStyle/>
          <a:p>
            <a:pPr>
              <a:defRPr/>
            </a:pPr>
            <a:fld id="{158B3F3C-FEAF-4235-B5AB-FBF297355459}" type="slidenum">
              <a:rPr lang="nl-NL" smtClean="0"/>
              <a:pPr>
                <a:defRPr/>
              </a:pPr>
              <a:t>‹#›</a:t>
            </a:fld>
            <a:endParaRPr lang="nl-NL"/>
          </a:p>
        </p:txBody>
      </p:sp>
    </p:spTree>
    <p:extLst>
      <p:ext uri="{BB962C8B-B14F-4D97-AF65-F5344CB8AC3E}">
        <p14:creationId xmlns:p14="http://schemas.microsoft.com/office/powerpoint/2010/main" val="623596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nl-NL"/>
          </a:p>
        </p:txBody>
      </p:sp>
      <p:sp>
        <p:nvSpPr>
          <p:cNvPr id="5" name="Footer Placeholder 4"/>
          <p:cNvSpPr>
            <a:spLocks noGrp="1"/>
          </p:cNvSpPr>
          <p:nvPr>
            <p:ph type="ftr" sz="quarter" idx="11"/>
          </p:nvPr>
        </p:nvSpPr>
        <p:spPr/>
        <p:txBody>
          <a:bodyPr/>
          <a:lstStyle/>
          <a:p>
            <a:pPr>
              <a:defRPr/>
            </a:pPr>
            <a:endParaRPr lang="nl-NL"/>
          </a:p>
        </p:txBody>
      </p:sp>
      <p:sp>
        <p:nvSpPr>
          <p:cNvPr id="6" name="Slide Number Placeholder 5"/>
          <p:cNvSpPr>
            <a:spLocks noGrp="1"/>
          </p:cNvSpPr>
          <p:nvPr>
            <p:ph type="sldNum" sz="quarter" idx="12"/>
          </p:nvPr>
        </p:nvSpPr>
        <p:spPr/>
        <p:txBody>
          <a:bodyPr/>
          <a:lstStyle/>
          <a:p>
            <a:pPr>
              <a:defRPr/>
            </a:pPr>
            <a:fld id="{2037834A-87A6-4DCD-BF5E-3C7A3AD06DC8}" type="slidenum">
              <a:rPr lang="nl-NL" smtClean="0"/>
              <a:pPr>
                <a:defRPr/>
              </a:pPr>
              <a:t>‹#›</a:t>
            </a:fld>
            <a:endParaRPr lang="nl-NL"/>
          </a:p>
        </p:txBody>
      </p:sp>
    </p:spTree>
    <p:extLst>
      <p:ext uri="{BB962C8B-B14F-4D97-AF65-F5344CB8AC3E}">
        <p14:creationId xmlns:p14="http://schemas.microsoft.com/office/powerpoint/2010/main" val="56071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nl-NL"/>
          </a:p>
        </p:txBody>
      </p:sp>
      <p:sp>
        <p:nvSpPr>
          <p:cNvPr id="5" name="Footer Placeholder 4"/>
          <p:cNvSpPr>
            <a:spLocks noGrp="1"/>
          </p:cNvSpPr>
          <p:nvPr>
            <p:ph type="ftr" sz="quarter" idx="11"/>
          </p:nvPr>
        </p:nvSpPr>
        <p:spPr/>
        <p:txBody>
          <a:bodyPr/>
          <a:lstStyle/>
          <a:p>
            <a:pPr>
              <a:defRPr/>
            </a:pPr>
            <a:endParaRPr lang="nl-NL"/>
          </a:p>
        </p:txBody>
      </p:sp>
      <p:sp>
        <p:nvSpPr>
          <p:cNvPr id="6" name="Slide Number Placeholder 5"/>
          <p:cNvSpPr>
            <a:spLocks noGrp="1"/>
          </p:cNvSpPr>
          <p:nvPr>
            <p:ph type="sldNum" sz="quarter" idx="12"/>
          </p:nvPr>
        </p:nvSpPr>
        <p:spPr/>
        <p:txBody>
          <a:bodyPr/>
          <a:lstStyle/>
          <a:p>
            <a:pPr>
              <a:defRPr/>
            </a:pPr>
            <a:fld id="{6242E5BA-0DB0-4ABB-85D7-0FD92B3467E2}" type="slidenum">
              <a:rPr lang="nl-NL" smtClean="0"/>
              <a:pPr>
                <a:defRPr/>
              </a:pPr>
              <a:t>‹#›</a:t>
            </a:fld>
            <a:endParaRPr lang="nl-NL"/>
          </a:p>
        </p:txBody>
      </p:sp>
    </p:spTree>
    <p:extLst>
      <p:ext uri="{BB962C8B-B14F-4D97-AF65-F5344CB8AC3E}">
        <p14:creationId xmlns:p14="http://schemas.microsoft.com/office/powerpoint/2010/main" val="1498973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IN" sz="1800">
              <a:solidFill>
                <a:srgbClr val="FFFFFF"/>
              </a:solidFill>
            </a:endParaRPr>
          </a:p>
        </p:txBody>
      </p:sp>
    </p:spTree>
    <p:extLst>
      <p:ext uri="{BB962C8B-B14F-4D97-AF65-F5344CB8AC3E}">
        <p14:creationId xmlns:p14="http://schemas.microsoft.com/office/powerpoint/2010/main" val="1464371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nl-NL"/>
          </a:p>
        </p:txBody>
      </p:sp>
      <p:sp>
        <p:nvSpPr>
          <p:cNvPr id="5" name="Rectangle 5"/>
          <p:cNvSpPr>
            <a:spLocks noGrp="1" noChangeArrowheads="1"/>
          </p:cNvSpPr>
          <p:nvPr>
            <p:ph type="ftr" sz="quarter" idx="11"/>
          </p:nvPr>
        </p:nvSpPr>
        <p:spPr>
          <a:ln/>
        </p:spPr>
        <p:txBody>
          <a:bodyPr/>
          <a:lstStyle>
            <a:lvl1pPr>
              <a:defRPr/>
            </a:lvl1pPr>
          </a:lstStyle>
          <a:p>
            <a:pPr>
              <a:defRPr/>
            </a:pP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9F9C513E-46E7-41BD-BB3E-DA3B88637FB3}" type="slidenum">
              <a:rPr lang="nl-NL"/>
              <a:pPr>
                <a:defRPr/>
              </a:pPr>
              <a:t>‹#›</a:t>
            </a:fld>
            <a:endParaRPr lang="nl-NL"/>
          </a:p>
        </p:txBody>
      </p:sp>
    </p:spTree>
    <p:extLst>
      <p:ext uri="{BB962C8B-B14F-4D97-AF65-F5344CB8AC3E}">
        <p14:creationId xmlns:p14="http://schemas.microsoft.com/office/powerpoint/2010/main" val="40702890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Final page">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263352" y="6309320"/>
            <a:ext cx="1512168" cy="384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7" name="Text Placeholder 6"/>
          <p:cNvSpPr>
            <a:spLocks noGrp="1"/>
          </p:cNvSpPr>
          <p:nvPr>
            <p:ph type="body" sz="quarter" idx="13" hasCustomPrompt="1"/>
          </p:nvPr>
        </p:nvSpPr>
        <p:spPr>
          <a:xfrm>
            <a:off x="0" y="4005065"/>
            <a:ext cx="12192000" cy="960107"/>
          </a:xfrm>
        </p:spPr>
        <p:txBody>
          <a:bodyPr anchor="b">
            <a:normAutofit/>
          </a:bodyPr>
          <a:lstStyle>
            <a:lvl1pPr marL="0" indent="0" algn="ctr">
              <a:buFont typeface="Arial" panose="020B0604020202020204" pitchFamily="34" charset="0"/>
              <a:buNone/>
              <a:defRPr sz="3200" baseline="0">
                <a:latin typeface="Montserrat SemiBold" panose="000007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Contact EXIN</a:t>
            </a:r>
          </a:p>
        </p:txBody>
      </p:sp>
      <p:sp>
        <p:nvSpPr>
          <p:cNvPr id="8" name="Text Placeholder 6"/>
          <p:cNvSpPr>
            <a:spLocks noGrp="1"/>
          </p:cNvSpPr>
          <p:nvPr>
            <p:ph type="body" sz="quarter" idx="14" hasCustomPrompt="1"/>
          </p:nvPr>
        </p:nvSpPr>
        <p:spPr>
          <a:xfrm>
            <a:off x="0" y="4965172"/>
            <a:ext cx="12192000" cy="960107"/>
          </a:xfrm>
        </p:spPr>
        <p:txBody>
          <a:bodyPr anchor="b">
            <a:normAutofit/>
          </a:bodyPr>
          <a:lstStyle>
            <a:lvl1pPr marL="0" indent="0" algn="ctr">
              <a:buFont typeface="Arial" panose="020B0604020202020204" pitchFamily="34" charset="0"/>
              <a:buNone/>
              <a:defRPr sz="3200" baseline="0">
                <a:solidFill>
                  <a:schemeClr val="accent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hlinkClick r:id="rId2">
                  <a:extLst>
                    <a:ext uri="{A12FA001-AC4F-418D-AE19-62706E023703}">
                      <ahyp:hlinkClr xmlns:ahyp="http://schemas.microsoft.com/office/drawing/2018/hyperlinkcolor" val="tx"/>
                    </a:ext>
                  </a:extLst>
                </a:hlinkClick>
              </a:rPr>
              <a:t>www.exin.com</a:t>
            </a:r>
            <a:endParaRPr lang="nl-NL" dirty="0"/>
          </a:p>
        </p:txBody>
      </p:sp>
      <p:pic>
        <p:nvPicPr>
          <p:cNvPr id="9" name="Picture 8">
            <a:extLst>
              <a:ext uri="{FF2B5EF4-FFF2-40B4-BE49-F238E27FC236}">
                <a16:creationId xmlns:a16="http://schemas.microsoft.com/office/drawing/2014/main" id="{A403B6A7-FD4B-4D98-BDB0-D031F3A8DE6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3880346" y="929853"/>
            <a:ext cx="4431307" cy="2499147"/>
          </a:xfrm>
          <a:prstGeom prst="rect">
            <a:avLst/>
          </a:prstGeom>
          <a:noFill/>
          <a:ln>
            <a:noFill/>
          </a:ln>
        </p:spPr>
      </p:pic>
    </p:spTree>
    <p:extLst>
      <p:ext uri="{BB962C8B-B14F-4D97-AF65-F5344CB8AC3E}">
        <p14:creationId xmlns:p14="http://schemas.microsoft.com/office/powerpoint/2010/main" val="2151990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81832-F729-423F-9E3C-D9AA6F1CE5FA}" type="slidenum">
              <a:rPr lang="en-US" smtClean="0"/>
              <a:t>‹#›</a:t>
            </a:fld>
            <a:endParaRPr lang="en-US"/>
          </a:p>
        </p:txBody>
      </p:sp>
    </p:spTree>
    <p:extLst>
      <p:ext uri="{BB962C8B-B14F-4D97-AF65-F5344CB8AC3E}">
        <p14:creationId xmlns:p14="http://schemas.microsoft.com/office/powerpoint/2010/main" val="431352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81832-F729-423F-9E3C-D9AA6F1CE5FA}" type="slidenum">
              <a:rPr lang="en-US" smtClean="0"/>
              <a:t>‹#›</a:t>
            </a:fld>
            <a:endParaRPr lang="en-US"/>
          </a:p>
        </p:txBody>
      </p:sp>
    </p:spTree>
    <p:extLst>
      <p:ext uri="{BB962C8B-B14F-4D97-AF65-F5344CB8AC3E}">
        <p14:creationId xmlns:p14="http://schemas.microsoft.com/office/powerpoint/2010/main" val="19433293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81832-F729-423F-9E3C-D9AA6F1CE5FA}" type="slidenum">
              <a:rPr lang="en-US" smtClean="0"/>
              <a:t>‹#›</a:t>
            </a:fld>
            <a:endParaRPr lang="en-US"/>
          </a:p>
        </p:txBody>
      </p:sp>
    </p:spTree>
    <p:extLst>
      <p:ext uri="{BB962C8B-B14F-4D97-AF65-F5344CB8AC3E}">
        <p14:creationId xmlns:p14="http://schemas.microsoft.com/office/powerpoint/2010/main" val="40681523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881832-F729-423F-9E3C-D9AA6F1CE5FA}" type="slidenum">
              <a:rPr lang="en-US" smtClean="0"/>
              <a:t>‹#›</a:t>
            </a:fld>
            <a:endParaRPr lang="en-US"/>
          </a:p>
        </p:txBody>
      </p:sp>
    </p:spTree>
    <p:extLst>
      <p:ext uri="{BB962C8B-B14F-4D97-AF65-F5344CB8AC3E}">
        <p14:creationId xmlns:p14="http://schemas.microsoft.com/office/powerpoint/2010/main" val="2980888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881832-F729-423F-9E3C-D9AA6F1CE5FA}" type="slidenum">
              <a:rPr lang="en-US" smtClean="0"/>
              <a:t>‹#›</a:t>
            </a:fld>
            <a:endParaRPr lang="en-US"/>
          </a:p>
        </p:txBody>
      </p:sp>
    </p:spTree>
    <p:extLst>
      <p:ext uri="{BB962C8B-B14F-4D97-AF65-F5344CB8AC3E}">
        <p14:creationId xmlns:p14="http://schemas.microsoft.com/office/powerpoint/2010/main" val="770234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nl-NL"/>
          </a:p>
        </p:txBody>
      </p:sp>
      <p:sp>
        <p:nvSpPr>
          <p:cNvPr id="5" name="Footer Placeholder 4"/>
          <p:cNvSpPr>
            <a:spLocks noGrp="1"/>
          </p:cNvSpPr>
          <p:nvPr>
            <p:ph type="ftr" sz="quarter" idx="11"/>
          </p:nvPr>
        </p:nvSpPr>
        <p:spPr/>
        <p:txBody>
          <a:bodyPr/>
          <a:lstStyle/>
          <a:p>
            <a:pPr>
              <a:defRPr/>
            </a:pPr>
            <a:endParaRPr lang="nl-NL"/>
          </a:p>
        </p:txBody>
      </p:sp>
      <p:sp>
        <p:nvSpPr>
          <p:cNvPr id="6" name="Slide Number Placeholder 5"/>
          <p:cNvSpPr>
            <a:spLocks noGrp="1"/>
          </p:cNvSpPr>
          <p:nvPr>
            <p:ph type="sldNum" sz="quarter" idx="12"/>
          </p:nvPr>
        </p:nvSpPr>
        <p:spPr/>
        <p:txBody>
          <a:bodyPr/>
          <a:lstStyle/>
          <a:p>
            <a:pPr>
              <a:defRPr/>
            </a:pPr>
            <a:fld id="{858E763E-C1F5-433F-AD86-2BCC4D2F67EC}" type="slidenum">
              <a:rPr lang="nl-NL" smtClean="0"/>
              <a:pPr>
                <a:defRPr/>
              </a:pPr>
              <a:t>‹#›</a:t>
            </a:fld>
            <a:endParaRPr lang="nl-NL"/>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6548" y="6468132"/>
            <a:ext cx="332242" cy="141560"/>
          </a:xfrm>
          <a:prstGeom prst="rect">
            <a:avLst/>
          </a:prstGeom>
        </p:spPr>
      </p:pic>
    </p:spTree>
    <p:extLst>
      <p:ext uri="{BB962C8B-B14F-4D97-AF65-F5344CB8AC3E}">
        <p14:creationId xmlns:p14="http://schemas.microsoft.com/office/powerpoint/2010/main" val="25425157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881832-F729-423F-9E3C-D9AA6F1CE5FA}" type="slidenum">
              <a:rPr lang="en-US" smtClean="0"/>
              <a:t>‹#›</a:t>
            </a:fld>
            <a:endParaRPr lang="en-US"/>
          </a:p>
        </p:txBody>
      </p:sp>
    </p:spTree>
    <p:extLst>
      <p:ext uri="{BB962C8B-B14F-4D97-AF65-F5344CB8AC3E}">
        <p14:creationId xmlns:p14="http://schemas.microsoft.com/office/powerpoint/2010/main" val="3552959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881832-F729-423F-9E3C-D9AA6F1CE5FA}" type="slidenum">
              <a:rPr lang="en-US" smtClean="0"/>
              <a:t>‹#›</a:t>
            </a:fld>
            <a:endParaRPr lang="en-US"/>
          </a:p>
        </p:txBody>
      </p:sp>
    </p:spTree>
    <p:extLst>
      <p:ext uri="{BB962C8B-B14F-4D97-AF65-F5344CB8AC3E}">
        <p14:creationId xmlns:p14="http://schemas.microsoft.com/office/powerpoint/2010/main" val="26303406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881832-F729-423F-9E3C-D9AA6F1CE5FA}" type="slidenum">
              <a:rPr lang="en-US" smtClean="0"/>
              <a:t>‹#›</a:t>
            </a:fld>
            <a:endParaRPr lang="en-US"/>
          </a:p>
        </p:txBody>
      </p:sp>
    </p:spTree>
    <p:extLst>
      <p:ext uri="{BB962C8B-B14F-4D97-AF65-F5344CB8AC3E}">
        <p14:creationId xmlns:p14="http://schemas.microsoft.com/office/powerpoint/2010/main" val="26036363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881832-F729-423F-9E3C-D9AA6F1CE5FA}" type="slidenum">
              <a:rPr lang="en-US" smtClean="0"/>
              <a:t>‹#›</a:t>
            </a:fld>
            <a:endParaRPr lang="en-US"/>
          </a:p>
        </p:txBody>
      </p:sp>
    </p:spTree>
    <p:extLst>
      <p:ext uri="{BB962C8B-B14F-4D97-AF65-F5344CB8AC3E}">
        <p14:creationId xmlns:p14="http://schemas.microsoft.com/office/powerpoint/2010/main" val="36159290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81832-F729-423F-9E3C-D9AA6F1CE5FA}" type="slidenum">
              <a:rPr lang="en-US" smtClean="0"/>
              <a:t>‹#›</a:t>
            </a:fld>
            <a:endParaRPr lang="en-US"/>
          </a:p>
        </p:txBody>
      </p:sp>
    </p:spTree>
    <p:extLst>
      <p:ext uri="{BB962C8B-B14F-4D97-AF65-F5344CB8AC3E}">
        <p14:creationId xmlns:p14="http://schemas.microsoft.com/office/powerpoint/2010/main" val="10283600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81832-F729-423F-9E3C-D9AA6F1CE5FA}" type="slidenum">
              <a:rPr lang="en-US" smtClean="0"/>
              <a:t>‹#›</a:t>
            </a:fld>
            <a:endParaRPr lang="en-US"/>
          </a:p>
        </p:txBody>
      </p:sp>
    </p:spTree>
    <p:extLst>
      <p:ext uri="{BB962C8B-B14F-4D97-AF65-F5344CB8AC3E}">
        <p14:creationId xmlns:p14="http://schemas.microsoft.com/office/powerpoint/2010/main" val="8441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nl-NL"/>
          </a:p>
        </p:txBody>
      </p:sp>
      <p:sp>
        <p:nvSpPr>
          <p:cNvPr id="5" name="Footer Placeholder 4"/>
          <p:cNvSpPr>
            <a:spLocks noGrp="1"/>
          </p:cNvSpPr>
          <p:nvPr>
            <p:ph type="ftr" sz="quarter" idx="11"/>
          </p:nvPr>
        </p:nvSpPr>
        <p:spPr/>
        <p:txBody>
          <a:bodyPr/>
          <a:lstStyle/>
          <a:p>
            <a:pPr>
              <a:defRPr/>
            </a:pPr>
            <a:endParaRPr lang="nl-NL"/>
          </a:p>
        </p:txBody>
      </p:sp>
      <p:sp>
        <p:nvSpPr>
          <p:cNvPr id="6" name="Slide Number Placeholder 5"/>
          <p:cNvSpPr>
            <a:spLocks noGrp="1"/>
          </p:cNvSpPr>
          <p:nvPr>
            <p:ph type="sldNum" sz="quarter" idx="12"/>
          </p:nvPr>
        </p:nvSpPr>
        <p:spPr/>
        <p:txBody>
          <a:bodyPr/>
          <a:lstStyle/>
          <a:p>
            <a:pPr>
              <a:defRPr/>
            </a:pPr>
            <a:fld id="{974DDA44-EB74-4D91-A4F0-EF400C7EAFEF}" type="slidenum">
              <a:rPr lang="nl-NL" smtClean="0"/>
              <a:pPr>
                <a:defRPr/>
              </a:pPr>
              <a:t>‹#›</a:t>
            </a:fld>
            <a:endParaRPr lang="nl-NL"/>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6548" y="6468132"/>
            <a:ext cx="332242" cy="141560"/>
          </a:xfrm>
          <a:prstGeom prst="rect">
            <a:avLst/>
          </a:prstGeom>
        </p:spPr>
      </p:pic>
    </p:spTree>
    <p:extLst>
      <p:ext uri="{BB962C8B-B14F-4D97-AF65-F5344CB8AC3E}">
        <p14:creationId xmlns:p14="http://schemas.microsoft.com/office/powerpoint/2010/main" val="9538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nl-NL"/>
          </a:p>
        </p:txBody>
      </p:sp>
      <p:sp>
        <p:nvSpPr>
          <p:cNvPr id="6" name="Footer Placeholder 5"/>
          <p:cNvSpPr>
            <a:spLocks noGrp="1"/>
          </p:cNvSpPr>
          <p:nvPr>
            <p:ph type="ftr" sz="quarter" idx="11"/>
          </p:nvPr>
        </p:nvSpPr>
        <p:spPr/>
        <p:txBody>
          <a:bodyPr/>
          <a:lstStyle/>
          <a:p>
            <a:pPr>
              <a:defRPr/>
            </a:pPr>
            <a:endParaRPr lang="nl-NL"/>
          </a:p>
        </p:txBody>
      </p:sp>
      <p:sp>
        <p:nvSpPr>
          <p:cNvPr id="7" name="Slide Number Placeholder 6"/>
          <p:cNvSpPr>
            <a:spLocks noGrp="1"/>
          </p:cNvSpPr>
          <p:nvPr>
            <p:ph type="sldNum" sz="quarter" idx="12"/>
          </p:nvPr>
        </p:nvSpPr>
        <p:spPr/>
        <p:txBody>
          <a:bodyPr/>
          <a:lstStyle/>
          <a:p>
            <a:pPr>
              <a:defRPr/>
            </a:pPr>
            <a:fld id="{96F8B08A-BB0C-49EB-BEE2-636650DE3DE2}" type="slidenum">
              <a:rPr lang="nl-NL" smtClean="0"/>
              <a:pPr>
                <a:defRPr/>
              </a:pPr>
              <a:t>‹#›</a:t>
            </a:fld>
            <a:endParaRPr lang="nl-NL"/>
          </a:p>
        </p:txBody>
      </p:sp>
    </p:spTree>
    <p:extLst>
      <p:ext uri="{BB962C8B-B14F-4D97-AF65-F5344CB8AC3E}">
        <p14:creationId xmlns:p14="http://schemas.microsoft.com/office/powerpoint/2010/main" val="2204772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nl-NL"/>
          </a:p>
        </p:txBody>
      </p:sp>
      <p:sp>
        <p:nvSpPr>
          <p:cNvPr id="8" name="Footer Placeholder 7"/>
          <p:cNvSpPr>
            <a:spLocks noGrp="1"/>
          </p:cNvSpPr>
          <p:nvPr>
            <p:ph type="ftr" sz="quarter" idx="11"/>
          </p:nvPr>
        </p:nvSpPr>
        <p:spPr/>
        <p:txBody>
          <a:bodyPr/>
          <a:lstStyle/>
          <a:p>
            <a:pPr>
              <a:defRPr/>
            </a:pPr>
            <a:endParaRPr lang="nl-NL"/>
          </a:p>
        </p:txBody>
      </p:sp>
      <p:sp>
        <p:nvSpPr>
          <p:cNvPr id="9" name="Slide Number Placeholder 8"/>
          <p:cNvSpPr>
            <a:spLocks noGrp="1"/>
          </p:cNvSpPr>
          <p:nvPr>
            <p:ph type="sldNum" sz="quarter" idx="12"/>
          </p:nvPr>
        </p:nvSpPr>
        <p:spPr/>
        <p:txBody>
          <a:bodyPr/>
          <a:lstStyle/>
          <a:p>
            <a:pPr>
              <a:defRPr/>
            </a:pPr>
            <a:fld id="{8E497464-98CF-4B67-B53B-B47671D75560}" type="slidenum">
              <a:rPr lang="nl-NL" smtClean="0"/>
              <a:pPr>
                <a:defRPr/>
              </a:pPr>
              <a:t>‹#›</a:t>
            </a:fld>
            <a:endParaRPr lang="nl-NL"/>
          </a:p>
        </p:txBody>
      </p:sp>
    </p:spTree>
    <p:extLst>
      <p:ext uri="{BB962C8B-B14F-4D97-AF65-F5344CB8AC3E}">
        <p14:creationId xmlns:p14="http://schemas.microsoft.com/office/powerpoint/2010/main" val="3628110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nl-NL"/>
          </a:p>
        </p:txBody>
      </p:sp>
      <p:sp>
        <p:nvSpPr>
          <p:cNvPr id="4" name="Footer Placeholder 3"/>
          <p:cNvSpPr>
            <a:spLocks noGrp="1"/>
          </p:cNvSpPr>
          <p:nvPr>
            <p:ph type="ftr" sz="quarter" idx="11"/>
          </p:nvPr>
        </p:nvSpPr>
        <p:spPr/>
        <p:txBody>
          <a:bodyPr/>
          <a:lstStyle/>
          <a:p>
            <a:pPr>
              <a:defRPr/>
            </a:pPr>
            <a:endParaRPr lang="nl-NL"/>
          </a:p>
        </p:txBody>
      </p:sp>
      <p:sp>
        <p:nvSpPr>
          <p:cNvPr id="5" name="Slide Number Placeholder 4"/>
          <p:cNvSpPr>
            <a:spLocks noGrp="1"/>
          </p:cNvSpPr>
          <p:nvPr>
            <p:ph type="sldNum" sz="quarter" idx="12"/>
          </p:nvPr>
        </p:nvSpPr>
        <p:spPr/>
        <p:txBody>
          <a:bodyPr/>
          <a:lstStyle/>
          <a:p>
            <a:pPr>
              <a:defRPr/>
            </a:pPr>
            <a:fld id="{FB3EA113-A6BF-4E46-B54F-7FBCF7E4ABB0}" type="slidenum">
              <a:rPr lang="nl-NL" smtClean="0"/>
              <a:pPr>
                <a:defRPr/>
              </a:pPr>
              <a:t>‹#›</a:t>
            </a:fld>
            <a:endParaRPr lang="nl-NL"/>
          </a:p>
        </p:txBody>
      </p:sp>
    </p:spTree>
    <p:extLst>
      <p:ext uri="{BB962C8B-B14F-4D97-AF65-F5344CB8AC3E}">
        <p14:creationId xmlns:p14="http://schemas.microsoft.com/office/powerpoint/2010/main" val="534770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nl-NL"/>
          </a:p>
        </p:txBody>
      </p:sp>
      <p:sp>
        <p:nvSpPr>
          <p:cNvPr id="3" name="Footer Placeholder 2"/>
          <p:cNvSpPr>
            <a:spLocks noGrp="1"/>
          </p:cNvSpPr>
          <p:nvPr>
            <p:ph type="ftr" sz="quarter" idx="11"/>
          </p:nvPr>
        </p:nvSpPr>
        <p:spPr/>
        <p:txBody>
          <a:bodyPr/>
          <a:lstStyle/>
          <a:p>
            <a:pPr>
              <a:defRPr/>
            </a:pPr>
            <a:endParaRPr lang="nl-NL"/>
          </a:p>
        </p:txBody>
      </p:sp>
      <p:sp>
        <p:nvSpPr>
          <p:cNvPr id="4" name="Slide Number Placeholder 3"/>
          <p:cNvSpPr>
            <a:spLocks noGrp="1"/>
          </p:cNvSpPr>
          <p:nvPr>
            <p:ph type="sldNum" sz="quarter" idx="12"/>
          </p:nvPr>
        </p:nvSpPr>
        <p:spPr/>
        <p:txBody>
          <a:bodyPr/>
          <a:lstStyle/>
          <a:p>
            <a:pPr>
              <a:defRPr/>
            </a:pPr>
            <a:fld id="{18EFE5DE-5F42-425C-9EF7-B6BD69CFBE9C}" type="slidenum">
              <a:rPr lang="nl-NL" smtClean="0"/>
              <a:pPr>
                <a:defRPr/>
              </a:pPr>
              <a:t>‹#›</a:t>
            </a:fld>
            <a:endParaRPr lang="nl-NL"/>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6548" y="6468132"/>
            <a:ext cx="332242" cy="141560"/>
          </a:xfrm>
          <a:prstGeom prst="rect">
            <a:avLst/>
          </a:prstGeom>
        </p:spPr>
      </p:pic>
    </p:spTree>
    <p:extLst>
      <p:ext uri="{BB962C8B-B14F-4D97-AF65-F5344CB8AC3E}">
        <p14:creationId xmlns:p14="http://schemas.microsoft.com/office/powerpoint/2010/main" val="1624885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nl-NL"/>
          </a:p>
        </p:txBody>
      </p:sp>
      <p:sp>
        <p:nvSpPr>
          <p:cNvPr id="6" name="Footer Placeholder 5"/>
          <p:cNvSpPr>
            <a:spLocks noGrp="1"/>
          </p:cNvSpPr>
          <p:nvPr>
            <p:ph type="ftr" sz="quarter" idx="11"/>
          </p:nvPr>
        </p:nvSpPr>
        <p:spPr/>
        <p:txBody>
          <a:bodyPr/>
          <a:lstStyle/>
          <a:p>
            <a:pPr>
              <a:defRPr/>
            </a:pPr>
            <a:endParaRPr lang="nl-NL"/>
          </a:p>
        </p:txBody>
      </p:sp>
      <p:sp>
        <p:nvSpPr>
          <p:cNvPr id="7" name="Slide Number Placeholder 6"/>
          <p:cNvSpPr>
            <a:spLocks noGrp="1"/>
          </p:cNvSpPr>
          <p:nvPr>
            <p:ph type="sldNum" sz="quarter" idx="12"/>
          </p:nvPr>
        </p:nvSpPr>
        <p:spPr/>
        <p:txBody>
          <a:bodyPr/>
          <a:lstStyle/>
          <a:p>
            <a:pPr>
              <a:defRPr/>
            </a:pPr>
            <a:fld id="{57AA5C17-0FF1-47C0-BB84-ADF3789C3410}" type="slidenum">
              <a:rPr lang="nl-NL" smtClean="0"/>
              <a:pPr>
                <a:defRPr/>
              </a:pPr>
              <a:t>‹#›</a:t>
            </a:fld>
            <a:endParaRPr lang="nl-NL"/>
          </a:p>
        </p:txBody>
      </p:sp>
    </p:spTree>
    <p:extLst>
      <p:ext uri="{BB962C8B-B14F-4D97-AF65-F5344CB8AC3E}">
        <p14:creationId xmlns:p14="http://schemas.microsoft.com/office/powerpoint/2010/main" val="2776706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nl-NL"/>
          </a:p>
        </p:txBody>
      </p:sp>
      <p:sp>
        <p:nvSpPr>
          <p:cNvPr id="6" name="Footer Placeholder 5"/>
          <p:cNvSpPr>
            <a:spLocks noGrp="1"/>
          </p:cNvSpPr>
          <p:nvPr>
            <p:ph type="ftr" sz="quarter" idx="11"/>
          </p:nvPr>
        </p:nvSpPr>
        <p:spPr/>
        <p:txBody>
          <a:bodyPr/>
          <a:lstStyle/>
          <a:p>
            <a:pPr>
              <a:defRPr/>
            </a:pPr>
            <a:endParaRPr lang="nl-NL"/>
          </a:p>
        </p:txBody>
      </p:sp>
      <p:sp>
        <p:nvSpPr>
          <p:cNvPr id="7" name="Slide Number Placeholder 6"/>
          <p:cNvSpPr>
            <a:spLocks noGrp="1"/>
          </p:cNvSpPr>
          <p:nvPr>
            <p:ph type="sldNum" sz="quarter" idx="12"/>
          </p:nvPr>
        </p:nvSpPr>
        <p:spPr/>
        <p:txBody>
          <a:bodyPr/>
          <a:lstStyle/>
          <a:p>
            <a:pPr>
              <a:defRPr/>
            </a:pPr>
            <a:fld id="{67BD2D70-18F7-4278-9A18-75F71925EE4B}" type="slidenum">
              <a:rPr lang="nl-NL" smtClean="0"/>
              <a:pPr>
                <a:defRPr/>
              </a:pPr>
              <a:t>‹#›</a:t>
            </a:fld>
            <a:endParaRPr lang="nl-NL"/>
          </a:p>
        </p:txBody>
      </p:sp>
    </p:spTree>
    <p:extLst>
      <p:ext uri="{BB962C8B-B14F-4D97-AF65-F5344CB8AC3E}">
        <p14:creationId xmlns:p14="http://schemas.microsoft.com/office/powerpoint/2010/main" val="1694058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5965B433-9FC1-4E11-90B1-A824F2EE8A0D}" type="slidenum">
              <a:rPr lang="nl-NL" smtClean="0"/>
              <a:pPr>
                <a:defRPr/>
              </a:pPr>
              <a:t>‹#›</a:t>
            </a:fld>
            <a:endParaRPr lang="nl-NL"/>
          </a:p>
        </p:txBody>
      </p:sp>
    </p:spTree>
    <p:extLst>
      <p:ext uri="{BB962C8B-B14F-4D97-AF65-F5344CB8AC3E}">
        <p14:creationId xmlns:p14="http://schemas.microsoft.com/office/powerpoint/2010/main" val="307461977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88"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881832-F729-423F-9E3C-D9AA6F1CE5FA}" type="slidenum">
              <a:rPr lang="en-US" smtClean="0"/>
              <a:t>‹#›</a:t>
            </a:fld>
            <a:endParaRPr lang="en-US"/>
          </a:p>
        </p:txBody>
      </p:sp>
    </p:spTree>
    <p:extLst>
      <p:ext uri="{BB962C8B-B14F-4D97-AF65-F5344CB8AC3E}">
        <p14:creationId xmlns:p14="http://schemas.microsoft.com/office/powerpoint/2010/main" val="69588228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69.svg"/></Relationships>
</file>

<file path=ppt/slides/_rels/slide10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slides/_rels/slide10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53.svg"/></Relationships>
</file>

<file path=ppt/slides/_rels/slide1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10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53.svg"/></Relationships>
</file>

<file path=ppt/slides/_rels/slide10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10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53.svg"/></Relationships>
</file>

<file path=ppt/slides/_rels/slide10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54.svg"/></Relationships>
</file>

<file path=ppt/slides/_rels/slide108.xml.rels><?xml version="1.0" encoding="UTF-8" standalone="yes"?>
<Relationships xmlns="http://schemas.openxmlformats.org/package/2006/relationships"><Relationship Id="rId8" Type="http://schemas.openxmlformats.org/officeDocument/2006/relationships/image" Target="../media/image160.sv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58.svg"/><Relationship Id="rId5" Type="http://schemas.openxmlformats.org/officeDocument/2006/relationships/image" Target="../media/image157.png"/><Relationship Id="rId4" Type="http://schemas.openxmlformats.org/officeDocument/2006/relationships/image" Target="../media/image156.sv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64.svg"/><Relationship Id="rId5" Type="http://schemas.openxmlformats.org/officeDocument/2006/relationships/image" Target="../media/image163.png"/><Relationship Id="rId4" Type="http://schemas.openxmlformats.org/officeDocument/2006/relationships/image" Target="../media/image162.sv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66.svg"/></Relationships>
</file>

<file path=ppt/slides/_rels/slide11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68.svg"/></Relationships>
</file>

<file path=ppt/slides/_rels/slide11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70.sv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38.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26.png"/><Relationship Id="rId4" Type="http://schemas.openxmlformats.org/officeDocument/2006/relationships/image" Target="../media/image25.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9.sv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svg"/></Relationships>
</file>

<file path=ppt/slides/_rels/slide46.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63.svg"/></Relationships>
</file>

<file path=ppt/slides/_rels/slide51.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30.png"/><Relationship Id="rId7"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31.sv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30.png"/><Relationship Id="rId7"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31.svg"/></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9.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0.svg"/></Relationships>
</file>

<file path=ppt/slides/_rels/slide60.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30.png"/><Relationship Id="rId7"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31.sv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9.sv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9.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2.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svg"/></Relationships>
</file>

<file path=ppt/slides/_rels/slide72.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86.svg"/><Relationship Id="rId3" Type="http://schemas.openxmlformats.org/officeDocument/2006/relationships/image" Target="../media/image70.png"/><Relationship Id="rId21" Type="http://schemas.openxmlformats.org/officeDocument/2006/relationships/image" Target="../media/image89.png"/><Relationship Id="rId7" Type="http://schemas.openxmlformats.org/officeDocument/2006/relationships/image" Target="../media/image75.png"/><Relationship Id="rId12" Type="http://schemas.openxmlformats.org/officeDocument/2006/relationships/image" Target="../media/image80.svg"/><Relationship Id="rId17" Type="http://schemas.openxmlformats.org/officeDocument/2006/relationships/image" Target="../media/image85.png"/><Relationship Id="rId2" Type="http://schemas.openxmlformats.org/officeDocument/2006/relationships/notesSlide" Target="../notesSlides/notesSlide59.xml"/><Relationship Id="rId16" Type="http://schemas.openxmlformats.org/officeDocument/2006/relationships/image" Target="../media/image84.svg"/><Relationship Id="rId20" Type="http://schemas.openxmlformats.org/officeDocument/2006/relationships/image" Target="../media/image88.sv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79.png"/><Relationship Id="rId24" Type="http://schemas.openxmlformats.org/officeDocument/2006/relationships/image" Target="../media/image92.svg"/><Relationship Id="rId5" Type="http://schemas.openxmlformats.org/officeDocument/2006/relationships/image" Target="../media/image73.png"/><Relationship Id="rId15" Type="http://schemas.openxmlformats.org/officeDocument/2006/relationships/image" Target="../media/image83.png"/><Relationship Id="rId23" Type="http://schemas.openxmlformats.org/officeDocument/2006/relationships/image" Target="../media/image91.png"/><Relationship Id="rId10" Type="http://schemas.openxmlformats.org/officeDocument/2006/relationships/image" Target="../media/image78.svg"/><Relationship Id="rId19" Type="http://schemas.openxmlformats.org/officeDocument/2006/relationships/image" Target="../media/image87.png"/><Relationship Id="rId4" Type="http://schemas.openxmlformats.org/officeDocument/2006/relationships/image" Target="../media/image71.svg"/><Relationship Id="rId9" Type="http://schemas.openxmlformats.org/officeDocument/2006/relationships/image" Target="../media/image77.png"/><Relationship Id="rId14" Type="http://schemas.openxmlformats.org/officeDocument/2006/relationships/image" Target="../media/image82.svg"/><Relationship Id="rId22" Type="http://schemas.openxmlformats.org/officeDocument/2006/relationships/image" Target="../media/image90.svg"/></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9.svg"/></Relationships>
</file>

<file path=ppt/slides/_rels/slide74.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28.png"/><Relationship Id="rId7"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94.svg"/><Relationship Id="rId4" Type="http://schemas.openxmlformats.org/officeDocument/2006/relationships/image" Target="../media/image29.svg"/><Relationship Id="rId9" Type="http://schemas.openxmlformats.org/officeDocument/2006/relationships/image" Target="../media/image93.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96.svg"/></Relationships>
</file>

<file path=ppt/slides/_rels/slide8.xml.rels><?xml version="1.0" encoding="UTF-8" standalone="yes"?>
<Relationships xmlns="http://schemas.openxmlformats.org/package/2006/relationships"><Relationship Id="rId3" Type="http://schemas.openxmlformats.org/officeDocument/2006/relationships/hyperlink" Target="http://www.iso.org/"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4.sv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7.png"/><Relationship Id="rId7"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98.svg"/></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9.png"/><Relationship Id="rId7" Type="http://schemas.openxmlformats.org/officeDocument/2006/relationships/image" Target="../media/image107.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06.sv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10.svg"/><Relationship Id="rId9" Type="http://schemas.openxmlformats.org/officeDocument/2006/relationships/image" Target="../media/image109.png"/></Relationships>
</file>

<file path=ppt/slides/_rels/slide85.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83.png"/><Relationship Id="rId7" Type="http://schemas.openxmlformats.org/officeDocument/2006/relationships/image" Target="../media/image77.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12.svg"/><Relationship Id="rId5" Type="http://schemas.openxmlformats.org/officeDocument/2006/relationships/image" Target="../media/image85.png"/><Relationship Id="rId10" Type="http://schemas.openxmlformats.org/officeDocument/2006/relationships/image" Target="../media/image115.svg"/><Relationship Id="rId4" Type="http://schemas.openxmlformats.org/officeDocument/2006/relationships/image" Target="../media/image111.svg"/><Relationship Id="rId9" Type="http://schemas.openxmlformats.org/officeDocument/2006/relationships/image" Target="../media/image114.png"/></Relationships>
</file>

<file path=ppt/slides/_rels/slide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17.svg"/></Relationships>
</file>

<file path=ppt/slides/_rels/slide88.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slides/_rels/slide89.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27.svg"/><Relationship Id="rId5" Type="http://schemas.openxmlformats.org/officeDocument/2006/relationships/image" Target="../media/image126.png"/><Relationship Id="rId10" Type="http://schemas.openxmlformats.org/officeDocument/2006/relationships/image" Target="../media/image131.svg"/><Relationship Id="rId4" Type="http://schemas.openxmlformats.org/officeDocument/2006/relationships/image" Target="../media/image125.svg"/><Relationship Id="rId9" Type="http://schemas.openxmlformats.org/officeDocument/2006/relationships/image" Target="../media/image1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37.sv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33.svg"/></Relationships>
</file>

<file path=ppt/slides/_rels/slide91.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39.svg"/></Relationships>
</file>

<file path=ppt/slides/_rels/slide9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44.png"/><Relationship Id="rId7" Type="http://schemas.openxmlformats.org/officeDocument/2006/relationships/image" Target="../media/image22.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47.svg"/><Relationship Id="rId5" Type="http://schemas.openxmlformats.org/officeDocument/2006/relationships/image" Target="../media/image146.png"/><Relationship Id="rId10" Type="http://schemas.openxmlformats.org/officeDocument/2006/relationships/image" Target="../media/image127.svg"/><Relationship Id="rId4" Type="http://schemas.openxmlformats.org/officeDocument/2006/relationships/image" Target="../media/image145.svg"/><Relationship Id="rId9" Type="http://schemas.openxmlformats.org/officeDocument/2006/relationships/image" Target="../media/image126.png"/></Relationships>
</file>

<file path=ppt/slides/_rels/slide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49.svg"/></Relationships>
</file>

<file path=ppt/slides/_rels/slide96.xml.rels><?xml version="1.0" encoding="UTF-8" standalone="yes"?>
<Relationships xmlns="http://schemas.openxmlformats.org/package/2006/relationships"><Relationship Id="rId8" Type="http://schemas.openxmlformats.org/officeDocument/2006/relationships/image" Target="../media/image149.svg"/><Relationship Id="rId3" Type="http://schemas.openxmlformats.org/officeDocument/2006/relationships/image" Target="../media/image150.png"/><Relationship Id="rId7" Type="http://schemas.openxmlformats.org/officeDocument/2006/relationships/image" Target="../media/image148.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151.svg"/></Relationships>
</file>

<file path=ppt/slides/_rels/slide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10.svg"/></Relationships>
</file>

<file path=ppt/slides/_rels/slide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3237"/>
            <a:ext cx="10515600" cy="1325563"/>
          </a:xfrm>
        </p:spPr>
        <p:txBody>
          <a:bodyPr>
            <a:normAutofit/>
          </a:bodyPr>
          <a:lstStyle/>
          <a:p>
            <a:pPr algn="ctr"/>
            <a:r>
              <a:rPr lang="en-GB" sz="3600" dirty="0">
                <a:solidFill>
                  <a:srgbClr val="002A5A"/>
                </a:solidFill>
                <a:latin typeface="Montserrat SemiBold" panose="00000700000000000000" pitchFamily="2" charset="0"/>
                <a:cs typeface="Arial" panose="020B0604020202020204" pitchFamily="34" charset="0"/>
              </a:rPr>
              <a:t>EXIN Information Security Management Professional based on ISO/IEC 27001</a:t>
            </a:r>
            <a:endParaRPr lang="en-GB" sz="3600" dirty="0">
              <a:solidFill>
                <a:srgbClr val="002A5A"/>
              </a:solidFill>
            </a:endParaRPr>
          </a:p>
        </p:txBody>
      </p:sp>
      <p:sp>
        <p:nvSpPr>
          <p:cNvPr id="9" name="Rectangle 8">
            <a:extLst>
              <a:ext uri="{FF2B5EF4-FFF2-40B4-BE49-F238E27FC236}">
                <a16:creationId xmlns:a16="http://schemas.microsoft.com/office/drawing/2014/main" id="{FFA433E5-572B-4CFB-821B-5BC06D89AFC5}"/>
              </a:ext>
            </a:extLst>
          </p:cNvPr>
          <p:cNvSpPr/>
          <p:nvPr/>
        </p:nvSpPr>
        <p:spPr>
          <a:xfrm>
            <a:off x="407368" y="317892"/>
            <a:ext cx="11449272" cy="6222215"/>
          </a:xfrm>
          <a:prstGeom prst="rect">
            <a:avLst/>
          </a:prstGeom>
          <a:noFill/>
          <a:ln w="5080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3" name="Picture 2">
            <a:extLst>
              <a:ext uri="{FF2B5EF4-FFF2-40B4-BE49-F238E27FC236}">
                <a16:creationId xmlns:a16="http://schemas.microsoft.com/office/drawing/2014/main" id="{56B53ABF-CB78-2D9B-0F55-9F695B02481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115780" y="2155289"/>
            <a:ext cx="4032448" cy="4032448"/>
          </a:xfrm>
          <a:prstGeom prst="rect">
            <a:avLst/>
          </a:prstGeom>
        </p:spPr>
      </p:pic>
    </p:spTree>
    <p:extLst>
      <p:ext uri="{BB962C8B-B14F-4D97-AF65-F5344CB8AC3E}">
        <p14:creationId xmlns:p14="http://schemas.microsoft.com/office/powerpoint/2010/main" val="2794828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ea typeface="Roboto" panose="02000000000000000000" pitchFamily="2" charset="0"/>
              </a:rPr>
              <a:t>ISO/IEC 27001 structure</a:t>
            </a:r>
            <a:endParaRPr lang="en-NL" sz="2400" b="1" dirty="0">
              <a:solidFill>
                <a:schemeClr val="bg1"/>
              </a:solidFill>
              <a:latin typeface="Montserrat SemiBold" panose="00000700000000000000" pitchFamily="2" charset="0"/>
              <a:ea typeface="Roboto" panose="02000000000000000000" pitchFamily="2" charset="0"/>
            </a:endParaRPr>
          </a:p>
        </p:txBody>
      </p:sp>
      <p:sp>
        <p:nvSpPr>
          <p:cNvPr id="36" name="Rectangle 35">
            <a:extLst>
              <a:ext uri="{FF2B5EF4-FFF2-40B4-BE49-F238E27FC236}">
                <a16:creationId xmlns:a16="http://schemas.microsoft.com/office/drawing/2014/main" id="{ADD0268C-F444-BE4C-9EF2-0E7ABBF743E3}"/>
              </a:ext>
            </a:extLst>
          </p:cNvPr>
          <p:cNvSpPr/>
          <p:nvPr/>
        </p:nvSpPr>
        <p:spPr>
          <a:xfrm>
            <a:off x="6210300" y="1483659"/>
            <a:ext cx="5410200" cy="4893647"/>
          </a:xfrm>
          <a:prstGeom prst="rect">
            <a:avLst/>
          </a:prstGeom>
        </p:spPr>
        <p:txBody>
          <a:bodyPr wrap="square">
            <a:spAutoFit/>
          </a:bodyPr>
          <a:lstStyle/>
          <a:p>
            <a:pPr marL="171450" indent="-171450">
              <a:buClr>
                <a:srgbClr val="002A5A"/>
              </a:buClr>
              <a:buFont typeface="Arial" panose="020B0604020202020204" pitchFamily="34" charset="0"/>
              <a:buChar char="•"/>
            </a:pPr>
            <a:r>
              <a:rPr lang="en-US" sz="1300" b="1" dirty="0">
                <a:solidFill>
                  <a:srgbClr val="002A5A"/>
                </a:solidFill>
                <a:latin typeface="Roboto" panose="02000000000000000000" pitchFamily="2" charset="0"/>
                <a:ea typeface="Roboto" panose="02000000000000000000" pitchFamily="2" charset="0"/>
              </a:rPr>
              <a:t>7 Support – </a:t>
            </a:r>
            <a:r>
              <a:rPr lang="en-US" sz="1300" dirty="0">
                <a:solidFill>
                  <a:srgbClr val="002A5A"/>
                </a:solidFill>
                <a:latin typeface="Roboto" panose="02000000000000000000" pitchFamily="2" charset="0"/>
                <a:ea typeface="Roboto" panose="02000000000000000000" pitchFamily="2" charset="0"/>
              </a:rPr>
              <a:t>description of the actions that must be taken to assign adequate and competent resources, create and develop information security awareness, prepare, publish and control the required documented processes, policies and procedures.</a:t>
            </a:r>
            <a:endParaRPr lang="en-US" sz="1300" b="1" dirty="0">
              <a:solidFill>
                <a:srgbClr val="002A5A"/>
              </a:solidFill>
              <a:latin typeface="Roboto" panose="02000000000000000000" pitchFamily="2" charset="0"/>
              <a:ea typeface="Roboto" panose="02000000000000000000" pitchFamily="2" charset="0"/>
            </a:endParaRPr>
          </a:p>
          <a:p>
            <a:pPr marL="171450" indent="-171450">
              <a:buClr>
                <a:srgbClr val="002A5A"/>
              </a:buClr>
              <a:buFont typeface="Arial" panose="020B0604020202020204" pitchFamily="34" charset="0"/>
              <a:buChar char="•"/>
            </a:pPr>
            <a:endParaRPr lang="en-US" sz="1300" b="1" dirty="0">
              <a:solidFill>
                <a:srgbClr val="002A5A"/>
              </a:solidFill>
              <a:latin typeface="Roboto" panose="02000000000000000000" pitchFamily="2" charset="0"/>
              <a:ea typeface="Roboto" panose="02000000000000000000" pitchFamily="2" charset="0"/>
            </a:endParaRPr>
          </a:p>
          <a:p>
            <a:pPr marL="171450" indent="-171450">
              <a:buClr>
                <a:srgbClr val="002A5A"/>
              </a:buClr>
              <a:buFont typeface="Arial" panose="020B0604020202020204" pitchFamily="34" charset="0"/>
              <a:buChar char="•"/>
            </a:pPr>
            <a:r>
              <a:rPr lang="en-US" sz="1300" b="1" dirty="0">
                <a:solidFill>
                  <a:srgbClr val="002A5A"/>
                </a:solidFill>
                <a:latin typeface="Roboto" panose="02000000000000000000" pitchFamily="2" charset="0"/>
                <a:ea typeface="Roboto" panose="02000000000000000000" pitchFamily="2" charset="0"/>
              </a:rPr>
              <a:t>8 Operation – </a:t>
            </a:r>
            <a:r>
              <a:rPr lang="en-US" sz="1300" dirty="0">
                <a:solidFill>
                  <a:srgbClr val="002A5A"/>
                </a:solidFill>
                <a:latin typeface="Roboto" panose="02000000000000000000" pitchFamily="2" charset="0"/>
                <a:ea typeface="Roboto" panose="02000000000000000000" pitchFamily="2" charset="0"/>
              </a:rPr>
              <a:t>description of detailed actions to assess and treat information security risks, change management and documents (registers to facilitate auditing activities).</a:t>
            </a:r>
            <a:endParaRPr lang="en-US" sz="1300" b="1" dirty="0">
              <a:solidFill>
                <a:srgbClr val="002A5A"/>
              </a:solidFill>
              <a:latin typeface="Roboto" panose="02000000000000000000" pitchFamily="2" charset="0"/>
              <a:ea typeface="Roboto" panose="02000000000000000000" pitchFamily="2" charset="0"/>
            </a:endParaRPr>
          </a:p>
          <a:p>
            <a:pPr marL="171450" indent="-171450">
              <a:buClr>
                <a:srgbClr val="002A5A"/>
              </a:buClr>
              <a:buFont typeface="Arial" panose="020B0604020202020204" pitchFamily="34" charset="0"/>
              <a:buChar char="•"/>
            </a:pPr>
            <a:endParaRPr lang="en-US" sz="1300" b="1" dirty="0">
              <a:solidFill>
                <a:srgbClr val="002A5A"/>
              </a:solidFill>
              <a:latin typeface="Roboto" panose="02000000000000000000" pitchFamily="2" charset="0"/>
              <a:ea typeface="Roboto" panose="02000000000000000000" pitchFamily="2" charset="0"/>
            </a:endParaRPr>
          </a:p>
          <a:p>
            <a:pPr marL="171450" indent="-171450">
              <a:buClr>
                <a:srgbClr val="002A5A"/>
              </a:buClr>
              <a:buFont typeface="Arial" panose="020B0604020202020204" pitchFamily="34" charset="0"/>
              <a:buChar char="•"/>
            </a:pPr>
            <a:r>
              <a:rPr lang="en-US" sz="1300" b="1" dirty="0">
                <a:solidFill>
                  <a:srgbClr val="002A5A"/>
                </a:solidFill>
                <a:latin typeface="Roboto" panose="02000000000000000000" pitchFamily="2" charset="0"/>
                <a:ea typeface="Roboto" panose="02000000000000000000" pitchFamily="2" charset="0"/>
              </a:rPr>
              <a:t>9 Performance evaluation - </a:t>
            </a:r>
            <a:r>
              <a:rPr lang="en-US" sz="1300" dirty="0">
                <a:solidFill>
                  <a:srgbClr val="002A5A"/>
                </a:solidFill>
                <a:latin typeface="Roboto" panose="02000000000000000000" pitchFamily="2" charset="0"/>
                <a:ea typeface="Roboto" panose="02000000000000000000" pitchFamily="2" charset="0"/>
              </a:rPr>
              <a:t>description of the actions that must be taken to monitor, measure, analyze and evaluate/audit/review the information security controls, processes and management system, systematically improving where necessary.</a:t>
            </a:r>
            <a:endParaRPr lang="en-US" sz="1300" b="1" dirty="0">
              <a:solidFill>
                <a:srgbClr val="002A5A"/>
              </a:solidFill>
              <a:latin typeface="Roboto" panose="02000000000000000000" pitchFamily="2" charset="0"/>
              <a:ea typeface="Roboto" panose="02000000000000000000" pitchFamily="2" charset="0"/>
            </a:endParaRPr>
          </a:p>
          <a:p>
            <a:pPr marL="171450" indent="-171450">
              <a:buClr>
                <a:srgbClr val="002A5A"/>
              </a:buClr>
              <a:buFont typeface="Arial" panose="020B0604020202020204" pitchFamily="34" charset="0"/>
              <a:buChar char="•"/>
            </a:pPr>
            <a:endParaRPr lang="en-US" sz="1300" b="1" dirty="0">
              <a:solidFill>
                <a:srgbClr val="002A5A"/>
              </a:solidFill>
              <a:latin typeface="Roboto" panose="02000000000000000000" pitchFamily="2" charset="0"/>
              <a:ea typeface="Roboto" panose="02000000000000000000" pitchFamily="2" charset="0"/>
            </a:endParaRPr>
          </a:p>
          <a:p>
            <a:pPr marL="171450" indent="-171450">
              <a:buClr>
                <a:srgbClr val="002A5A"/>
              </a:buClr>
              <a:buFont typeface="Arial" panose="020B0604020202020204" pitchFamily="34" charset="0"/>
              <a:buChar char="•"/>
            </a:pPr>
            <a:r>
              <a:rPr lang="en-US" sz="1300" b="1" dirty="0">
                <a:solidFill>
                  <a:srgbClr val="002A5A"/>
                </a:solidFill>
                <a:latin typeface="Roboto" panose="02000000000000000000" pitchFamily="2" charset="0"/>
                <a:ea typeface="Roboto" panose="02000000000000000000" pitchFamily="2" charset="0"/>
              </a:rPr>
              <a:t>10 Improvement - </a:t>
            </a:r>
            <a:r>
              <a:rPr lang="en-US" sz="1300" dirty="0">
                <a:solidFill>
                  <a:srgbClr val="002A5A"/>
                </a:solidFill>
                <a:latin typeface="Roboto" panose="02000000000000000000" pitchFamily="2" charset="0"/>
                <a:ea typeface="Roboto" panose="02000000000000000000" pitchFamily="2" charset="0"/>
              </a:rPr>
              <a:t>description of the actions that must be taken to continuously improve the ISMS based on audit findings, management reviews, customers inputs, among others. </a:t>
            </a:r>
            <a:endParaRPr lang="en-US" sz="1300" b="1" dirty="0">
              <a:solidFill>
                <a:srgbClr val="002A5A"/>
              </a:solidFill>
              <a:latin typeface="Roboto" panose="02000000000000000000" pitchFamily="2" charset="0"/>
              <a:ea typeface="Roboto" panose="02000000000000000000" pitchFamily="2" charset="0"/>
            </a:endParaRPr>
          </a:p>
          <a:p>
            <a:pPr marL="171450" indent="-171450">
              <a:buClr>
                <a:srgbClr val="002A5A"/>
              </a:buClr>
              <a:buFont typeface="Arial" panose="020B0604020202020204" pitchFamily="34" charset="0"/>
              <a:buChar char="•"/>
            </a:pPr>
            <a:endParaRPr lang="en-US" sz="1300" b="1" dirty="0">
              <a:solidFill>
                <a:srgbClr val="002A5A"/>
              </a:solidFill>
              <a:latin typeface="Roboto" panose="02000000000000000000" pitchFamily="2" charset="0"/>
              <a:ea typeface="Roboto" panose="02000000000000000000" pitchFamily="2" charset="0"/>
            </a:endParaRPr>
          </a:p>
          <a:p>
            <a:pPr marL="171450" indent="-171450">
              <a:buClr>
                <a:srgbClr val="002A5A"/>
              </a:buClr>
              <a:buFont typeface="Arial" panose="020B0604020202020204" pitchFamily="34" charset="0"/>
              <a:buChar char="•"/>
            </a:pPr>
            <a:r>
              <a:rPr lang="en-US" sz="1300" b="1" dirty="0">
                <a:solidFill>
                  <a:srgbClr val="002A5A"/>
                </a:solidFill>
                <a:latin typeface="Roboto" panose="02000000000000000000" pitchFamily="2" charset="0"/>
                <a:ea typeface="Roboto" panose="02000000000000000000" pitchFamily="2" charset="0"/>
              </a:rPr>
              <a:t>Annex A Controls reference – </a:t>
            </a:r>
            <a:r>
              <a:rPr lang="en-US" sz="1300" dirty="0">
                <a:solidFill>
                  <a:srgbClr val="002A5A"/>
                </a:solidFill>
                <a:latin typeface="Roboto" panose="02000000000000000000" pitchFamily="2" charset="0"/>
                <a:ea typeface="Roboto" panose="02000000000000000000" pitchFamily="2" charset="0"/>
              </a:rPr>
              <a:t>description of the main information security controls that must be adopted by the organizations. The selected and used controls as well as the non-used ones must be described on the Statement of Applicability (</a:t>
            </a:r>
            <a:r>
              <a:rPr lang="en-US" sz="1300" dirty="0" err="1">
                <a:solidFill>
                  <a:srgbClr val="002A5A"/>
                </a:solidFill>
                <a:latin typeface="Roboto" panose="02000000000000000000" pitchFamily="2" charset="0"/>
                <a:ea typeface="Roboto" panose="02000000000000000000" pitchFamily="2" charset="0"/>
              </a:rPr>
              <a:t>SoA</a:t>
            </a:r>
            <a:r>
              <a:rPr lang="en-US" sz="1300" dirty="0">
                <a:solidFill>
                  <a:srgbClr val="002A5A"/>
                </a:solidFill>
                <a:latin typeface="Roboto" panose="02000000000000000000" pitchFamily="2" charset="0"/>
                <a:ea typeface="Roboto" panose="02000000000000000000" pitchFamily="2" charset="0"/>
              </a:rPr>
              <a:t>) document. </a:t>
            </a:r>
            <a:endParaRPr lang="en-US" sz="1300" b="1" dirty="0">
              <a:solidFill>
                <a:srgbClr val="002A5A"/>
              </a:solidFill>
              <a:latin typeface="Roboto" panose="02000000000000000000" pitchFamily="2" charset="0"/>
              <a:ea typeface="Roboto" panose="02000000000000000000" pitchFamily="2" charset="0"/>
            </a:endParaRPr>
          </a:p>
          <a:p>
            <a:pPr marL="285750" indent="-285750">
              <a:buClr>
                <a:srgbClr val="00B0F0"/>
              </a:buClr>
              <a:buFont typeface="Arial" panose="020B0604020202020204" pitchFamily="34" charset="0"/>
              <a:buChar char="•"/>
            </a:pPr>
            <a:endParaRPr lang="en-US" sz="1300" dirty="0"/>
          </a:p>
          <a:p>
            <a:pPr marL="285750" indent="-285750">
              <a:buClr>
                <a:srgbClr val="00B0F0"/>
              </a:buClr>
              <a:buFont typeface="Arial" panose="020B0604020202020204" pitchFamily="34" charset="0"/>
              <a:buChar char="•"/>
            </a:pPr>
            <a:endParaRPr lang="en-US" sz="1300" dirty="0"/>
          </a:p>
        </p:txBody>
      </p:sp>
      <p:sp>
        <p:nvSpPr>
          <p:cNvPr id="11" name="Rectangle 10">
            <a:extLst>
              <a:ext uri="{FF2B5EF4-FFF2-40B4-BE49-F238E27FC236}">
                <a16:creationId xmlns:a16="http://schemas.microsoft.com/office/drawing/2014/main" id="{4C795556-64F7-B745-BD08-0E4363696324}"/>
              </a:ext>
            </a:extLst>
          </p:cNvPr>
          <p:cNvSpPr/>
          <p:nvPr/>
        </p:nvSpPr>
        <p:spPr>
          <a:xfrm>
            <a:off x="152400" y="1447800"/>
            <a:ext cx="5715000" cy="5093702"/>
          </a:xfrm>
          <a:prstGeom prst="rect">
            <a:avLst/>
          </a:prstGeom>
        </p:spPr>
        <p:txBody>
          <a:bodyPr wrap="square">
            <a:spAutoFit/>
          </a:bodyPr>
          <a:lstStyle/>
          <a:p>
            <a:pPr marL="285750" indent="-285750">
              <a:buClr>
                <a:srgbClr val="002A5A"/>
              </a:buClr>
              <a:buFont typeface="Arial" panose="020B0604020202020204" pitchFamily="34" charset="0"/>
              <a:buChar char="•"/>
            </a:pPr>
            <a:r>
              <a:rPr lang="en-US" sz="1300" b="1" dirty="0">
                <a:solidFill>
                  <a:srgbClr val="002A5A"/>
                </a:solidFill>
                <a:latin typeface="Roboto" panose="02000000000000000000" pitchFamily="2" charset="0"/>
                <a:ea typeface="Roboto" panose="02000000000000000000" pitchFamily="2" charset="0"/>
              </a:rPr>
              <a:t>0 Introduction – </a:t>
            </a:r>
            <a:r>
              <a:rPr lang="en-US" sz="1300" dirty="0">
                <a:solidFill>
                  <a:srgbClr val="002A5A"/>
                </a:solidFill>
                <a:latin typeface="Roboto" panose="02000000000000000000" pitchFamily="2" charset="0"/>
                <a:ea typeface="Roboto" panose="02000000000000000000" pitchFamily="2" charset="0"/>
              </a:rPr>
              <a:t>General introduction to the standard and the wider ISO/IEC 27000 series of standards.</a:t>
            </a:r>
          </a:p>
          <a:p>
            <a:pPr marL="285750" indent="-285750">
              <a:buClr>
                <a:srgbClr val="002A5A"/>
              </a:buClr>
              <a:buFont typeface="Arial" panose="020B0604020202020204" pitchFamily="34" charset="0"/>
              <a:buChar char="•"/>
            </a:pPr>
            <a:endParaRPr lang="en-US" sz="13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US" sz="1300" b="1" dirty="0">
                <a:solidFill>
                  <a:srgbClr val="002A5A"/>
                </a:solidFill>
                <a:latin typeface="Roboto" panose="02000000000000000000" pitchFamily="2" charset="0"/>
                <a:ea typeface="Roboto" panose="02000000000000000000" pitchFamily="2" charset="0"/>
              </a:rPr>
              <a:t>1 Scope – </a:t>
            </a:r>
            <a:r>
              <a:rPr lang="en-US" sz="1300" dirty="0">
                <a:solidFill>
                  <a:srgbClr val="002A5A"/>
                </a:solidFill>
                <a:latin typeface="Roboto" panose="02000000000000000000" pitchFamily="2" charset="0"/>
                <a:ea typeface="Roboto" panose="02000000000000000000" pitchFamily="2" charset="0"/>
              </a:rPr>
              <a:t>description of an ISMS generic requirements suitable for any size and type of organization.</a:t>
            </a:r>
            <a:endParaRPr lang="en-US" sz="13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endParaRPr lang="en-US" sz="13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US" sz="1300" b="1" dirty="0">
                <a:solidFill>
                  <a:srgbClr val="002A5A"/>
                </a:solidFill>
                <a:latin typeface="Roboto" panose="02000000000000000000" pitchFamily="2" charset="0"/>
                <a:ea typeface="Roboto" panose="02000000000000000000" pitchFamily="2" charset="0"/>
              </a:rPr>
              <a:t>2 Normative references – </a:t>
            </a:r>
            <a:r>
              <a:rPr lang="en-US" sz="1300" dirty="0">
                <a:solidFill>
                  <a:srgbClr val="002A5A"/>
                </a:solidFill>
                <a:latin typeface="Roboto" panose="02000000000000000000" pitchFamily="2" charset="0"/>
                <a:ea typeface="Roboto" panose="02000000000000000000" pitchFamily="2" charset="0"/>
              </a:rPr>
              <a:t>description of other ISO standards that are required to understand this standard. </a:t>
            </a:r>
            <a:endParaRPr lang="en-US" sz="13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endParaRPr lang="en-US" sz="13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US" sz="1300" b="1" dirty="0">
                <a:solidFill>
                  <a:srgbClr val="002A5A"/>
                </a:solidFill>
                <a:latin typeface="Roboto" panose="02000000000000000000" pitchFamily="2" charset="0"/>
                <a:ea typeface="Roboto" panose="02000000000000000000" pitchFamily="2" charset="0"/>
              </a:rPr>
              <a:t>3 Terms and definitions – </a:t>
            </a:r>
            <a:r>
              <a:rPr lang="en-US" sz="1300" dirty="0">
                <a:solidFill>
                  <a:srgbClr val="002A5A"/>
                </a:solidFill>
                <a:latin typeface="Roboto" panose="02000000000000000000" pitchFamily="2" charset="0"/>
                <a:ea typeface="Roboto" panose="02000000000000000000" pitchFamily="2" charset="0"/>
              </a:rPr>
              <a:t>description of the main terms and definitions used by ISO/IEC 27001. </a:t>
            </a:r>
            <a:endParaRPr lang="en-US" sz="13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endParaRPr lang="en-US" sz="13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US" sz="1300" b="1" dirty="0">
                <a:solidFill>
                  <a:srgbClr val="002A5A"/>
                </a:solidFill>
                <a:latin typeface="Roboto" panose="02000000000000000000" pitchFamily="2" charset="0"/>
                <a:ea typeface="Roboto" panose="02000000000000000000" pitchFamily="2" charset="0"/>
              </a:rPr>
              <a:t>4 Context of the organization – </a:t>
            </a:r>
            <a:r>
              <a:rPr lang="en-US" sz="1300" dirty="0">
                <a:solidFill>
                  <a:srgbClr val="002A5A"/>
                </a:solidFill>
                <a:latin typeface="Roboto" panose="02000000000000000000" pitchFamily="2" charset="0"/>
                <a:ea typeface="Roboto" panose="02000000000000000000" pitchFamily="2" charset="0"/>
              </a:rPr>
              <a:t>description of how organizations should look to their own context in order to define a good scope for the ISMS, to manage the stakeholders' expectations and the main items and processes that must be established, implemented, maintained and continually improved in the ISMS.</a:t>
            </a:r>
            <a:endParaRPr lang="en-US" sz="13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endParaRPr lang="en-US" sz="13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US" sz="1300" b="1" dirty="0">
                <a:solidFill>
                  <a:srgbClr val="002A5A"/>
                </a:solidFill>
                <a:latin typeface="Roboto" panose="02000000000000000000" pitchFamily="2" charset="0"/>
                <a:ea typeface="Roboto" panose="02000000000000000000" pitchFamily="2" charset="0"/>
              </a:rPr>
              <a:t>5 Leadership - </a:t>
            </a:r>
            <a:r>
              <a:rPr lang="en-US" sz="1300" dirty="0">
                <a:solidFill>
                  <a:srgbClr val="002A5A"/>
                </a:solidFill>
                <a:latin typeface="Roboto" panose="02000000000000000000" pitchFamily="2" charset="0"/>
                <a:ea typeface="Roboto" panose="02000000000000000000" pitchFamily="2" charset="0"/>
              </a:rPr>
              <a:t>description of the role and responsibilities from Top Management regarding to the ISMS, as well as define the information security main roles. </a:t>
            </a:r>
            <a:endParaRPr lang="en-US" sz="13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endParaRPr lang="en-US" sz="13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US" sz="1300" b="1" dirty="0">
                <a:solidFill>
                  <a:srgbClr val="002A5A"/>
                </a:solidFill>
                <a:latin typeface="Roboto" panose="02000000000000000000" pitchFamily="2" charset="0"/>
                <a:ea typeface="Roboto" panose="02000000000000000000" pitchFamily="2" charset="0"/>
              </a:rPr>
              <a:t>6 Planning - </a:t>
            </a:r>
            <a:r>
              <a:rPr lang="en-US" sz="1300" dirty="0">
                <a:solidFill>
                  <a:srgbClr val="002A5A"/>
                </a:solidFill>
                <a:latin typeface="Roboto" panose="02000000000000000000" pitchFamily="2" charset="0"/>
                <a:ea typeface="Roboto" panose="02000000000000000000" pitchFamily="2" charset="0"/>
              </a:rPr>
              <a:t>description of the actions that must be taken to identify, analyze and plan to treat information risks. A description and definition of the information security objectives must take place as well. </a:t>
            </a:r>
            <a:endParaRPr lang="en-US" sz="1300" b="1" dirty="0">
              <a:solidFill>
                <a:srgbClr val="002A5A"/>
              </a:solidFill>
              <a:latin typeface="Roboto" panose="02000000000000000000" pitchFamily="2" charset="0"/>
              <a:ea typeface="Roboto" panose="02000000000000000000" pitchFamily="2" charset="0"/>
            </a:endParaRPr>
          </a:p>
        </p:txBody>
      </p:sp>
      <p:sp>
        <p:nvSpPr>
          <p:cNvPr id="2" name="Slide Number Placeholder 1">
            <a:extLst>
              <a:ext uri="{FF2B5EF4-FFF2-40B4-BE49-F238E27FC236}">
                <a16:creationId xmlns:a16="http://schemas.microsoft.com/office/drawing/2014/main" id="{13BD97EE-E61A-4308-ADD4-B606D4B392BB}"/>
              </a:ext>
            </a:extLst>
          </p:cNvPr>
          <p:cNvSpPr>
            <a:spLocks noGrp="1"/>
          </p:cNvSpPr>
          <p:nvPr>
            <p:ph type="sldNum" sz="quarter" idx="12"/>
          </p:nvPr>
        </p:nvSpPr>
        <p:spPr/>
        <p:txBody>
          <a:bodyPr/>
          <a:lstStyle/>
          <a:p>
            <a:pPr>
              <a:defRPr/>
            </a:pPr>
            <a:r>
              <a:rPr lang="nl-NL" dirty="0"/>
              <a:t>010</a:t>
            </a:r>
          </a:p>
        </p:txBody>
      </p:sp>
    </p:spTree>
    <p:extLst>
      <p:ext uri="{BB962C8B-B14F-4D97-AF65-F5344CB8AC3E}">
        <p14:creationId xmlns:p14="http://schemas.microsoft.com/office/powerpoint/2010/main" val="4120823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8.15 Logging</a:t>
            </a:r>
            <a:endParaRPr lang="en-NL" sz="2400" b="1">
              <a:solidFill>
                <a:schemeClr val="bg1"/>
              </a:solidFill>
              <a:latin typeface="Montserrat SemiBold" panose="00000700000000000000" pitchFamily="2" charset="0"/>
            </a:endParaRPr>
          </a:p>
        </p:txBody>
      </p:sp>
      <p:sp>
        <p:nvSpPr>
          <p:cNvPr id="2" name="Slide Number Placeholder 1">
            <a:extLst>
              <a:ext uri="{FF2B5EF4-FFF2-40B4-BE49-F238E27FC236}">
                <a16:creationId xmlns:a16="http://schemas.microsoft.com/office/drawing/2014/main" id="{BEFFC772-B055-4EE3-B042-9384C4B0F316}"/>
              </a:ext>
            </a:extLst>
          </p:cNvPr>
          <p:cNvSpPr>
            <a:spLocks noGrp="1"/>
          </p:cNvSpPr>
          <p:nvPr>
            <p:ph type="sldNum" sz="quarter" idx="12"/>
          </p:nvPr>
        </p:nvSpPr>
        <p:spPr/>
        <p:txBody>
          <a:bodyPr/>
          <a:lstStyle/>
          <a:p>
            <a:pPr>
              <a:defRPr/>
            </a:pPr>
            <a:fld id="{858E763E-C1F5-433F-AD86-2BCC4D2F67EC}" type="slidenum">
              <a:rPr lang="nl-NL" smtClean="0"/>
              <a:pPr>
                <a:defRPr/>
              </a:pPr>
              <a:t>100</a:t>
            </a:fld>
            <a:endParaRPr lang="nl-NL" dirty="0"/>
          </a:p>
        </p:txBody>
      </p:sp>
      <p:sp>
        <p:nvSpPr>
          <p:cNvPr id="3" name="TextBox 2">
            <a:extLst>
              <a:ext uri="{FF2B5EF4-FFF2-40B4-BE49-F238E27FC236}">
                <a16:creationId xmlns:a16="http://schemas.microsoft.com/office/drawing/2014/main" id="{1FE49364-2EB4-4E42-B0E7-E0184F5F2D43}"/>
              </a:ext>
            </a:extLst>
          </p:cNvPr>
          <p:cNvSpPr txBox="1"/>
          <p:nvPr/>
        </p:nvSpPr>
        <p:spPr>
          <a:xfrm>
            <a:off x="457201" y="1676400"/>
            <a:ext cx="9529762" cy="1569660"/>
          </a:xfrm>
          <a:prstGeom prst="rect">
            <a:avLst/>
          </a:prstGeom>
          <a:noFill/>
        </p:spPr>
        <p:txBody>
          <a:bodyPr wrap="square" rtlCol="0">
            <a:spAutoFit/>
          </a:bodyPr>
          <a:lstStyle/>
          <a:p>
            <a:r>
              <a:rPr lang="en-US" sz="1600" b="1" dirty="0">
                <a:solidFill>
                  <a:srgbClr val="002A5A"/>
                </a:solidFill>
                <a:latin typeface="Roboto" panose="02000000000000000000" pitchFamily="2" charset="0"/>
                <a:ea typeface="Roboto" panose="02000000000000000000" pitchFamily="2" charset="0"/>
                <a:cs typeface="Roboto" panose="02000000000000000000" pitchFamily="2" charset="0"/>
              </a:rPr>
              <a:t>Event management</a:t>
            </a:r>
          </a:p>
          <a:p>
            <a:pPr marL="285750" indent="-285750">
              <a:buFont typeface="Arial" panose="020B0604020202020204" pitchFamily="34" charset="0"/>
              <a:buChar char="•"/>
            </a:pPr>
            <a:r>
              <a:rPr lang="en-US" sz="1600" dirty="0">
                <a:solidFill>
                  <a:srgbClr val="002A5A"/>
                </a:solidFill>
                <a:latin typeface="Roboto" panose="02000000000000000000" pitchFamily="2" charset="0"/>
                <a:ea typeface="Roboto" panose="02000000000000000000" pitchFamily="2" charset="0"/>
                <a:cs typeface="Roboto" panose="02000000000000000000" pitchFamily="2" charset="0"/>
              </a:rPr>
              <a:t>Collects information from systems, applications and network elements</a:t>
            </a:r>
          </a:p>
          <a:p>
            <a:pPr marL="285750" indent="-285750">
              <a:buFont typeface="Arial" panose="020B0604020202020204" pitchFamily="34" charset="0"/>
              <a:buChar char="•"/>
            </a:pPr>
            <a:r>
              <a:rPr lang="en-US" sz="1600" dirty="0">
                <a:solidFill>
                  <a:srgbClr val="002A5A"/>
                </a:solidFill>
                <a:latin typeface="Roboto" panose="02000000000000000000" pitchFamily="2" charset="0"/>
                <a:ea typeface="Roboto" panose="02000000000000000000" pitchFamily="2" charset="0"/>
                <a:cs typeface="Roboto" panose="02000000000000000000" pitchFamily="2" charset="0"/>
              </a:rPr>
              <a:t>Correlates this information to determine if there is an incident, such as an outage or a security incident</a:t>
            </a:r>
          </a:p>
          <a:p>
            <a:pPr marL="285750" indent="-285750">
              <a:buFont typeface="Arial" panose="020B0604020202020204" pitchFamily="34" charset="0"/>
              <a:buChar char="•"/>
            </a:pPr>
            <a:r>
              <a:rPr lang="en-US" sz="1600" dirty="0">
                <a:solidFill>
                  <a:srgbClr val="002A5A"/>
                </a:solidFill>
                <a:latin typeface="Roboto" panose="02000000000000000000" pitchFamily="2" charset="0"/>
                <a:ea typeface="Roboto" panose="02000000000000000000" pitchFamily="2" charset="0"/>
                <a:cs typeface="Roboto" panose="02000000000000000000" pitchFamily="2" charset="0"/>
              </a:rPr>
              <a:t>Is, in part, dependent on logging of events on the systems themselves (</a:t>
            </a:r>
            <a:r>
              <a:rPr lang="en-US" sz="1600" dirty="0" err="1">
                <a:solidFill>
                  <a:srgbClr val="002A5A"/>
                </a:solidFill>
                <a:latin typeface="Roboto" panose="02000000000000000000" pitchFamily="2" charset="0"/>
                <a:ea typeface="Roboto" panose="02000000000000000000" pitchFamily="2" charset="0"/>
                <a:cs typeface="Roboto" panose="02000000000000000000" pitchFamily="2" charset="0"/>
              </a:rPr>
              <a:t>syslogs</a:t>
            </a:r>
            <a:r>
              <a:rPr lang="en-US" sz="1600" dirty="0">
                <a:solidFill>
                  <a:srgbClr val="002A5A"/>
                </a:solidFill>
                <a:latin typeface="Roboto" panose="02000000000000000000" pitchFamily="2" charset="0"/>
                <a:ea typeface="Roboto" panose="02000000000000000000" pitchFamily="2" charset="0"/>
                <a:cs typeface="Roboto" panose="02000000000000000000" pitchFamily="2" charset="0"/>
              </a:rPr>
              <a:t>) or on logging servers</a:t>
            </a:r>
          </a:p>
        </p:txBody>
      </p:sp>
      <p:sp>
        <p:nvSpPr>
          <p:cNvPr id="6" name="TextBox 5">
            <a:extLst>
              <a:ext uri="{FF2B5EF4-FFF2-40B4-BE49-F238E27FC236}">
                <a16:creationId xmlns:a16="http://schemas.microsoft.com/office/drawing/2014/main" id="{A287258B-0D37-0947-8CBE-D2A3D38B45F8}"/>
              </a:ext>
            </a:extLst>
          </p:cNvPr>
          <p:cNvSpPr txBox="1"/>
          <p:nvPr/>
        </p:nvSpPr>
        <p:spPr>
          <a:xfrm>
            <a:off x="423862" y="3414753"/>
            <a:ext cx="10820400" cy="2893100"/>
          </a:xfrm>
          <a:prstGeom prst="rect">
            <a:avLst/>
          </a:prstGeom>
          <a:noFill/>
        </p:spPr>
        <p:txBody>
          <a:bodyPr wrap="square" rtlCol="0">
            <a:spAutoFit/>
          </a:bodyPr>
          <a:lstStyle/>
          <a:p>
            <a:r>
              <a:rPr lang="en-US" sz="1600" b="1" dirty="0">
                <a:solidFill>
                  <a:srgbClr val="002A5A"/>
                </a:solidFill>
                <a:latin typeface="Roboto" panose="02000000000000000000" pitchFamily="2" charset="0"/>
                <a:ea typeface="Roboto" panose="02000000000000000000" pitchFamily="2" charset="0"/>
                <a:cs typeface="Roboto" panose="02000000000000000000" pitchFamily="2" charset="0"/>
              </a:rPr>
              <a:t>Information security events that should be logged</a:t>
            </a:r>
          </a:p>
          <a:p>
            <a:pPr marL="285750" indent="-285750">
              <a:buFont typeface="Arial" panose="020B0604020202020204" pitchFamily="34" charset="0"/>
              <a:buChar char="•"/>
            </a:pPr>
            <a:r>
              <a:rPr lang="en-US" sz="1600" dirty="0">
                <a:solidFill>
                  <a:srgbClr val="002A5A"/>
                </a:solidFill>
                <a:latin typeface="Roboto" panose="02000000000000000000" pitchFamily="2" charset="0"/>
                <a:ea typeface="Roboto" panose="02000000000000000000" pitchFamily="2" charset="0"/>
                <a:cs typeface="Roboto" panose="02000000000000000000" pitchFamily="2" charset="0"/>
              </a:rPr>
              <a:t>Unauthorized access attempts</a:t>
            </a:r>
          </a:p>
          <a:p>
            <a:pPr marL="285750" indent="-285750">
              <a:buFont typeface="Arial" panose="020B0604020202020204" pitchFamily="34" charset="0"/>
              <a:buChar char="•"/>
            </a:pPr>
            <a:r>
              <a:rPr lang="en-US" sz="1600" dirty="0">
                <a:solidFill>
                  <a:srgbClr val="002A5A"/>
                </a:solidFill>
                <a:latin typeface="Roboto" panose="02000000000000000000" pitchFamily="2" charset="0"/>
                <a:ea typeface="Roboto" panose="02000000000000000000" pitchFamily="2" charset="0"/>
                <a:cs typeface="Roboto" panose="02000000000000000000" pitchFamily="2" charset="0"/>
              </a:rPr>
              <a:t>Changes to configuration or data</a:t>
            </a:r>
          </a:p>
          <a:p>
            <a:pPr marL="285750" indent="-285750">
              <a:buFont typeface="Arial" panose="020B0604020202020204" pitchFamily="34" charset="0"/>
              <a:buChar char="•"/>
            </a:pPr>
            <a:r>
              <a:rPr lang="en-US" sz="1600" dirty="0">
                <a:solidFill>
                  <a:srgbClr val="002A5A"/>
                </a:solidFill>
                <a:latin typeface="Roboto" panose="02000000000000000000" pitchFamily="2" charset="0"/>
                <a:ea typeface="Roboto" panose="02000000000000000000" pitchFamily="2" charset="0"/>
                <a:cs typeface="Roboto" panose="02000000000000000000" pitchFamily="2" charset="0"/>
              </a:rPr>
              <a:t>Privileged access attempts</a:t>
            </a:r>
          </a:p>
          <a:p>
            <a:pPr marL="285750" indent="-285750">
              <a:buFont typeface="Arial" panose="020B0604020202020204" pitchFamily="34" charset="0"/>
              <a:buChar char="•"/>
            </a:pPr>
            <a:r>
              <a:rPr lang="en-US" sz="1600" dirty="0">
                <a:solidFill>
                  <a:srgbClr val="002A5A"/>
                </a:solidFill>
                <a:latin typeface="Roboto" panose="02000000000000000000" pitchFamily="2" charset="0"/>
                <a:ea typeface="Roboto" panose="02000000000000000000" pitchFamily="2" charset="0"/>
                <a:cs typeface="Roboto" panose="02000000000000000000" pitchFamily="2" charset="0"/>
              </a:rPr>
              <a:t>Creation, modification or deletion of user IDs</a:t>
            </a:r>
          </a:p>
          <a:p>
            <a:pPr marL="285750" indent="-285750">
              <a:buFont typeface="Arial" panose="020B0604020202020204" pitchFamily="34" charset="0"/>
              <a:buChar char="•"/>
            </a:pPr>
            <a:r>
              <a:rPr lang="en-US" sz="1600" dirty="0">
                <a:solidFill>
                  <a:srgbClr val="002A5A"/>
                </a:solidFill>
                <a:latin typeface="Roboto" panose="02000000000000000000" pitchFamily="2" charset="0"/>
                <a:ea typeface="Roboto" panose="02000000000000000000" pitchFamily="2" charset="0"/>
                <a:cs typeface="Roboto" panose="02000000000000000000" pitchFamily="2" charset="0"/>
              </a:rPr>
              <a:t>Alarms generated by the system</a:t>
            </a:r>
          </a:p>
          <a:p>
            <a:pPr marL="285750" indent="-285750">
              <a:buFont typeface="Arial" panose="020B0604020202020204" pitchFamily="34" charset="0"/>
              <a:buChar char="•"/>
            </a:pPr>
            <a:endParaRPr lang="en-US" sz="1600" dirty="0">
              <a:solidFill>
                <a:srgbClr val="002A5A"/>
              </a:solidFill>
              <a:latin typeface="Roboto" panose="02000000000000000000" pitchFamily="2" charset="0"/>
              <a:ea typeface="Roboto" panose="02000000000000000000" pitchFamily="2" charset="0"/>
              <a:cs typeface="Roboto" panose="02000000000000000000" pitchFamily="2" charset="0"/>
            </a:endParaRPr>
          </a:p>
          <a:p>
            <a:r>
              <a:rPr lang="en-US" sz="1600" dirty="0">
                <a:solidFill>
                  <a:srgbClr val="002A5A"/>
                </a:solidFill>
                <a:latin typeface="Roboto" panose="02000000000000000000" pitchFamily="2" charset="0"/>
                <a:ea typeface="Roboto" panose="02000000000000000000" pitchFamily="2" charset="0"/>
                <a:cs typeface="Roboto" panose="02000000000000000000" pitchFamily="2" charset="0"/>
              </a:rPr>
              <a:t>Not all events lead to an incident, but all events should be analyzed to verify if an incident actually took place.</a:t>
            </a:r>
          </a:p>
          <a:p>
            <a:endParaRPr lang="en-US" sz="1600" dirty="0">
              <a:solidFill>
                <a:srgbClr val="002A5A"/>
              </a:solidFill>
              <a:latin typeface="Roboto" panose="02000000000000000000" pitchFamily="2" charset="0"/>
              <a:ea typeface="Roboto" panose="02000000000000000000" pitchFamily="2" charset="0"/>
              <a:cs typeface="Roboto" panose="02000000000000000000" pitchFamily="2" charset="0"/>
            </a:endParaRPr>
          </a:p>
          <a:p>
            <a:r>
              <a:rPr lang="en-US" sz="1600" dirty="0">
                <a:solidFill>
                  <a:srgbClr val="002A5A"/>
                </a:solidFill>
                <a:latin typeface="Roboto" panose="02000000000000000000" pitchFamily="2" charset="0"/>
                <a:ea typeface="Roboto" panose="02000000000000000000" pitchFamily="2" charset="0"/>
                <a:cs typeface="Roboto" panose="02000000000000000000" pitchFamily="2" charset="0"/>
              </a:rPr>
              <a:t>All logs should be protected to preserve their confidentiality, integrity and availability in order to analyze the information in them.</a:t>
            </a:r>
          </a:p>
        </p:txBody>
      </p:sp>
      <p:pic>
        <p:nvPicPr>
          <p:cNvPr id="7" name="Graphic 6" descr="Document">
            <a:extLst>
              <a:ext uri="{FF2B5EF4-FFF2-40B4-BE49-F238E27FC236}">
                <a16:creationId xmlns:a16="http://schemas.microsoft.com/office/drawing/2014/main" id="{4E76532E-1CD9-9748-883D-DA9AF7C7A6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6962" y="1621741"/>
            <a:ext cx="1524000" cy="1524000"/>
          </a:xfrm>
          <a:prstGeom prst="rect">
            <a:avLst/>
          </a:prstGeom>
        </p:spPr>
      </p:pic>
    </p:spTree>
    <p:extLst>
      <p:ext uri="{BB962C8B-B14F-4D97-AF65-F5344CB8AC3E}">
        <p14:creationId xmlns:p14="http://schemas.microsoft.com/office/powerpoint/2010/main" val="16610347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8.19 Installation of software on operational systems</a:t>
            </a:r>
            <a:endParaRPr lang="en-NL" sz="2400" b="1" dirty="0">
              <a:solidFill>
                <a:schemeClr val="bg1"/>
              </a:solidFill>
              <a:latin typeface="Montserrat SemiBold" panose="00000700000000000000" pitchFamily="2" charset="0"/>
            </a:endParaRPr>
          </a:p>
        </p:txBody>
      </p:sp>
      <p:sp>
        <p:nvSpPr>
          <p:cNvPr id="2" name="Slide Number Placeholder 1">
            <a:extLst>
              <a:ext uri="{FF2B5EF4-FFF2-40B4-BE49-F238E27FC236}">
                <a16:creationId xmlns:a16="http://schemas.microsoft.com/office/drawing/2014/main" id="{BEFFC772-B055-4EE3-B042-9384C4B0F316}"/>
              </a:ext>
            </a:extLst>
          </p:cNvPr>
          <p:cNvSpPr>
            <a:spLocks noGrp="1"/>
          </p:cNvSpPr>
          <p:nvPr>
            <p:ph type="sldNum" sz="quarter" idx="12"/>
          </p:nvPr>
        </p:nvSpPr>
        <p:spPr/>
        <p:txBody>
          <a:bodyPr/>
          <a:lstStyle/>
          <a:p>
            <a:pPr>
              <a:defRPr/>
            </a:pPr>
            <a:fld id="{858E763E-C1F5-433F-AD86-2BCC4D2F67EC}" type="slidenum">
              <a:rPr lang="nl-NL" smtClean="0"/>
              <a:pPr>
                <a:defRPr/>
              </a:pPr>
              <a:t>101</a:t>
            </a:fld>
            <a:endParaRPr lang="nl-NL" dirty="0"/>
          </a:p>
        </p:txBody>
      </p:sp>
      <p:sp>
        <p:nvSpPr>
          <p:cNvPr id="3" name="TextBox 2">
            <a:extLst>
              <a:ext uri="{FF2B5EF4-FFF2-40B4-BE49-F238E27FC236}">
                <a16:creationId xmlns:a16="http://schemas.microsoft.com/office/drawing/2014/main" id="{3B3CB204-55F3-CE49-BAFE-C007140E1812}"/>
              </a:ext>
            </a:extLst>
          </p:cNvPr>
          <p:cNvSpPr txBox="1"/>
          <p:nvPr/>
        </p:nvSpPr>
        <p:spPr>
          <a:xfrm>
            <a:off x="228600" y="1676400"/>
            <a:ext cx="11125200" cy="584775"/>
          </a:xfrm>
          <a:prstGeom prst="rect">
            <a:avLst/>
          </a:prstGeom>
          <a:noFill/>
        </p:spPr>
        <p:txBody>
          <a:bodyPr wrap="square" rtlCol="0">
            <a:spAutoFit/>
          </a:bodyPr>
          <a:lstStyle/>
          <a:p>
            <a:r>
              <a:rPr lang="en-US" sz="1600" dirty="0">
                <a:solidFill>
                  <a:srgbClr val="002A5A"/>
                </a:solidFill>
                <a:latin typeface="Roboto" panose="02000000000000000000" pitchFamily="2" charset="0"/>
                <a:ea typeface="Roboto" panose="02000000000000000000" pitchFamily="2" charset="0"/>
                <a:cs typeface="Roboto" panose="02000000000000000000" pitchFamily="2" charset="0"/>
              </a:rPr>
              <a:t>End users may be able to install software on their PCs themselves. This brings with it a high risk, because this software cannot be controlled and may contain malware or other threats.</a:t>
            </a:r>
          </a:p>
        </p:txBody>
      </p:sp>
      <p:sp>
        <p:nvSpPr>
          <p:cNvPr id="6" name="TextBox 5">
            <a:extLst>
              <a:ext uri="{FF2B5EF4-FFF2-40B4-BE49-F238E27FC236}">
                <a16:creationId xmlns:a16="http://schemas.microsoft.com/office/drawing/2014/main" id="{09286095-90F7-8242-BE8A-064965ADAA54}"/>
              </a:ext>
            </a:extLst>
          </p:cNvPr>
          <p:cNvSpPr txBox="1"/>
          <p:nvPr/>
        </p:nvSpPr>
        <p:spPr>
          <a:xfrm>
            <a:off x="176213" y="2860755"/>
            <a:ext cx="11634788" cy="1354217"/>
          </a:xfrm>
          <a:prstGeom prst="rect">
            <a:avLst/>
          </a:prstGeom>
          <a:noFill/>
        </p:spPr>
        <p:txBody>
          <a:bodyPr wrap="square" rtlCol="0">
            <a:spAutoFit/>
          </a:bodyPr>
          <a:lstStyle/>
          <a:p>
            <a:r>
              <a:rPr lang="en-US" sz="1600" dirty="0">
                <a:solidFill>
                  <a:srgbClr val="002A5A"/>
                </a:solidFill>
                <a:latin typeface="Roboto" panose="02000000000000000000" pitchFamily="2" charset="0"/>
                <a:ea typeface="Roboto" panose="02000000000000000000" pitchFamily="2" charset="0"/>
                <a:cs typeface="Roboto" panose="02000000000000000000" pitchFamily="2" charset="0"/>
              </a:rPr>
              <a:t>Best Practices to prevent issues with software installations</a:t>
            </a:r>
          </a:p>
          <a:p>
            <a:pPr marL="285750" indent="-285750">
              <a:buFont typeface="Arial" panose="020B0604020202020204" pitchFamily="34" charset="0"/>
              <a:buChar char="•"/>
            </a:pPr>
            <a:r>
              <a:rPr lang="en-US" sz="1600" dirty="0">
                <a:solidFill>
                  <a:srgbClr val="002A5A"/>
                </a:solidFill>
                <a:latin typeface="Roboto" panose="02000000000000000000" pitchFamily="2" charset="0"/>
                <a:ea typeface="Roboto" panose="02000000000000000000" pitchFamily="2" charset="0"/>
                <a:cs typeface="Roboto" panose="02000000000000000000" pitchFamily="2" charset="0"/>
              </a:rPr>
              <a:t>Only authorized administrators may install software.</a:t>
            </a:r>
          </a:p>
          <a:p>
            <a:pPr marL="285750" indent="-285750">
              <a:buFont typeface="Arial" panose="020B0604020202020204" pitchFamily="34" charset="0"/>
              <a:buChar char="•"/>
            </a:pPr>
            <a:r>
              <a:rPr lang="en-US" sz="1600" dirty="0">
                <a:solidFill>
                  <a:srgbClr val="002A5A"/>
                </a:solidFill>
                <a:latin typeface="Roboto" panose="02000000000000000000" pitchFamily="2" charset="0"/>
                <a:ea typeface="Roboto" panose="02000000000000000000" pitchFamily="2" charset="0"/>
                <a:cs typeface="Roboto" panose="02000000000000000000" pitchFamily="2" charset="0"/>
              </a:rPr>
              <a:t>Software needs to be verified and tested for vulnerabilities before use.</a:t>
            </a:r>
          </a:p>
          <a:p>
            <a:pPr marL="285750" indent="-285750">
              <a:buFont typeface="Arial" panose="020B0604020202020204" pitchFamily="34" charset="0"/>
              <a:buChar char="•"/>
            </a:pPr>
            <a:r>
              <a:rPr lang="en-US" sz="1600" dirty="0">
                <a:solidFill>
                  <a:srgbClr val="002A5A"/>
                </a:solidFill>
                <a:latin typeface="Roboto" panose="02000000000000000000" pitchFamily="2" charset="0"/>
                <a:ea typeface="Roboto" panose="02000000000000000000" pitchFamily="2" charset="0"/>
                <a:cs typeface="Roboto" panose="02000000000000000000" pitchFamily="2" charset="0"/>
              </a:rPr>
              <a:t>Use a configuration management database (CMDB) to verify what software at what versions is installed on the systems.</a:t>
            </a:r>
          </a:p>
          <a:p>
            <a:pPr marL="285750" indent="-285750">
              <a:buFont typeface="Arial" panose="020B0604020202020204" pitchFamily="34" charset="0"/>
              <a:buChar char="•"/>
            </a:pPr>
            <a:r>
              <a:rPr lang="en-US" sz="1600" dirty="0">
                <a:solidFill>
                  <a:srgbClr val="002A5A"/>
                </a:solidFill>
                <a:latin typeface="Roboto" panose="02000000000000000000" pitchFamily="2" charset="0"/>
                <a:ea typeface="Roboto" panose="02000000000000000000" pitchFamily="2" charset="0"/>
                <a:cs typeface="Roboto" panose="02000000000000000000" pitchFamily="2" charset="0"/>
              </a:rPr>
              <a:t>Use an automated patch management system to install vendor patches as soon as they are released.</a:t>
            </a:r>
          </a:p>
        </p:txBody>
      </p:sp>
      <p:sp>
        <p:nvSpPr>
          <p:cNvPr id="7" name="Oval 6">
            <a:extLst>
              <a:ext uri="{FF2B5EF4-FFF2-40B4-BE49-F238E27FC236}">
                <a16:creationId xmlns:a16="http://schemas.microsoft.com/office/drawing/2014/main" id="{8C69B6B8-FE15-3444-A186-3BDDF293EAEB}"/>
              </a:ext>
            </a:extLst>
          </p:cNvPr>
          <p:cNvSpPr/>
          <p:nvPr/>
        </p:nvSpPr>
        <p:spPr>
          <a:xfrm>
            <a:off x="5334000" y="4876800"/>
            <a:ext cx="1219200" cy="11430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8" name="Graphic 7" descr="Laptop">
            <a:extLst>
              <a:ext uri="{FF2B5EF4-FFF2-40B4-BE49-F238E27FC236}">
                <a16:creationId xmlns:a16="http://schemas.microsoft.com/office/drawing/2014/main" id="{7D70C195-8E97-DE46-9882-052BAA0219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40758" y="5030267"/>
            <a:ext cx="831273" cy="831273"/>
          </a:xfrm>
          <a:prstGeom prst="rect">
            <a:avLst/>
          </a:prstGeom>
        </p:spPr>
      </p:pic>
      <p:pic>
        <p:nvPicPr>
          <p:cNvPr id="9" name="Graphic 8" descr="Close">
            <a:extLst>
              <a:ext uri="{FF2B5EF4-FFF2-40B4-BE49-F238E27FC236}">
                <a16:creationId xmlns:a16="http://schemas.microsoft.com/office/drawing/2014/main" id="{DF254CB1-1EDE-1247-A081-7C1C07E3765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97922" y="5265652"/>
            <a:ext cx="291356" cy="291356"/>
          </a:xfrm>
          <a:prstGeom prst="rect">
            <a:avLst/>
          </a:prstGeom>
        </p:spPr>
      </p:pic>
    </p:spTree>
    <p:extLst>
      <p:ext uri="{BB962C8B-B14F-4D97-AF65-F5344CB8AC3E}">
        <p14:creationId xmlns:p14="http://schemas.microsoft.com/office/powerpoint/2010/main" val="2459947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8.24 Use of cryptography</a:t>
            </a:r>
            <a:endParaRPr lang="en-NL" sz="2400" b="1" dirty="0">
              <a:solidFill>
                <a:schemeClr val="bg1"/>
              </a:solidFill>
              <a:latin typeface="Montserrat SemiBold" panose="00000700000000000000" pitchFamily="2" charset="0"/>
            </a:endParaRPr>
          </a:p>
        </p:txBody>
      </p:sp>
      <p:sp>
        <p:nvSpPr>
          <p:cNvPr id="2" name="Slide Number Placeholder 1">
            <a:extLst>
              <a:ext uri="{FF2B5EF4-FFF2-40B4-BE49-F238E27FC236}">
                <a16:creationId xmlns:a16="http://schemas.microsoft.com/office/drawing/2014/main" id="{BEFFC772-B055-4EE3-B042-9384C4B0F316}"/>
              </a:ext>
            </a:extLst>
          </p:cNvPr>
          <p:cNvSpPr>
            <a:spLocks noGrp="1"/>
          </p:cNvSpPr>
          <p:nvPr>
            <p:ph type="sldNum" sz="quarter" idx="12"/>
          </p:nvPr>
        </p:nvSpPr>
        <p:spPr/>
        <p:txBody>
          <a:bodyPr/>
          <a:lstStyle/>
          <a:p>
            <a:pPr>
              <a:defRPr/>
            </a:pPr>
            <a:fld id="{858E763E-C1F5-433F-AD86-2BCC4D2F67EC}" type="slidenum">
              <a:rPr lang="nl-NL" smtClean="0"/>
              <a:pPr>
                <a:defRPr/>
              </a:pPr>
              <a:t>102</a:t>
            </a:fld>
            <a:endParaRPr lang="nl-NL" dirty="0"/>
          </a:p>
        </p:txBody>
      </p:sp>
      <p:sp>
        <p:nvSpPr>
          <p:cNvPr id="3" name="TextBox 2">
            <a:extLst>
              <a:ext uri="{FF2B5EF4-FFF2-40B4-BE49-F238E27FC236}">
                <a16:creationId xmlns:a16="http://schemas.microsoft.com/office/drawing/2014/main" id="{0D72EF83-7D9B-5E41-B69B-71D115252676}"/>
              </a:ext>
            </a:extLst>
          </p:cNvPr>
          <p:cNvSpPr txBox="1"/>
          <p:nvPr/>
        </p:nvSpPr>
        <p:spPr>
          <a:xfrm>
            <a:off x="381000" y="1676400"/>
            <a:ext cx="2893741" cy="1323439"/>
          </a:xfrm>
          <a:prstGeom prst="rect">
            <a:avLst/>
          </a:prstGeom>
          <a:noFill/>
        </p:spPr>
        <p:txBody>
          <a:bodyPr wrap="none" rtlCol="0">
            <a:spAutoFit/>
          </a:bodyPr>
          <a:lstStyle/>
          <a:p>
            <a:r>
              <a:rPr lang="en-US" sz="1600" dirty="0">
                <a:solidFill>
                  <a:srgbClr val="002A5A"/>
                </a:solidFill>
                <a:latin typeface="Roboto" panose="02000000000000000000" pitchFamily="2" charset="0"/>
                <a:ea typeface="Roboto" panose="02000000000000000000" pitchFamily="2" charset="0"/>
                <a:cs typeface="Roboto" panose="02000000000000000000" pitchFamily="2" charset="0"/>
              </a:rPr>
              <a:t>Cryptography aims to achieve</a:t>
            </a:r>
          </a:p>
          <a:p>
            <a:pPr marL="285750" indent="-285750">
              <a:buFont typeface="Arial" panose="020B0604020202020204" pitchFamily="34" charset="0"/>
              <a:buChar char="•"/>
            </a:pPr>
            <a:r>
              <a:rPr lang="en-US" sz="1600" dirty="0">
                <a:solidFill>
                  <a:srgbClr val="002A5A"/>
                </a:solidFill>
                <a:latin typeface="Roboto" panose="02000000000000000000" pitchFamily="2" charset="0"/>
                <a:ea typeface="Roboto" panose="02000000000000000000" pitchFamily="2" charset="0"/>
                <a:cs typeface="Roboto" panose="02000000000000000000" pitchFamily="2" charset="0"/>
              </a:rPr>
              <a:t>Confidentiality</a:t>
            </a:r>
          </a:p>
          <a:p>
            <a:pPr marL="285750" indent="-285750">
              <a:buFont typeface="Arial" panose="020B0604020202020204" pitchFamily="34" charset="0"/>
              <a:buChar char="•"/>
            </a:pPr>
            <a:r>
              <a:rPr lang="en-US" sz="1600" dirty="0">
                <a:solidFill>
                  <a:srgbClr val="002A5A"/>
                </a:solidFill>
                <a:latin typeface="Roboto" panose="02000000000000000000" pitchFamily="2" charset="0"/>
                <a:ea typeface="Roboto" panose="02000000000000000000" pitchFamily="2" charset="0"/>
                <a:cs typeface="Roboto" panose="02000000000000000000" pitchFamily="2" charset="0"/>
              </a:rPr>
              <a:t>Integrity</a:t>
            </a:r>
          </a:p>
          <a:p>
            <a:pPr marL="285750" indent="-285750">
              <a:buFont typeface="Arial" panose="020B0604020202020204" pitchFamily="34" charset="0"/>
              <a:buChar char="•"/>
            </a:pPr>
            <a:r>
              <a:rPr lang="en-US" sz="1600" dirty="0">
                <a:solidFill>
                  <a:srgbClr val="002A5A"/>
                </a:solidFill>
                <a:latin typeface="Roboto" panose="02000000000000000000" pitchFamily="2" charset="0"/>
                <a:ea typeface="Roboto" panose="02000000000000000000" pitchFamily="2" charset="0"/>
                <a:cs typeface="Roboto" panose="02000000000000000000" pitchFamily="2" charset="0"/>
              </a:rPr>
              <a:t>Non-repudiation</a:t>
            </a:r>
          </a:p>
          <a:p>
            <a:pPr marL="285750" indent="-285750">
              <a:buFont typeface="Arial" panose="020B0604020202020204" pitchFamily="34" charset="0"/>
              <a:buChar char="•"/>
            </a:pPr>
            <a:r>
              <a:rPr lang="en-US" sz="1600" dirty="0">
                <a:solidFill>
                  <a:srgbClr val="002A5A"/>
                </a:solidFill>
                <a:latin typeface="Roboto" panose="02000000000000000000" pitchFamily="2" charset="0"/>
                <a:ea typeface="Roboto" panose="02000000000000000000" pitchFamily="2" charset="0"/>
                <a:cs typeface="Roboto" panose="02000000000000000000" pitchFamily="2" charset="0"/>
              </a:rPr>
              <a:t>Authentication</a:t>
            </a:r>
          </a:p>
        </p:txBody>
      </p:sp>
      <p:sp>
        <p:nvSpPr>
          <p:cNvPr id="6" name="TextBox 5">
            <a:extLst>
              <a:ext uri="{FF2B5EF4-FFF2-40B4-BE49-F238E27FC236}">
                <a16:creationId xmlns:a16="http://schemas.microsoft.com/office/drawing/2014/main" id="{B2C45BEC-08B0-014E-98E2-9E9035760855}"/>
              </a:ext>
            </a:extLst>
          </p:cNvPr>
          <p:cNvSpPr txBox="1"/>
          <p:nvPr/>
        </p:nvSpPr>
        <p:spPr>
          <a:xfrm>
            <a:off x="381000" y="4064675"/>
            <a:ext cx="7772400" cy="1815882"/>
          </a:xfrm>
          <a:prstGeom prst="rect">
            <a:avLst/>
          </a:prstGeom>
          <a:noFill/>
        </p:spPr>
        <p:txBody>
          <a:bodyPr wrap="square" rtlCol="0">
            <a:spAutoFit/>
          </a:bodyPr>
          <a:lstStyle/>
          <a:p>
            <a:r>
              <a:rPr lang="en-US" sz="1600" dirty="0">
                <a:solidFill>
                  <a:srgbClr val="002A5A"/>
                </a:solidFill>
                <a:latin typeface="Roboto" panose="02000000000000000000" pitchFamily="2" charset="0"/>
                <a:ea typeface="Roboto" panose="02000000000000000000" pitchFamily="2" charset="0"/>
                <a:cs typeface="Roboto" panose="02000000000000000000" pitchFamily="2" charset="0"/>
              </a:rPr>
              <a:t>The use of cryptography requires</a:t>
            </a:r>
          </a:p>
          <a:p>
            <a:pPr marL="285750" indent="-285750">
              <a:buFont typeface="Arial" panose="020B0604020202020204" pitchFamily="34" charset="0"/>
              <a:buChar char="•"/>
            </a:pPr>
            <a:r>
              <a:rPr lang="en-US" sz="1600" dirty="0">
                <a:solidFill>
                  <a:srgbClr val="002A5A"/>
                </a:solidFill>
                <a:latin typeface="Roboto" panose="02000000000000000000" pitchFamily="2" charset="0"/>
                <a:ea typeface="Roboto" panose="02000000000000000000" pitchFamily="2" charset="0"/>
                <a:cs typeface="Roboto" panose="02000000000000000000" pitchFamily="2" charset="0"/>
              </a:rPr>
              <a:t>A policy covering the principles for protecting information</a:t>
            </a:r>
          </a:p>
          <a:p>
            <a:pPr marL="285750" indent="-285750">
              <a:buFont typeface="Arial" panose="020B0604020202020204" pitchFamily="34" charset="0"/>
              <a:buChar char="•"/>
            </a:pPr>
            <a:r>
              <a:rPr lang="en-US" sz="1600" dirty="0">
                <a:solidFill>
                  <a:srgbClr val="002A5A"/>
                </a:solidFill>
                <a:latin typeface="Roboto" panose="02000000000000000000" pitchFamily="2" charset="0"/>
                <a:ea typeface="Roboto" panose="02000000000000000000" pitchFamily="2" charset="0"/>
                <a:cs typeface="Roboto" panose="02000000000000000000" pitchFamily="2" charset="0"/>
              </a:rPr>
              <a:t>A link to data classification and what classification needs encryption</a:t>
            </a:r>
          </a:p>
          <a:p>
            <a:pPr marL="285750" indent="-285750">
              <a:buFont typeface="Arial" panose="020B0604020202020204" pitchFamily="34" charset="0"/>
              <a:buChar char="•"/>
            </a:pPr>
            <a:r>
              <a:rPr lang="en-US" sz="1600" dirty="0">
                <a:solidFill>
                  <a:srgbClr val="002A5A"/>
                </a:solidFill>
                <a:latin typeface="Roboto" panose="02000000000000000000" pitchFamily="2" charset="0"/>
                <a:ea typeface="Roboto" panose="02000000000000000000" pitchFamily="2" charset="0"/>
                <a:cs typeface="Roboto" panose="02000000000000000000" pitchFamily="2" charset="0"/>
              </a:rPr>
              <a:t>The need for encryption on specific vulnerable devices, such as cell phones, USB sticks, etc.</a:t>
            </a:r>
          </a:p>
          <a:p>
            <a:pPr marL="285750" indent="-285750">
              <a:buFont typeface="Arial" panose="020B0604020202020204" pitchFamily="34" charset="0"/>
              <a:buChar char="•"/>
            </a:pPr>
            <a:r>
              <a:rPr lang="en-US" sz="1600" dirty="0">
                <a:solidFill>
                  <a:srgbClr val="002A5A"/>
                </a:solidFill>
                <a:latin typeface="Roboto" panose="02000000000000000000" pitchFamily="2" charset="0"/>
                <a:ea typeface="Roboto" panose="02000000000000000000" pitchFamily="2" charset="0"/>
                <a:cs typeface="Roboto" panose="02000000000000000000" pitchFamily="2" charset="0"/>
              </a:rPr>
              <a:t>Encryption standards to use, including key length, key management, algorithms, etc.</a:t>
            </a:r>
          </a:p>
        </p:txBody>
      </p:sp>
      <p:sp>
        <p:nvSpPr>
          <p:cNvPr id="7" name="Oval 6">
            <a:extLst>
              <a:ext uri="{FF2B5EF4-FFF2-40B4-BE49-F238E27FC236}">
                <a16:creationId xmlns:a16="http://schemas.microsoft.com/office/drawing/2014/main" id="{945F156C-CDE5-644B-A933-BB716F530D08}"/>
              </a:ext>
            </a:extLst>
          </p:cNvPr>
          <p:cNvSpPr/>
          <p:nvPr/>
        </p:nvSpPr>
        <p:spPr>
          <a:xfrm>
            <a:off x="8763000" y="2057400"/>
            <a:ext cx="3048000" cy="29718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8" name="Graphic 7" descr="Key">
            <a:extLst>
              <a:ext uri="{FF2B5EF4-FFF2-40B4-BE49-F238E27FC236}">
                <a16:creationId xmlns:a16="http://schemas.microsoft.com/office/drawing/2014/main" id="{1FA12D36-59E3-1342-B58B-48A4269662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9560132" y="2816432"/>
            <a:ext cx="1453736" cy="1453736"/>
          </a:xfrm>
          <a:prstGeom prst="rect">
            <a:avLst/>
          </a:prstGeom>
        </p:spPr>
      </p:pic>
    </p:spTree>
    <p:extLst>
      <p:ext uri="{BB962C8B-B14F-4D97-AF65-F5344CB8AC3E}">
        <p14:creationId xmlns:p14="http://schemas.microsoft.com/office/powerpoint/2010/main" val="22119944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Symmetric encryption</a:t>
            </a:r>
            <a:endParaRPr lang="en-NL" sz="2400" b="1" dirty="0">
              <a:solidFill>
                <a:schemeClr val="bg1"/>
              </a:solidFill>
              <a:latin typeface="Montserrat SemiBold" panose="00000700000000000000" pitchFamily="2" charset="0"/>
            </a:endParaRPr>
          </a:p>
        </p:txBody>
      </p:sp>
      <p:grpSp>
        <p:nvGrpSpPr>
          <p:cNvPr id="59" name="Group 58">
            <a:extLst>
              <a:ext uri="{FF2B5EF4-FFF2-40B4-BE49-F238E27FC236}">
                <a16:creationId xmlns:a16="http://schemas.microsoft.com/office/drawing/2014/main" id="{18E78869-0802-CC4E-9E64-055615B5FA2D}"/>
              </a:ext>
            </a:extLst>
          </p:cNvPr>
          <p:cNvGrpSpPr/>
          <p:nvPr/>
        </p:nvGrpSpPr>
        <p:grpSpPr>
          <a:xfrm>
            <a:off x="1676400" y="1515127"/>
            <a:ext cx="8081844" cy="4050084"/>
            <a:chOff x="1628978" y="1981200"/>
            <a:chExt cx="8081844" cy="4050084"/>
          </a:xfrm>
        </p:grpSpPr>
        <p:pic>
          <p:nvPicPr>
            <p:cNvPr id="26" name="Graphic 25" descr="Laptop">
              <a:extLst>
                <a:ext uri="{FF2B5EF4-FFF2-40B4-BE49-F238E27FC236}">
                  <a16:creationId xmlns:a16="http://schemas.microsoft.com/office/drawing/2014/main" id="{E626B9B4-EECD-7B47-8C3B-24CD48756E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91400" y="1981200"/>
              <a:ext cx="1981200" cy="1981200"/>
            </a:xfrm>
            <a:prstGeom prst="rect">
              <a:avLst/>
            </a:prstGeom>
          </p:spPr>
        </p:pic>
        <p:pic>
          <p:nvPicPr>
            <p:cNvPr id="27" name="Graphic 26" descr="Laptop">
              <a:extLst>
                <a:ext uri="{FF2B5EF4-FFF2-40B4-BE49-F238E27FC236}">
                  <a16:creationId xmlns:a16="http://schemas.microsoft.com/office/drawing/2014/main" id="{C62FFD4A-4948-C341-B55D-9C2DAB8ABE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81200" y="1981200"/>
              <a:ext cx="1981200" cy="1981200"/>
            </a:xfrm>
            <a:prstGeom prst="rect">
              <a:avLst/>
            </a:prstGeom>
          </p:spPr>
        </p:pic>
        <p:sp>
          <p:nvSpPr>
            <p:cNvPr id="6" name="TextBox 5">
              <a:extLst>
                <a:ext uri="{FF2B5EF4-FFF2-40B4-BE49-F238E27FC236}">
                  <a16:creationId xmlns:a16="http://schemas.microsoft.com/office/drawing/2014/main" id="{B1C96E83-F289-7E4C-960C-2D0028F2CCDC}"/>
                </a:ext>
              </a:extLst>
            </p:cNvPr>
            <p:cNvSpPr txBox="1"/>
            <p:nvPr/>
          </p:nvSpPr>
          <p:spPr>
            <a:xfrm>
              <a:off x="8206311" y="2787134"/>
              <a:ext cx="351378" cy="369332"/>
            </a:xfrm>
            <a:prstGeom prst="rect">
              <a:avLst/>
            </a:prstGeom>
            <a:noFill/>
          </p:spPr>
          <p:txBody>
            <a:bodyPr wrap="none" rtlCol="0">
              <a:spAutoFit/>
            </a:bodyPr>
            <a:lstStyle/>
            <a:p>
              <a:r>
                <a:rPr lang="en-NL" b="1" dirty="0">
                  <a:solidFill>
                    <a:srgbClr val="002A5A"/>
                  </a:solidFill>
                </a:rPr>
                <a:t>B</a:t>
              </a:r>
            </a:p>
          </p:txBody>
        </p:sp>
        <p:sp>
          <p:nvSpPr>
            <p:cNvPr id="31" name="TextBox 30">
              <a:extLst>
                <a:ext uri="{FF2B5EF4-FFF2-40B4-BE49-F238E27FC236}">
                  <a16:creationId xmlns:a16="http://schemas.microsoft.com/office/drawing/2014/main" id="{986DA22A-7253-2040-B03F-3CAD63028029}"/>
                </a:ext>
              </a:extLst>
            </p:cNvPr>
            <p:cNvSpPr txBox="1"/>
            <p:nvPr/>
          </p:nvSpPr>
          <p:spPr>
            <a:xfrm>
              <a:off x="2796111" y="2787134"/>
              <a:ext cx="351378" cy="369332"/>
            </a:xfrm>
            <a:prstGeom prst="rect">
              <a:avLst/>
            </a:prstGeom>
            <a:noFill/>
          </p:spPr>
          <p:txBody>
            <a:bodyPr wrap="none" rtlCol="0">
              <a:spAutoFit/>
            </a:bodyPr>
            <a:lstStyle/>
            <a:p>
              <a:r>
                <a:rPr lang="en-NL" b="1" dirty="0">
                  <a:solidFill>
                    <a:srgbClr val="002A5A"/>
                  </a:solidFill>
                </a:rPr>
                <a:t>A</a:t>
              </a:r>
            </a:p>
          </p:txBody>
        </p:sp>
        <p:sp>
          <p:nvSpPr>
            <p:cNvPr id="9" name="Rectangle 8">
              <a:extLst>
                <a:ext uri="{FF2B5EF4-FFF2-40B4-BE49-F238E27FC236}">
                  <a16:creationId xmlns:a16="http://schemas.microsoft.com/office/drawing/2014/main" id="{54C9CD0F-19E5-AB4D-A556-904E1E7AAB44}"/>
                </a:ext>
              </a:extLst>
            </p:cNvPr>
            <p:cNvSpPr/>
            <p:nvPr/>
          </p:nvSpPr>
          <p:spPr>
            <a:xfrm>
              <a:off x="3554730" y="4419600"/>
              <a:ext cx="586740" cy="533400"/>
            </a:xfrm>
            <a:prstGeom prst="rect">
              <a:avLst/>
            </a:prstGeom>
            <a:noFill/>
            <a:ln w="38100">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Rectangle 31">
              <a:extLst>
                <a:ext uri="{FF2B5EF4-FFF2-40B4-BE49-F238E27FC236}">
                  <a16:creationId xmlns:a16="http://schemas.microsoft.com/office/drawing/2014/main" id="{5EBCB126-E845-D143-BAE9-A2CA562EAF6D}"/>
                </a:ext>
              </a:extLst>
            </p:cNvPr>
            <p:cNvSpPr/>
            <p:nvPr/>
          </p:nvSpPr>
          <p:spPr>
            <a:xfrm>
              <a:off x="6934200" y="4419600"/>
              <a:ext cx="586740" cy="533400"/>
            </a:xfrm>
            <a:prstGeom prst="rect">
              <a:avLst/>
            </a:prstGeom>
            <a:noFill/>
            <a:ln w="38100">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TextBox 9">
              <a:extLst>
                <a:ext uri="{FF2B5EF4-FFF2-40B4-BE49-F238E27FC236}">
                  <a16:creationId xmlns:a16="http://schemas.microsoft.com/office/drawing/2014/main" id="{2286B220-82F8-6445-B99F-2EDCDC32FD7D}"/>
                </a:ext>
              </a:extLst>
            </p:cNvPr>
            <p:cNvSpPr txBox="1"/>
            <p:nvPr/>
          </p:nvSpPr>
          <p:spPr>
            <a:xfrm>
              <a:off x="3576230" y="4501634"/>
              <a:ext cx="564578" cy="369332"/>
            </a:xfrm>
            <a:prstGeom prst="rect">
              <a:avLst/>
            </a:prstGeom>
            <a:noFill/>
          </p:spPr>
          <p:txBody>
            <a:bodyPr wrap="none" rtlCol="0">
              <a:spAutoFit/>
            </a:bodyPr>
            <a:lstStyle/>
            <a:p>
              <a:r>
                <a:rPr lang="en-GB" b="1" dirty="0">
                  <a:solidFill>
                    <a:sysClr val="windowText" lastClr="000000"/>
                  </a:solidFill>
                  <a:latin typeface="Roboto" panose="02000000000000000000" pitchFamily="2" charset="0"/>
                  <a:ea typeface="Roboto" panose="02000000000000000000" pitchFamily="2" charset="0"/>
                </a:rPr>
                <a:t>f</a:t>
              </a:r>
              <a:r>
                <a:rPr lang="en-NL" b="1" dirty="0">
                  <a:solidFill>
                    <a:sysClr val="windowText" lastClr="000000"/>
                  </a:solidFill>
                  <a:latin typeface="Roboto" panose="02000000000000000000" pitchFamily="2" charset="0"/>
                  <a:ea typeface="Roboto" panose="02000000000000000000" pitchFamily="2" charset="0"/>
                </a:rPr>
                <a:t>1()</a:t>
              </a:r>
            </a:p>
          </p:txBody>
        </p:sp>
        <p:sp>
          <p:nvSpPr>
            <p:cNvPr id="34" name="TextBox 33">
              <a:extLst>
                <a:ext uri="{FF2B5EF4-FFF2-40B4-BE49-F238E27FC236}">
                  <a16:creationId xmlns:a16="http://schemas.microsoft.com/office/drawing/2014/main" id="{CFDE82D9-D7BC-FD42-BA2B-BCCD4AA966D3}"/>
                </a:ext>
              </a:extLst>
            </p:cNvPr>
            <p:cNvSpPr txBox="1"/>
            <p:nvPr/>
          </p:nvSpPr>
          <p:spPr>
            <a:xfrm>
              <a:off x="6977201" y="4501634"/>
              <a:ext cx="564578" cy="369332"/>
            </a:xfrm>
            <a:prstGeom prst="rect">
              <a:avLst/>
            </a:prstGeom>
            <a:noFill/>
          </p:spPr>
          <p:txBody>
            <a:bodyPr wrap="none" rtlCol="0">
              <a:spAutoFit/>
            </a:bodyPr>
            <a:lstStyle/>
            <a:p>
              <a:r>
                <a:rPr lang="en-GB" b="1" dirty="0">
                  <a:solidFill>
                    <a:sysClr val="windowText" lastClr="000000"/>
                  </a:solidFill>
                  <a:latin typeface="Roboto" panose="02000000000000000000" pitchFamily="2" charset="0"/>
                  <a:ea typeface="Roboto" panose="02000000000000000000" pitchFamily="2" charset="0"/>
                </a:rPr>
                <a:t>f</a:t>
              </a:r>
              <a:r>
                <a:rPr lang="en-NL" b="1" dirty="0">
                  <a:solidFill>
                    <a:sysClr val="windowText" lastClr="000000"/>
                  </a:solidFill>
                  <a:latin typeface="Roboto" panose="02000000000000000000" pitchFamily="2" charset="0"/>
                  <a:ea typeface="Roboto" panose="02000000000000000000" pitchFamily="2" charset="0"/>
                </a:rPr>
                <a:t>2()</a:t>
              </a:r>
            </a:p>
          </p:txBody>
        </p:sp>
        <p:cxnSp>
          <p:nvCxnSpPr>
            <p:cNvPr id="12" name="Elbow Connector 11">
              <a:extLst>
                <a:ext uri="{FF2B5EF4-FFF2-40B4-BE49-F238E27FC236}">
                  <a16:creationId xmlns:a16="http://schemas.microsoft.com/office/drawing/2014/main" id="{1810E012-9046-7844-90FD-C794531022FA}"/>
                </a:ext>
              </a:extLst>
            </p:cNvPr>
            <p:cNvCxnSpPr>
              <a:cxnSpLocks/>
              <a:stCxn id="27" idx="2"/>
              <a:endCxn id="9" idx="1"/>
            </p:cNvCxnSpPr>
            <p:nvPr/>
          </p:nvCxnSpPr>
          <p:spPr>
            <a:xfrm rot="16200000" flipH="1">
              <a:off x="2901315" y="4032885"/>
              <a:ext cx="723900" cy="582930"/>
            </a:xfrm>
            <a:prstGeom prst="bentConnector2">
              <a:avLst/>
            </a:prstGeom>
            <a:ln w="38100">
              <a:solidFill>
                <a:srgbClr val="002A5A"/>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D43C40-5415-9A45-9C06-1413A67272F4}"/>
                </a:ext>
              </a:extLst>
            </p:cNvPr>
            <p:cNvCxnSpPr>
              <a:stCxn id="9" idx="3"/>
              <a:endCxn id="32" idx="1"/>
            </p:cNvCxnSpPr>
            <p:nvPr/>
          </p:nvCxnSpPr>
          <p:spPr>
            <a:xfrm>
              <a:off x="4141470" y="4686300"/>
              <a:ext cx="2792730" cy="0"/>
            </a:xfrm>
            <a:prstGeom prst="straightConnector1">
              <a:avLst/>
            </a:prstGeom>
            <a:ln w="38100">
              <a:solidFill>
                <a:srgbClr val="002A5A"/>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B9ABB6E6-2C82-2A41-A76C-A229CCBF7806}"/>
                </a:ext>
              </a:extLst>
            </p:cNvPr>
            <p:cNvCxnSpPr>
              <a:cxnSpLocks/>
              <a:stCxn id="32" idx="3"/>
              <a:endCxn id="26" idx="2"/>
            </p:cNvCxnSpPr>
            <p:nvPr/>
          </p:nvCxnSpPr>
          <p:spPr>
            <a:xfrm flipV="1">
              <a:off x="7520940" y="3962400"/>
              <a:ext cx="861060" cy="723900"/>
            </a:xfrm>
            <a:prstGeom prst="bentConnector2">
              <a:avLst/>
            </a:prstGeom>
            <a:ln w="38100">
              <a:solidFill>
                <a:srgbClr val="002A5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E7976A5-51B3-D947-AE26-928505050D08}"/>
                </a:ext>
              </a:extLst>
            </p:cNvPr>
            <p:cNvCxnSpPr>
              <a:cxnSpLocks/>
              <a:endCxn id="9" idx="2"/>
            </p:cNvCxnSpPr>
            <p:nvPr/>
          </p:nvCxnSpPr>
          <p:spPr>
            <a:xfrm flipV="1">
              <a:off x="3848100" y="4953000"/>
              <a:ext cx="0" cy="609600"/>
            </a:xfrm>
            <a:prstGeom prst="straightConnector1">
              <a:avLst/>
            </a:prstGeom>
            <a:ln w="38100">
              <a:solidFill>
                <a:srgbClr val="002A5A"/>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FFA4C32-F6C0-0144-9C1D-7854F84BD934}"/>
                </a:ext>
              </a:extLst>
            </p:cNvPr>
            <p:cNvCxnSpPr>
              <a:cxnSpLocks/>
            </p:cNvCxnSpPr>
            <p:nvPr/>
          </p:nvCxnSpPr>
          <p:spPr>
            <a:xfrm flipV="1">
              <a:off x="7239000" y="4953000"/>
              <a:ext cx="0" cy="609600"/>
            </a:xfrm>
            <a:prstGeom prst="straightConnector1">
              <a:avLst/>
            </a:prstGeom>
            <a:ln w="38100">
              <a:solidFill>
                <a:srgbClr val="002A5A"/>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3027D2A-0D03-084C-A20D-4A2534FDB20A}"/>
                </a:ext>
              </a:extLst>
            </p:cNvPr>
            <p:cNvSpPr txBox="1"/>
            <p:nvPr/>
          </p:nvSpPr>
          <p:spPr>
            <a:xfrm>
              <a:off x="3576230" y="5661952"/>
              <a:ext cx="570990" cy="369332"/>
            </a:xfrm>
            <a:prstGeom prst="rect">
              <a:avLst/>
            </a:prstGeom>
            <a:noFill/>
          </p:spPr>
          <p:txBody>
            <a:bodyPr wrap="none" rtlCol="0">
              <a:spAutoFit/>
            </a:bodyPr>
            <a:lstStyle/>
            <a:p>
              <a:r>
                <a:rPr lang="en-GB" b="1" dirty="0">
                  <a:solidFill>
                    <a:sysClr val="windowText" lastClr="000000"/>
                  </a:solidFill>
                  <a:latin typeface="Roboto" panose="02000000000000000000" pitchFamily="2" charset="0"/>
                  <a:ea typeface="Roboto" panose="02000000000000000000" pitchFamily="2" charset="0"/>
                </a:rPr>
                <a:t>Key</a:t>
              </a:r>
              <a:endParaRPr lang="en-NL" b="1" dirty="0">
                <a:solidFill>
                  <a:sysClr val="windowText" lastClr="000000"/>
                </a:solidFill>
                <a:latin typeface="Roboto" panose="02000000000000000000" pitchFamily="2" charset="0"/>
                <a:ea typeface="Roboto" panose="02000000000000000000" pitchFamily="2" charset="0"/>
              </a:endParaRPr>
            </a:p>
          </p:txBody>
        </p:sp>
        <p:sp>
          <p:nvSpPr>
            <p:cNvPr id="52" name="TextBox 51">
              <a:extLst>
                <a:ext uri="{FF2B5EF4-FFF2-40B4-BE49-F238E27FC236}">
                  <a16:creationId xmlns:a16="http://schemas.microsoft.com/office/drawing/2014/main" id="{19149EDA-3023-1144-9891-9A19C4879E24}"/>
                </a:ext>
              </a:extLst>
            </p:cNvPr>
            <p:cNvSpPr txBox="1"/>
            <p:nvPr/>
          </p:nvSpPr>
          <p:spPr>
            <a:xfrm>
              <a:off x="6898187" y="5661952"/>
              <a:ext cx="570990" cy="369332"/>
            </a:xfrm>
            <a:prstGeom prst="rect">
              <a:avLst/>
            </a:prstGeom>
            <a:noFill/>
          </p:spPr>
          <p:txBody>
            <a:bodyPr wrap="none" rtlCol="0">
              <a:spAutoFit/>
            </a:bodyPr>
            <a:lstStyle/>
            <a:p>
              <a:r>
                <a:rPr lang="en-GB" b="1" dirty="0">
                  <a:solidFill>
                    <a:sysClr val="windowText" lastClr="000000"/>
                  </a:solidFill>
                  <a:latin typeface="Roboto" panose="02000000000000000000" pitchFamily="2" charset="0"/>
                  <a:ea typeface="Roboto" panose="02000000000000000000" pitchFamily="2" charset="0"/>
                </a:rPr>
                <a:t>Key</a:t>
              </a:r>
              <a:endParaRPr lang="en-NL" b="1" dirty="0">
                <a:solidFill>
                  <a:sysClr val="windowText" lastClr="000000"/>
                </a:solidFill>
                <a:latin typeface="Roboto" panose="02000000000000000000" pitchFamily="2" charset="0"/>
                <a:ea typeface="Roboto" panose="02000000000000000000" pitchFamily="2" charset="0"/>
              </a:endParaRPr>
            </a:p>
          </p:txBody>
        </p:sp>
        <p:sp>
          <p:nvSpPr>
            <p:cNvPr id="53" name="TextBox 52">
              <a:extLst>
                <a:ext uri="{FF2B5EF4-FFF2-40B4-BE49-F238E27FC236}">
                  <a16:creationId xmlns:a16="http://schemas.microsoft.com/office/drawing/2014/main" id="{DB6B0381-92A6-4949-B756-F9F9ABCFB3E9}"/>
                </a:ext>
              </a:extLst>
            </p:cNvPr>
            <p:cNvSpPr txBox="1"/>
            <p:nvPr/>
          </p:nvSpPr>
          <p:spPr>
            <a:xfrm>
              <a:off x="1628978" y="4234934"/>
              <a:ext cx="1133644" cy="369332"/>
            </a:xfrm>
            <a:prstGeom prst="rect">
              <a:avLst/>
            </a:prstGeom>
            <a:noFill/>
          </p:spPr>
          <p:txBody>
            <a:bodyPr wrap="none" rtlCol="0">
              <a:spAutoFit/>
            </a:bodyPr>
            <a:lstStyle/>
            <a:p>
              <a:r>
                <a:rPr lang="en-GB" b="1" dirty="0">
                  <a:solidFill>
                    <a:srgbClr val="002A5A"/>
                  </a:solidFill>
                  <a:latin typeface="Roboto" panose="02000000000000000000" pitchFamily="2" charset="0"/>
                  <a:ea typeface="Roboto" panose="02000000000000000000" pitchFamily="2" charset="0"/>
                </a:rPr>
                <a:t>cleartext</a:t>
              </a:r>
              <a:endParaRPr lang="en-NL" b="1" dirty="0">
                <a:solidFill>
                  <a:srgbClr val="002A5A"/>
                </a:solidFill>
                <a:latin typeface="Roboto" panose="02000000000000000000" pitchFamily="2" charset="0"/>
                <a:ea typeface="Roboto" panose="02000000000000000000" pitchFamily="2" charset="0"/>
              </a:endParaRPr>
            </a:p>
          </p:txBody>
        </p:sp>
        <p:sp>
          <p:nvSpPr>
            <p:cNvPr id="54" name="TextBox 53">
              <a:extLst>
                <a:ext uri="{FF2B5EF4-FFF2-40B4-BE49-F238E27FC236}">
                  <a16:creationId xmlns:a16="http://schemas.microsoft.com/office/drawing/2014/main" id="{6808B647-3267-B64A-B367-5F3CE4E14676}"/>
                </a:ext>
              </a:extLst>
            </p:cNvPr>
            <p:cNvSpPr txBox="1"/>
            <p:nvPr/>
          </p:nvSpPr>
          <p:spPr>
            <a:xfrm>
              <a:off x="4828609" y="4234934"/>
              <a:ext cx="1234633" cy="369332"/>
            </a:xfrm>
            <a:prstGeom prst="rect">
              <a:avLst/>
            </a:prstGeom>
            <a:noFill/>
          </p:spPr>
          <p:txBody>
            <a:bodyPr wrap="none" rtlCol="0">
              <a:spAutoFit/>
            </a:bodyPr>
            <a:lstStyle/>
            <a:p>
              <a:r>
                <a:rPr lang="en-GB" b="1" dirty="0">
                  <a:solidFill>
                    <a:srgbClr val="002A5A"/>
                  </a:solidFill>
                  <a:latin typeface="Roboto" panose="02000000000000000000" pitchFamily="2" charset="0"/>
                  <a:ea typeface="Roboto" panose="02000000000000000000" pitchFamily="2" charset="0"/>
                </a:rPr>
                <a:t>ciphertext</a:t>
              </a:r>
              <a:endParaRPr lang="en-NL" b="1" dirty="0">
                <a:solidFill>
                  <a:srgbClr val="002A5A"/>
                </a:solidFill>
                <a:latin typeface="Roboto" panose="02000000000000000000" pitchFamily="2" charset="0"/>
                <a:ea typeface="Roboto" panose="02000000000000000000" pitchFamily="2" charset="0"/>
              </a:endParaRPr>
            </a:p>
          </p:txBody>
        </p:sp>
        <p:sp>
          <p:nvSpPr>
            <p:cNvPr id="55" name="TextBox 54">
              <a:extLst>
                <a:ext uri="{FF2B5EF4-FFF2-40B4-BE49-F238E27FC236}">
                  <a16:creationId xmlns:a16="http://schemas.microsoft.com/office/drawing/2014/main" id="{660A9692-F902-FE42-8973-A1A17C7CD358}"/>
                </a:ext>
              </a:extLst>
            </p:cNvPr>
            <p:cNvSpPr txBox="1"/>
            <p:nvPr/>
          </p:nvSpPr>
          <p:spPr>
            <a:xfrm>
              <a:off x="8577178" y="4234934"/>
              <a:ext cx="1133644" cy="369332"/>
            </a:xfrm>
            <a:prstGeom prst="rect">
              <a:avLst/>
            </a:prstGeom>
            <a:noFill/>
          </p:spPr>
          <p:txBody>
            <a:bodyPr wrap="none" rtlCol="0">
              <a:spAutoFit/>
            </a:bodyPr>
            <a:lstStyle/>
            <a:p>
              <a:r>
                <a:rPr lang="en-GB" b="1" dirty="0">
                  <a:solidFill>
                    <a:srgbClr val="002A5A"/>
                  </a:solidFill>
                  <a:latin typeface="Roboto" panose="02000000000000000000" pitchFamily="2" charset="0"/>
                  <a:ea typeface="Roboto" panose="02000000000000000000" pitchFamily="2" charset="0"/>
                </a:rPr>
                <a:t>cleartext</a:t>
              </a:r>
              <a:endParaRPr lang="en-NL" b="1" dirty="0">
                <a:solidFill>
                  <a:srgbClr val="002A5A"/>
                </a:solidFill>
                <a:latin typeface="Roboto" panose="02000000000000000000" pitchFamily="2" charset="0"/>
                <a:ea typeface="Roboto" panose="02000000000000000000" pitchFamily="2" charset="0"/>
              </a:endParaRPr>
            </a:p>
          </p:txBody>
        </p:sp>
      </p:grpSp>
      <p:sp>
        <p:nvSpPr>
          <p:cNvPr id="2" name="Slide Number Placeholder 1">
            <a:extLst>
              <a:ext uri="{FF2B5EF4-FFF2-40B4-BE49-F238E27FC236}">
                <a16:creationId xmlns:a16="http://schemas.microsoft.com/office/drawing/2014/main" id="{9F3F2446-D155-45CC-B164-72C7E752AB88}"/>
              </a:ext>
            </a:extLst>
          </p:cNvPr>
          <p:cNvSpPr>
            <a:spLocks noGrp="1"/>
          </p:cNvSpPr>
          <p:nvPr>
            <p:ph type="sldNum" sz="quarter" idx="12"/>
          </p:nvPr>
        </p:nvSpPr>
        <p:spPr/>
        <p:txBody>
          <a:bodyPr/>
          <a:lstStyle/>
          <a:p>
            <a:pPr>
              <a:defRPr/>
            </a:pPr>
            <a:fld id="{858E763E-C1F5-433F-AD86-2BCC4D2F67EC}" type="slidenum">
              <a:rPr lang="nl-NL" smtClean="0"/>
              <a:pPr>
                <a:defRPr/>
              </a:pPr>
              <a:t>103</a:t>
            </a:fld>
            <a:endParaRPr lang="nl-NL"/>
          </a:p>
        </p:txBody>
      </p:sp>
    </p:spTree>
    <p:extLst>
      <p:ext uri="{BB962C8B-B14F-4D97-AF65-F5344CB8AC3E}">
        <p14:creationId xmlns:p14="http://schemas.microsoft.com/office/powerpoint/2010/main" val="33634535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Symmetric encryption</a:t>
            </a:r>
            <a:endParaRPr lang="en-NL" sz="2400" b="1" dirty="0">
              <a:solidFill>
                <a:schemeClr val="bg1"/>
              </a:solidFill>
              <a:latin typeface="Montserrat SemiBold" panose="00000700000000000000" pitchFamily="2" charset="0"/>
            </a:endParaRPr>
          </a:p>
        </p:txBody>
      </p:sp>
      <p:sp>
        <p:nvSpPr>
          <p:cNvPr id="49" name="Rectangle 48">
            <a:extLst>
              <a:ext uri="{FF2B5EF4-FFF2-40B4-BE49-F238E27FC236}">
                <a16:creationId xmlns:a16="http://schemas.microsoft.com/office/drawing/2014/main" id="{1BD9D1F1-2928-B34C-BBBB-B2B8E7F508F0}"/>
              </a:ext>
            </a:extLst>
          </p:cNvPr>
          <p:cNvSpPr/>
          <p:nvPr/>
        </p:nvSpPr>
        <p:spPr>
          <a:xfrm>
            <a:off x="4354688" y="2133600"/>
            <a:ext cx="6827652" cy="3785652"/>
          </a:xfrm>
          <a:prstGeom prst="rect">
            <a:avLst/>
          </a:prstGeom>
        </p:spPr>
        <p:txBody>
          <a:bodyPr wrap="square">
            <a:spAutoFit/>
          </a:bodyPr>
          <a:lstStyle/>
          <a:p>
            <a:pPr marL="285750" indent="-285750">
              <a:buClr>
                <a:srgbClr val="002A5A"/>
              </a:buClr>
              <a:buFont typeface="Arial" panose="020B0604020202020204" pitchFamily="34" charset="0"/>
              <a:buChar char="•"/>
            </a:pPr>
            <a:r>
              <a:rPr lang="en-GB" sz="1600" dirty="0">
                <a:solidFill>
                  <a:srgbClr val="002A5A"/>
                </a:solidFill>
                <a:latin typeface="Roboto" panose="02000000000000000000" pitchFamily="2" charset="0"/>
                <a:ea typeface="Roboto" panose="02000000000000000000" pitchFamily="2" charset="0"/>
              </a:rPr>
              <a:t>Symmetric because both parties use the same key.</a:t>
            </a:r>
          </a:p>
          <a:p>
            <a:pPr marL="285750" indent="-285750">
              <a:buClr>
                <a:srgbClr val="002A5A"/>
              </a:buClr>
              <a:buFont typeface="Arial" panose="020B0604020202020204" pitchFamily="34" charset="0"/>
              <a:buChar char="•"/>
            </a:pPr>
            <a:endParaRPr lang="en-GB" sz="16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600" dirty="0">
                <a:solidFill>
                  <a:srgbClr val="002A5A"/>
                </a:solidFill>
                <a:latin typeface="Roboto" panose="02000000000000000000" pitchFamily="2" charset="0"/>
                <a:ea typeface="Roboto" panose="02000000000000000000" pitchFamily="2" charset="0"/>
              </a:rPr>
              <a:t>An example of the mathematics used is the Data Encryption Standard (DES). It uses a 56-bit key.</a:t>
            </a:r>
          </a:p>
          <a:p>
            <a:pPr marL="285750" indent="-285750">
              <a:buClr>
                <a:srgbClr val="002A5A"/>
              </a:buClr>
              <a:buFont typeface="Arial" panose="020B0604020202020204" pitchFamily="34" charset="0"/>
              <a:buChar char="•"/>
            </a:pPr>
            <a:endParaRPr lang="en-GB" sz="16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600" dirty="0">
                <a:solidFill>
                  <a:srgbClr val="002A5A"/>
                </a:solidFill>
                <a:latin typeface="Roboto" panose="02000000000000000000" pitchFamily="2" charset="0"/>
                <a:ea typeface="Roboto" panose="02000000000000000000" pitchFamily="2" charset="0"/>
              </a:rPr>
              <a:t>DES is considered insecure (the key can be found within minutes by employing brute-force techniques), it has been replaced by AES (Advanced Encryption Standard).</a:t>
            </a:r>
          </a:p>
          <a:p>
            <a:pPr marL="285750" indent="-285750">
              <a:buClr>
                <a:srgbClr val="002A5A"/>
              </a:buClr>
              <a:buFont typeface="Arial" panose="020B0604020202020204" pitchFamily="34" charset="0"/>
              <a:buChar char="•"/>
            </a:pPr>
            <a:endParaRPr lang="en-GB" sz="16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600" dirty="0">
                <a:solidFill>
                  <a:srgbClr val="002A5A"/>
                </a:solidFill>
                <a:latin typeface="Roboto" panose="02000000000000000000" pitchFamily="2" charset="0"/>
                <a:ea typeface="Roboto" panose="02000000000000000000" pitchFamily="2" charset="0"/>
              </a:rPr>
              <a:t>Symmetric encryption is fast and therefore used often.</a:t>
            </a:r>
          </a:p>
          <a:p>
            <a:pPr marL="285750" indent="-285750">
              <a:buClr>
                <a:srgbClr val="002A5A"/>
              </a:buClr>
              <a:buFont typeface="Arial" panose="020B0604020202020204" pitchFamily="34" charset="0"/>
              <a:buChar char="•"/>
            </a:pPr>
            <a:endParaRPr lang="en-GB" sz="16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600" dirty="0">
                <a:solidFill>
                  <a:srgbClr val="002A5A"/>
                </a:solidFill>
                <a:latin typeface="Roboto" panose="02000000000000000000" pitchFamily="2" charset="0"/>
                <a:ea typeface="Roboto" panose="02000000000000000000" pitchFamily="2" charset="0"/>
              </a:rPr>
              <a:t>The problem, however, is key management. When a lot of parties need to communicate with each other, the secured distribution of keys becomes a problem.</a:t>
            </a:r>
          </a:p>
          <a:p>
            <a:pPr marL="285750" indent="-285750">
              <a:buClr>
                <a:srgbClr val="002A5A"/>
              </a:buClr>
              <a:buFont typeface="Arial" panose="020B0604020202020204" pitchFamily="34" charset="0"/>
              <a:buChar char="•"/>
            </a:pPr>
            <a:endParaRPr lang="en-GB" sz="1600" dirty="0"/>
          </a:p>
        </p:txBody>
      </p:sp>
      <p:sp>
        <p:nvSpPr>
          <p:cNvPr id="6" name="Oval 5">
            <a:extLst>
              <a:ext uri="{FF2B5EF4-FFF2-40B4-BE49-F238E27FC236}">
                <a16:creationId xmlns:a16="http://schemas.microsoft.com/office/drawing/2014/main" id="{23C61CAB-A469-BF4C-A372-81EFC4466FD1}"/>
              </a:ext>
            </a:extLst>
          </p:cNvPr>
          <p:cNvSpPr/>
          <p:nvPr/>
        </p:nvSpPr>
        <p:spPr>
          <a:xfrm>
            <a:off x="528606" y="2178878"/>
            <a:ext cx="3048000" cy="29718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7" name="Graphic 26" descr="Key">
            <a:extLst>
              <a:ext uri="{FF2B5EF4-FFF2-40B4-BE49-F238E27FC236}">
                <a16:creationId xmlns:a16="http://schemas.microsoft.com/office/drawing/2014/main" id="{FA73DA77-25A8-4C4A-ADCE-AF2EBD03FF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325738" y="2937910"/>
            <a:ext cx="1453736" cy="1453736"/>
          </a:xfrm>
          <a:prstGeom prst="rect">
            <a:avLst/>
          </a:prstGeom>
        </p:spPr>
      </p:pic>
      <p:cxnSp>
        <p:nvCxnSpPr>
          <p:cNvPr id="10" name="Straight Connector 9">
            <a:extLst>
              <a:ext uri="{FF2B5EF4-FFF2-40B4-BE49-F238E27FC236}">
                <a16:creationId xmlns:a16="http://schemas.microsoft.com/office/drawing/2014/main" id="{5231268A-50EC-4F4D-8DAE-DA86688EDF8E}"/>
              </a:ext>
            </a:extLst>
          </p:cNvPr>
          <p:cNvCxnSpPr/>
          <p:nvPr/>
        </p:nvCxnSpPr>
        <p:spPr>
          <a:xfrm>
            <a:off x="4114800" y="2178878"/>
            <a:ext cx="0" cy="3231322"/>
          </a:xfrm>
          <a:prstGeom prst="line">
            <a:avLst/>
          </a:prstGeom>
          <a:ln>
            <a:solidFill>
              <a:srgbClr val="002A5A"/>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0E3D3AF-DD4F-4854-83A0-E156C0DA2184}"/>
              </a:ext>
            </a:extLst>
          </p:cNvPr>
          <p:cNvSpPr>
            <a:spLocks noGrp="1"/>
          </p:cNvSpPr>
          <p:nvPr>
            <p:ph type="sldNum" sz="quarter" idx="12"/>
          </p:nvPr>
        </p:nvSpPr>
        <p:spPr/>
        <p:txBody>
          <a:bodyPr/>
          <a:lstStyle/>
          <a:p>
            <a:pPr>
              <a:defRPr/>
            </a:pPr>
            <a:fld id="{858E763E-C1F5-433F-AD86-2BCC4D2F67EC}" type="slidenum">
              <a:rPr lang="nl-NL" smtClean="0"/>
              <a:pPr>
                <a:defRPr/>
              </a:pPr>
              <a:t>104</a:t>
            </a:fld>
            <a:endParaRPr lang="nl-NL"/>
          </a:p>
        </p:txBody>
      </p:sp>
    </p:spTree>
    <p:extLst>
      <p:ext uri="{BB962C8B-B14F-4D97-AF65-F5344CB8AC3E}">
        <p14:creationId xmlns:p14="http://schemas.microsoft.com/office/powerpoint/2010/main" val="26901049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ea typeface="Roboto" panose="02000000000000000000" pitchFamily="2" charset="0"/>
              </a:rPr>
              <a:t>Asymmetric encryption</a:t>
            </a:r>
            <a:endParaRPr lang="en-NL" sz="2400" b="1" dirty="0">
              <a:solidFill>
                <a:schemeClr val="bg1"/>
              </a:solidFill>
              <a:latin typeface="Montserrat SemiBold" panose="00000700000000000000" pitchFamily="2" charset="0"/>
              <a:ea typeface="Roboto" panose="02000000000000000000" pitchFamily="2" charset="0"/>
            </a:endParaRPr>
          </a:p>
        </p:txBody>
      </p:sp>
      <p:grpSp>
        <p:nvGrpSpPr>
          <p:cNvPr id="59" name="Group 58">
            <a:extLst>
              <a:ext uri="{FF2B5EF4-FFF2-40B4-BE49-F238E27FC236}">
                <a16:creationId xmlns:a16="http://schemas.microsoft.com/office/drawing/2014/main" id="{18E78869-0802-CC4E-9E64-055615B5FA2D}"/>
              </a:ext>
            </a:extLst>
          </p:cNvPr>
          <p:cNvGrpSpPr/>
          <p:nvPr/>
        </p:nvGrpSpPr>
        <p:grpSpPr>
          <a:xfrm>
            <a:off x="228599" y="2057400"/>
            <a:ext cx="7010733" cy="4050078"/>
            <a:chOff x="1628978" y="1981200"/>
            <a:chExt cx="8239012" cy="4379683"/>
          </a:xfrm>
        </p:grpSpPr>
        <p:pic>
          <p:nvPicPr>
            <p:cNvPr id="26" name="Graphic 25" descr="Laptop">
              <a:extLst>
                <a:ext uri="{FF2B5EF4-FFF2-40B4-BE49-F238E27FC236}">
                  <a16:creationId xmlns:a16="http://schemas.microsoft.com/office/drawing/2014/main" id="{E626B9B4-EECD-7B47-8C3B-24CD48756E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91400" y="1981200"/>
              <a:ext cx="1981200" cy="1981200"/>
            </a:xfrm>
            <a:prstGeom prst="rect">
              <a:avLst/>
            </a:prstGeom>
          </p:spPr>
        </p:pic>
        <p:pic>
          <p:nvPicPr>
            <p:cNvPr id="27" name="Graphic 26" descr="Laptop">
              <a:extLst>
                <a:ext uri="{FF2B5EF4-FFF2-40B4-BE49-F238E27FC236}">
                  <a16:creationId xmlns:a16="http://schemas.microsoft.com/office/drawing/2014/main" id="{C62FFD4A-4948-C341-B55D-9C2DAB8ABE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81200" y="1981200"/>
              <a:ext cx="1981200" cy="1981200"/>
            </a:xfrm>
            <a:prstGeom prst="rect">
              <a:avLst/>
            </a:prstGeom>
          </p:spPr>
        </p:pic>
        <p:sp>
          <p:nvSpPr>
            <p:cNvPr id="6" name="TextBox 5">
              <a:extLst>
                <a:ext uri="{FF2B5EF4-FFF2-40B4-BE49-F238E27FC236}">
                  <a16:creationId xmlns:a16="http://schemas.microsoft.com/office/drawing/2014/main" id="{B1C96E83-F289-7E4C-960C-2D0028F2CCDC}"/>
                </a:ext>
              </a:extLst>
            </p:cNvPr>
            <p:cNvSpPr txBox="1"/>
            <p:nvPr/>
          </p:nvSpPr>
          <p:spPr>
            <a:xfrm>
              <a:off x="8206311" y="2787134"/>
              <a:ext cx="412939" cy="399389"/>
            </a:xfrm>
            <a:prstGeom prst="rect">
              <a:avLst/>
            </a:prstGeom>
            <a:noFill/>
          </p:spPr>
          <p:txBody>
            <a:bodyPr wrap="none" rtlCol="0">
              <a:spAutoFit/>
            </a:bodyPr>
            <a:lstStyle/>
            <a:p>
              <a:r>
                <a:rPr lang="en-NL" b="1" dirty="0">
                  <a:solidFill>
                    <a:sysClr val="windowText" lastClr="000000"/>
                  </a:solidFill>
                </a:rPr>
                <a:t>B</a:t>
              </a:r>
            </a:p>
          </p:txBody>
        </p:sp>
        <p:sp>
          <p:nvSpPr>
            <p:cNvPr id="31" name="TextBox 30">
              <a:extLst>
                <a:ext uri="{FF2B5EF4-FFF2-40B4-BE49-F238E27FC236}">
                  <a16:creationId xmlns:a16="http://schemas.microsoft.com/office/drawing/2014/main" id="{986DA22A-7253-2040-B03F-3CAD63028029}"/>
                </a:ext>
              </a:extLst>
            </p:cNvPr>
            <p:cNvSpPr txBox="1"/>
            <p:nvPr/>
          </p:nvSpPr>
          <p:spPr>
            <a:xfrm>
              <a:off x="2796111" y="2787134"/>
              <a:ext cx="412939" cy="399389"/>
            </a:xfrm>
            <a:prstGeom prst="rect">
              <a:avLst/>
            </a:prstGeom>
            <a:noFill/>
          </p:spPr>
          <p:txBody>
            <a:bodyPr wrap="none" rtlCol="0">
              <a:spAutoFit/>
            </a:bodyPr>
            <a:lstStyle/>
            <a:p>
              <a:r>
                <a:rPr lang="en-NL" b="1" dirty="0">
                  <a:solidFill>
                    <a:sysClr val="windowText" lastClr="000000"/>
                  </a:solidFill>
                </a:rPr>
                <a:t>A</a:t>
              </a:r>
            </a:p>
          </p:txBody>
        </p:sp>
        <p:sp>
          <p:nvSpPr>
            <p:cNvPr id="9" name="Rectangle 8">
              <a:extLst>
                <a:ext uri="{FF2B5EF4-FFF2-40B4-BE49-F238E27FC236}">
                  <a16:creationId xmlns:a16="http://schemas.microsoft.com/office/drawing/2014/main" id="{54C9CD0F-19E5-AB4D-A556-904E1E7AAB44}"/>
                </a:ext>
              </a:extLst>
            </p:cNvPr>
            <p:cNvSpPr/>
            <p:nvPr/>
          </p:nvSpPr>
          <p:spPr>
            <a:xfrm>
              <a:off x="3554730" y="4419600"/>
              <a:ext cx="586740" cy="533400"/>
            </a:xfrm>
            <a:prstGeom prst="rect">
              <a:avLst/>
            </a:prstGeom>
            <a:noFill/>
            <a:ln w="38100">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Rectangle 31">
              <a:extLst>
                <a:ext uri="{FF2B5EF4-FFF2-40B4-BE49-F238E27FC236}">
                  <a16:creationId xmlns:a16="http://schemas.microsoft.com/office/drawing/2014/main" id="{5EBCB126-E845-D143-BAE9-A2CA562EAF6D}"/>
                </a:ext>
              </a:extLst>
            </p:cNvPr>
            <p:cNvSpPr/>
            <p:nvPr/>
          </p:nvSpPr>
          <p:spPr>
            <a:xfrm>
              <a:off x="6934200" y="4419600"/>
              <a:ext cx="586740" cy="533400"/>
            </a:xfrm>
            <a:prstGeom prst="rect">
              <a:avLst/>
            </a:prstGeom>
            <a:noFill/>
            <a:ln w="38100">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9DE0"/>
                </a:solidFill>
              </a:endParaRPr>
            </a:p>
          </p:txBody>
        </p:sp>
        <p:sp>
          <p:nvSpPr>
            <p:cNvPr id="10" name="TextBox 9">
              <a:extLst>
                <a:ext uri="{FF2B5EF4-FFF2-40B4-BE49-F238E27FC236}">
                  <a16:creationId xmlns:a16="http://schemas.microsoft.com/office/drawing/2014/main" id="{2286B220-82F8-6445-B99F-2EDCDC32FD7D}"/>
                </a:ext>
              </a:extLst>
            </p:cNvPr>
            <p:cNvSpPr txBox="1"/>
            <p:nvPr/>
          </p:nvSpPr>
          <p:spPr>
            <a:xfrm>
              <a:off x="3509532" y="4453240"/>
              <a:ext cx="663492" cy="399389"/>
            </a:xfrm>
            <a:prstGeom prst="rect">
              <a:avLst/>
            </a:prstGeom>
            <a:noFill/>
          </p:spPr>
          <p:txBody>
            <a:bodyPr wrap="none" rtlCol="0">
              <a:spAutoFit/>
            </a:bodyPr>
            <a:lstStyle/>
            <a:p>
              <a:r>
                <a:rPr lang="en-GB" b="1" dirty="0">
                  <a:solidFill>
                    <a:sysClr val="windowText" lastClr="000000"/>
                  </a:solidFill>
                  <a:latin typeface="Roboto" panose="02000000000000000000" pitchFamily="2" charset="0"/>
                  <a:ea typeface="Roboto" panose="02000000000000000000" pitchFamily="2" charset="0"/>
                </a:rPr>
                <a:t>f</a:t>
              </a:r>
              <a:r>
                <a:rPr lang="en-NL" b="1" dirty="0">
                  <a:solidFill>
                    <a:sysClr val="windowText" lastClr="000000"/>
                  </a:solidFill>
                  <a:latin typeface="Roboto" panose="02000000000000000000" pitchFamily="2" charset="0"/>
                  <a:ea typeface="Roboto" panose="02000000000000000000" pitchFamily="2" charset="0"/>
                </a:rPr>
                <a:t>1()</a:t>
              </a:r>
            </a:p>
          </p:txBody>
        </p:sp>
        <p:sp>
          <p:nvSpPr>
            <p:cNvPr id="34" name="TextBox 33">
              <a:extLst>
                <a:ext uri="{FF2B5EF4-FFF2-40B4-BE49-F238E27FC236}">
                  <a16:creationId xmlns:a16="http://schemas.microsoft.com/office/drawing/2014/main" id="{CFDE82D9-D7BC-FD42-BA2B-BCCD4AA966D3}"/>
                </a:ext>
              </a:extLst>
            </p:cNvPr>
            <p:cNvSpPr txBox="1"/>
            <p:nvPr/>
          </p:nvSpPr>
          <p:spPr>
            <a:xfrm>
              <a:off x="6912441" y="4453240"/>
              <a:ext cx="663492" cy="399389"/>
            </a:xfrm>
            <a:prstGeom prst="rect">
              <a:avLst/>
            </a:prstGeom>
            <a:noFill/>
          </p:spPr>
          <p:txBody>
            <a:bodyPr wrap="none" rtlCol="0">
              <a:spAutoFit/>
            </a:bodyPr>
            <a:lstStyle/>
            <a:p>
              <a:r>
                <a:rPr lang="en-GB" b="1" dirty="0">
                  <a:solidFill>
                    <a:sysClr val="windowText" lastClr="000000"/>
                  </a:solidFill>
                  <a:latin typeface="Roboto" panose="02000000000000000000" pitchFamily="2" charset="0"/>
                  <a:ea typeface="Roboto" panose="02000000000000000000" pitchFamily="2" charset="0"/>
                </a:rPr>
                <a:t>f</a:t>
              </a:r>
              <a:r>
                <a:rPr lang="en-NL" b="1" dirty="0">
                  <a:solidFill>
                    <a:sysClr val="windowText" lastClr="000000"/>
                  </a:solidFill>
                  <a:latin typeface="Roboto" panose="02000000000000000000" pitchFamily="2" charset="0"/>
                  <a:ea typeface="Roboto" panose="02000000000000000000" pitchFamily="2" charset="0"/>
                </a:rPr>
                <a:t>2()</a:t>
              </a:r>
            </a:p>
          </p:txBody>
        </p:sp>
        <p:cxnSp>
          <p:nvCxnSpPr>
            <p:cNvPr id="12" name="Elbow Connector 11">
              <a:extLst>
                <a:ext uri="{FF2B5EF4-FFF2-40B4-BE49-F238E27FC236}">
                  <a16:creationId xmlns:a16="http://schemas.microsoft.com/office/drawing/2014/main" id="{1810E012-9046-7844-90FD-C794531022FA}"/>
                </a:ext>
              </a:extLst>
            </p:cNvPr>
            <p:cNvCxnSpPr>
              <a:cxnSpLocks/>
              <a:stCxn id="27" idx="2"/>
              <a:endCxn id="9" idx="1"/>
            </p:cNvCxnSpPr>
            <p:nvPr/>
          </p:nvCxnSpPr>
          <p:spPr>
            <a:xfrm rot="16200000" flipH="1">
              <a:off x="2901315" y="4032885"/>
              <a:ext cx="723900" cy="582930"/>
            </a:xfrm>
            <a:prstGeom prst="bentConnector2">
              <a:avLst/>
            </a:prstGeom>
            <a:ln w="38100">
              <a:solidFill>
                <a:srgbClr val="002A5A"/>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D43C40-5415-9A45-9C06-1413A67272F4}"/>
                </a:ext>
              </a:extLst>
            </p:cNvPr>
            <p:cNvCxnSpPr>
              <a:stCxn id="9" idx="3"/>
              <a:endCxn id="32" idx="1"/>
            </p:cNvCxnSpPr>
            <p:nvPr/>
          </p:nvCxnSpPr>
          <p:spPr>
            <a:xfrm>
              <a:off x="4141470" y="4686300"/>
              <a:ext cx="2792730" cy="0"/>
            </a:xfrm>
            <a:prstGeom prst="straightConnector1">
              <a:avLst/>
            </a:prstGeom>
            <a:ln w="38100">
              <a:solidFill>
                <a:srgbClr val="002A5A"/>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B9ABB6E6-2C82-2A41-A76C-A229CCBF7806}"/>
                </a:ext>
              </a:extLst>
            </p:cNvPr>
            <p:cNvCxnSpPr>
              <a:cxnSpLocks/>
              <a:stCxn id="32" idx="3"/>
              <a:endCxn id="26" idx="2"/>
            </p:cNvCxnSpPr>
            <p:nvPr/>
          </p:nvCxnSpPr>
          <p:spPr>
            <a:xfrm flipV="1">
              <a:off x="7520940" y="3962400"/>
              <a:ext cx="861060" cy="723900"/>
            </a:xfrm>
            <a:prstGeom prst="bentConnector2">
              <a:avLst/>
            </a:prstGeom>
            <a:ln w="38100">
              <a:solidFill>
                <a:srgbClr val="002A5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E7976A5-51B3-D947-AE26-928505050D08}"/>
                </a:ext>
              </a:extLst>
            </p:cNvPr>
            <p:cNvCxnSpPr>
              <a:cxnSpLocks/>
              <a:endCxn id="9" idx="2"/>
            </p:cNvCxnSpPr>
            <p:nvPr/>
          </p:nvCxnSpPr>
          <p:spPr>
            <a:xfrm flipV="1">
              <a:off x="3848100" y="4953000"/>
              <a:ext cx="0" cy="609600"/>
            </a:xfrm>
            <a:prstGeom prst="straightConnector1">
              <a:avLst/>
            </a:prstGeom>
            <a:ln w="38100">
              <a:solidFill>
                <a:srgbClr val="002A5A"/>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FFA4C32-F6C0-0144-9C1D-7854F84BD934}"/>
                </a:ext>
              </a:extLst>
            </p:cNvPr>
            <p:cNvCxnSpPr>
              <a:cxnSpLocks/>
            </p:cNvCxnSpPr>
            <p:nvPr/>
          </p:nvCxnSpPr>
          <p:spPr>
            <a:xfrm flipV="1">
              <a:off x="7239000" y="4953000"/>
              <a:ext cx="0" cy="609600"/>
            </a:xfrm>
            <a:prstGeom prst="straightConnector1">
              <a:avLst/>
            </a:prstGeom>
            <a:ln w="38100">
              <a:solidFill>
                <a:srgbClr val="002A5A"/>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3027D2A-0D03-084C-A20D-4A2534FDB20A}"/>
                </a:ext>
              </a:extLst>
            </p:cNvPr>
            <p:cNvSpPr txBox="1"/>
            <p:nvPr/>
          </p:nvSpPr>
          <p:spPr>
            <a:xfrm>
              <a:off x="3263264" y="5661952"/>
              <a:ext cx="2551108" cy="698931"/>
            </a:xfrm>
            <a:prstGeom prst="rect">
              <a:avLst/>
            </a:prstGeom>
            <a:noFill/>
          </p:spPr>
          <p:txBody>
            <a:bodyPr wrap="none" rtlCol="0">
              <a:spAutoFit/>
            </a:bodyPr>
            <a:lstStyle/>
            <a:p>
              <a:r>
                <a:rPr lang="en-GB" b="1" dirty="0">
                  <a:solidFill>
                    <a:sysClr val="windowText" lastClr="000000"/>
                  </a:solidFill>
                  <a:latin typeface="Roboto" panose="02000000000000000000" pitchFamily="2" charset="0"/>
                  <a:ea typeface="Roboto" panose="02000000000000000000" pitchFamily="2" charset="0"/>
                </a:rPr>
                <a:t>Keys:</a:t>
              </a:r>
            </a:p>
            <a:p>
              <a:r>
                <a:rPr lang="en-GB" b="1" dirty="0">
                  <a:solidFill>
                    <a:sysClr val="windowText" lastClr="000000"/>
                  </a:solidFill>
                  <a:latin typeface="Roboto" panose="02000000000000000000" pitchFamily="2" charset="0"/>
                  <a:ea typeface="Roboto" panose="02000000000000000000" pitchFamily="2" charset="0"/>
                </a:rPr>
                <a:t>Private-A, Public-B</a:t>
              </a:r>
            </a:p>
          </p:txBody>
        </p:sp>
        <p:sp>
          <p:nvSpPr>
            <p:cNvPr id="52" name="TextBox 51">
              <a:extLst>
                <a:ext uri="{FF2B5EF4-FFF2-40B4-BE49-F238E27FC236}">
                  <a16:creationId xmlns:a16="http://schemas.microsoft.com/office/drawing/2014/main" id="{19149EDA-3023-1144-9891-9A19C4879E24}"/>
                </a:ext>
              </a:extLst>
            </p:cNvPr>
            <p:cNvSpPr txBox="1"/>
            <p:nvPr/>
          </p:nvSpPr>
          <p:spPr>
            <a:xfrm>
              <a:off x="6898187" y="5661952"/>
              <a:ext cx="2551108" cy="698931"/>
            </a:xfrm>
            <a:prstGeom prst="rect">
              <a:avLst/>
            </a:prstGeom>
            <a:noFill/>
          </p:spPr>
          <p:txBody>
            <a:bodyPr wrap="none" rtlCol="0">
              <a:spAutoFit/>
            </a:bodyPr>
            <a:lstStyle/>
            <a:p>
              <a:r>
                <a:rPr lang="en-GB" b="1" dirty="0">
                  <a:solidFill>
                    <a:sysClr val="windowText" lastClr="000000"/>
                  </a:solidFill>
                  <a:latin typeface="Roboto" panose="02000000000000000000" pitchFamily="2" charset="0"/>
                  <a:ea typeface="Roboto" panose="02000000000000000000" pitchFamily="2" charset="0"/>
                </a:rPr>
                <a:t>Keys:</a:t>
              </a:r>
            </a:p>
            <a:p>
              <a:r>
                <a:rPr lang="en-GB" b="1" dirty="0">
                  <a:solidFill>
                    <a:sysClr val="windowText" lastClr="000000"/>
                  </a:solidFill>
                  <a:latin typeface="Roboto" panose="02000000000000000000" pitchFamily="2" charset="0"/>
                  <a:ea typeface="Roboto" panose="02000000000000000000" pitchFamily="2" charset="0"/>
                </a:rPr>
                <a:t>Public-A, Private-B</a:t>
              </a:r>
            </a:p>
          </p:txBody>
        </p:sp>
        <p:sp>
          <p:nvSpPr>
            <p:cNvPr id="53" name="TextBox 52">
              <a:extLst>
                <a:ext uri="{FF2B5EF4-FFF2-40B4-BE49-F238E27FC236}">
                  <a16:creationId xmlns:a16="http://schemas.microsoft.com/office/drawing/2014/main" id="{DB6B0381-92A6-4949-B756-F9F9ABCFB3E9}"/>
                </a:ext>
              </a:extLst>
            </p:cNvPr>
            <p:cNvSpPr txBox="1"/>
            <p:nvPr/>
          </p:nvSpPr>
          <p:spPr>
            <a:xfrm>
              <a:off x="1628978" y="4234934"/>
              <a:ext cx="1290813" cy="399389"/>
            </a:xfrm>
            <a:prstGeom prst="rect">
              <a:avLst/>
            </a:prstGeom>
            <a:noFill/>
          </p:spPr>
          <p:txBody>
            <a:bodyPr wrap="none" rtlCol="0">
              <a:spAutoFit/>
            </a:bodyPr>
            <a:lstStyle/>
            <a:p>
              <a:r>
                <a:rPr lang="en-GB" b="1" dirty="0">
                  <a:solidFill>
                    <a:sysClr val="windowText" lastClr="000000"/>
                  </a:solidFill>
                  <a:latin typeface="Roboto" panose="02000000000000000000" pitchFamily="2" charset="0"/>
                  <a:ea typeface="Roboto" panose="02000000000000000000" pitchFamily="2" charset="0"/>
                </a:rPr>
                <a:t>cleartext</a:t>
              </a:r>
              <a:endParaRPr lang="en-NL" b="1" dirty="0">
                <a:solidFill>
                  <a:sysClr val="windowText" lastClr="000000"/>
                </a:solidFill>
                <a:latin typeface="Roboto" panose="02000000000000000000" pitchFamily="2" charset="0"/>
                <a:ea typeface="Roboto" panose="02000000000000000000" pitchFamily="2" charset="0"/>
              </a:endParaRPr>
            </a:p>
          </p:txBody>
        </p:sp>
        <p:sp>
          <p:nvSpPr>
            <p:cNvPr id="54" name="TextBox 53">
              <a:extLst>
                <a:ext uri="{FF2B5EF4-FFF2-40B4-BE49-F238E27FC236}">
                  <a16:creationId xmlns:a16="http://schemas.microsoft.com/office/drawing/2014/main" id="{6808B647-3267-B64A-B367-5F3CE4E14676}"/>
                </a:ext>
              </a:extLst>
            </p:cNvPr>
            <p:cNvSpPr txBox="1"/>
            <p:nvPr/>
          </p:nvSpPr>
          <p:spPr>
            <a:xfrm>
              <a:off x="4828609" y="4234934"/>
              <a:ext cx="1450940" cy="399389"/>
            </a:xfrm>
            <a:prstGeom prst="rect">
              <a:avLst/>
            </a:prstGeom>
            <a:noFill/>
          </p:spPr>
          <p:txBody>
            <a:bodyPr wrap="none" rtlCol="0">
              <a:spAutoFit/>
            </a:bodyPr>
            <a:lstStyle/>
            <a:p>
              <a:r>
                <a:rPr lang="en-GB" b="1" dirty="0">
                  <a:solidFill>
                    <a:sysClr val="windowText" lastClr="000000"/>
                  </a:solidFill>
                  <a:latin typeface="Roboto" panose="02000000000000000000" pitchFamily="2" charset="0"/>
                  <a:ea typeface="Roboto" panose="02000000000000000000" pitchFamily="2" charset="0"/>
                </a:rPr>
                <a:t>ciphertext</a:t>
              </a:r>
              <a:endParaRPr lang="en-NL" b="1" dirty="0">
                <a:solidFill>
                  <a:sysClr val="windowText" lastClr="000000"/>
                </a:solidFill>
                <a:latin typeface="Roboto" panose="02000000000000000000" pitchFamily="2" charset="0"/>
                <a:ea typeface="Roboto" panose="02000000000000000000" pitchFamily="2" charset="0"/>
              </a:endParaRPr>
            </a:p>
          </p:txBody>
        </p:sp>
        <p:sp>
          <p:nvSpPr>
            <p:cNvPr id="55" name="TextBox 54">
              <a:extLst>
                <a:ext uri="{FF2B5EF4-FFF2-40B4-BE49-F238E27FC236}">
                  <a16:creationId xmlns:a16="http://schemas.microsoft.com/office/drawing/2014/main" id="{660A9692-F902-FE42-8973-A1A17C7CD358}"/>
                </a:ext>
              </a:extLst>
            </p:cNvPr>
            <p:cNvSpPr txBox="1"/>
            <p:nvPr/>
          </p:nvSpPr>
          <p:spPr>
            <a:xfrm>
              <a:off x="8577177" y="4234934"/>
              <a:ext cx="1290813" cy="399389"/>
            </a:xfrm>
            <a:prstGeom prst="rect">
              <a:avLst/>
            </a:prstGeom>
            <a:noFill/>
          </p:spPr>
          <p:txBody>
            <a:bodyPr wrap="none" rtlCol="0">
              <a:spAutoFit/>
            </a:bodyPr>
            <a:lstStyle/>
            <a:p>
              <a:r>
                <a:rPr lang="en-GB" b="1" dirty="0">
                  <a:solidFill>
                    <a:sysClr val="windowText" lastClr="000000"/>
                  </a:solidFill>
                  <a:latin typeface="Roboto" panose="02000000000000000000" pitchFamily="2" charset="0"/>
                  <a:ea typeface="Roboto" panose="02000000000000000000" pitchFamily="2" charset="0"/>
                </a:rPr>
                <a:t>cleartext</a:t>
              </a:r>
              <a:endParaRPr lang="en-NL" b="1" dirty="0">
                <a:solidFill>
                  <a:sysClr val="windowText" lastClr="000000"/>
                </a:solidFill>
                <a:latin typeface="Roboto" panose="02000000000000000000" pitchFamily="2" charset="0"/>
                <a:ea typeface="Roboto" panose="02000000000000000000" pitchFamily="2" charset="0"/>
              </a:endParaRPr>
            </a:p>
          </p:txBody>
        </p:sp>
      </p:grpSp>
      <p:pic>
        <p:nvPicPr>
          <p:cNvPr id="29" name="Graphic 28" descr="Laptop">
            <a:extLst>
              <a:ext uri="{FF2B5EF4-FFF2-40B4-BE49-F238E27FC236}">
                <a16:creationId xmlns:a16="http://schemas.microsoft.com/office/drawing/2014/main" id="{92A5D198-2F38-8A4E-A72D-D3A1479C65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3421" y="4263901"/>
            <a:ext cx="1685842" cy="1832099"/>
          </a:xfrm>
          <a:prstGeom prst="rect">
            <a:avLst/>
          </a:prstGeom>
        </p:spPr>
      </p:pic>
      <p:sp>
        <p:nvSpPr>
          <p:cNvPr id="33" name="Text Box 26">
            <a:extLst>
              <a:ext uri="{FF2B5EF4-FFF2-40B4-BE49-F238E27FC236}">
                <a16:creationId xmlns:a16="http://schemas.microsoft.com/office/drawing/2014/main" id="{E06F9477-D46E-F140-B57C-50ACE60EFFAD}"/>
              </a:ext>
            </a:extLst>
          </p:cNvPr>
          <p:cNvSpPr txBox="1">
            <a:spLocks noChangeArrowheads="1"/>
          </p:cNvSpPr>
          <p:nvPr/>
        </p:nvSpPr>
        <p:spPr bwMode="auto">
          <a:xfrm>
            <a:off x="9869263" y="4903133"/>
            <a:ext cx="2094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200" b="1" dirty="0">
                <a:solidFill>
                  <a:sysClr val="windowText" lastClr="000000"/>
                </a:solidFill>
                <a:latin typeface="Roboto" panose="02000000000000000000" pitchFamily="2" charset="0"/>
                <a:ea typeface="Roboto" panose="02000000000000000000" pitchFamily="2" charset="0"/>
              </a:rPr>
              <a:t>Certificate Authority (CA)</a:t>
            </a:r>
          </a:p>
          <a:p>
            <a:pPr eaLnBrk="1" hangingPunct="1">
              <a:spcBef>
                <a:spcPct val="0"/>
              </a:spcBef>
              <a:buFontTx/>
              <a:buNone/>
            </a:pPr>
            <a:r>
              <a:rPr lang="en-US" altLang="en-US" sz="1200" b="1" dirty="0">
                <a:solidFill>
                  <a:sysClr val="windowText" lastClr="000000"/>
                </a:solidFill>
                <a:latin typeface="Roboto" panose="02000000000000000000" pitchFamily="2" charset="0"/>
                <a:ea typeface="Roboto" panose="02000000000000000000" pitchFamily="2" charset="0"/>
              </a:rPr>
              <a:t>manages private and public keys of A and B</a:t>
            </a:r>
            <a:endParaRPr lang="nl-NL" altLang="en-US" sz="1200" b="1" dirty="0">
              <a:solidFill>
                <a:sysClr val="windowText" lastClr="000000"/>
              </a:solidFill>
              <a:latin typeface="Roboto" panose="02000000000000000000" pitchFamily="2" charset="0"/>
              <a:ea typeface="Roboto" panose="02000000000000000000" pitchFamily="2" charset="0"/>
            </a:endParaRPr>
          </a:p>
        </p:txBody>
      </p:sp>
      <p:cxnSp>
        <p:nvCxnSpPr>
          <p:cNvPr id="3" name="Straight Arrow Connector 2">
            <a:extLst>
              <a:ext uri="{FF2B5EF4-FFF2-40B4-BE49-F238E27FC236}">
                <a16:creationId xmlns:a16="http://schemas.microsoft.com/office/drawing/2014/main" id="{02087CD3-2534-3143-A5A1-7209BDF9BD13}"/>
              </a:ext>
            </a:extLst>
          </p:cNvPr>
          <p:cNvCxnSpPr>
            <a:cxnSpLocks/>
            <a:stCxn id="29" idx="1"/>
          </p:cNvCxnSpPr>
          <p:nvPr/>
        </p:nvCxnSpPr>
        <p:spPr>
          <a:xfrm flipH="1">
            <a:off x="2366529" y="5179951"/>
            <a:ext cx="5816892" cy="77849"/>
          </a:xfrm>
          <a:prstGeom prst="straightConnector1">
            <a:avLst/>
          </a:prstGeom>
          <a:ln w="9525">
            <a:solidFill>
              <a:srgbClr val="002A5A"/>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D795250-E7F4-8B42-90EE-8769CA158531}"/>
              </a:ext>
            </a:extLst>
          </p:cNvPr>
          <p:cNvCxnSpPr>
            <a:cxnSpLocks/>
            <a:stCxn id="29" idx="1"/>
          </p:cNvCxnSpPr>
          <p:nvPr/>
        </p:nvCxnSpPr>
        <p:spPr>
          <a:xfrm flipH="1" flipV="1">
            <a:off x="5131959" y="5105401"/>
            <a:ext cx="3051462" cy="74550"/>
          </a:xfrm>
          <a:prstGeom prst="straightConnector1">
            <a:avLst/>
          </a:prstGeom>
          <a:ln w="9525">
            <a:solidFill>
              <a:srgbClr val="002A5A"/>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E33E675E-80AA-49B0-B13B-F0D8ED9D70EF}"/>
              </a:ext>
            </a:extLst>
          </p:cNvPr>
          <p:cNvSpPr>
            <a:spLocks noGrp="1"/>
          </p:cNvSpPr>
          <p:nvPr>
            <p:ph type="sldNum" sz="quarter" idx="12"/>
          </p:nvPr>
        </p:nvSpPr>
        <p:spPr/>
        <p:txBody>
          <a:bodyPr/>
          <a:lstStyle/>
          <a:p>
            <a:pPr>
              <a:defRPr/>
            </a:pPr>
            <a:fld id="{858E763E-C1F5-433F-AD86-2BCC4D2F67EC}" type="slidenum">
              <a:rPr lang="nl-NL" smtClean="0"/>
              <a:pPr>
                <a:defRPr/>
              </a:pPr>
              <a:t>105</a:t>
            </a:fld>
            <a:endParaRPr lang="nl-NL"/>
          </a:p>
        </p:txBody>
      </p:sp>
    </p:spTree>
    <p:extLst>
      <p:ext uri="{BB962C8B-B14F-4D97-AF65-F5344CB8AC3E}">
        <p14:creationId xmlns:p14="http://schemas.microsoft.com/office/powerpoint/2010/main" val="25140300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Asymmetric encryption</a:t>
            </a:r>
            <a:endParaRPr lang="en-NL" sz="2400" b="1" dirty="0">
              <a:solidFill>
                <a:schemeClr val="bg1"/>
              </a:solidFill>
              <a:latin typeface="Montserrat SemiBold" panose="00000700000000000000" pitchFamily="2" charset="0"/>
            </a:endParaRPr>
          </a:p>
        </p:txBody>
      </p:sp>
      <p:sp>
        <p:nvSpPr>
          <p:cNvPr id="49" name="Rectangle 48">
            <a:extLst>
              <a:ext uri="{FF2B5EF4-FFF2-40B4-BE49-F238E27FC236}">
                <a16:creationId xmlns:a16="http://schemas.microsoft.com/office/drawing/2014/main" id="{1BD9D1F1-2928-B34C-BBBB-B2B8E7F508F0}"/>
              </a:ext>
            </a:extLst>
          </p:cNvPr>
          <p:cNvSpPr/>
          <p:nvPr/>
        </p:nvSpPr>
        <p:spPr>
          <a:xfrm>
            <a:off x="4267523" y="1623992"/>
            <a:ext cx="7619355" cy="4832092"/>
          </a:xfrm>
          <a:prstGeom prst="rect">
            <a:avLst/>
          </a:prstGeom>
        </p:spPr>
        <p:txBody>
          <a:bodyPr wrap="square">
            <a:spAutoFit/>
          </a:bodyPr>
          <a:lstStyle/>
          <a:p>
            <a:pPr marL="285750"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Every party generates two keys: a private key that needs to be kept secret and a public key that everyone may know.</a:t>
            </a:r>
          </a:p>
          <a:p>
            <a:pPr marL="285750" indent="-285750">
              <a:buClr>
                <a:srgbClr val="002A5A"/>
              </a:buClr>
              <a:buFont typeface="Arial" panose="020B0604020202020204" pitchFamily="34" charset="0"/>
              <a:buChar char="•"/>
            </a:pPr>
            <a:endParaRPr lang="en-US"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When A needs to send a confidential message to B, she uses a mathematical formula that encrypts the message using </a:t>
            </a:r>
            <a:r>
              <a:rPr lang="en-US" sz="1400" b="1" dirty="0">
                <a:solidFill>
                  <a:srgbClr val="002A5A"/>
                </a:solidFill>
                <a:latin typeface="Roboto" panose="02000000000000000000" pitchFamily="2" charset="0"/>
                <a:ea typeface="Roboto" panose="02000000000000000000" pitchFamily="2" charset="0"/>
              </a:rPr>
              <a:t>her private key and B’s public key</a:t>
            </a:r>
            <a:r>
              <a:rPr lang="en-US" sz="1400" dirty="0">
                <a:solidFill>
                  <a:srgbClr val="002A5A"/>
                </a:solidFill>
                <a:latin typeface="Roboto" panose="02000000000000000000" pitchFamily="2" charset="0"/>
                <a:ea typeface="Roboto" panose="02000000000000000000" pitchFamily="2" charset="0"/>
              </a:rPr>
              <a:t>.</a:t>
            </a:r>
          </a:p>
          <a:p>
            <a:pPr marL="285750" indent="-285750">
              <a:buClr>
                <a:srgbClr val="002A5A"/>
              </a:buClr>
              <a:buFont typeface="Arial" panose="020B0604020202020204" pitchFamily="34" charset="0"/>
              <a:buChar char="•"/>
            </a:pPr>
            <a:endParaRPr lang="en-US"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When B receives the message, he can decrypt the message using </a:t>
            </a:r>
            <a:r>
              <a:rPr lang="en-US" sz="1400" b="1" dirty="0">
                <a:solidFill>
                  <a:srgbClr val="002A5A"/>
                </a:solidFill>
                <a:latin typeface="Roboto" panose="02000000000000000000" pitchFamily="2" charset="0"/>
                <a:ea typeface="Roboto" panose="02000000000000000000" pitchFamily="2" charset="0"/>
              </a:rPr>
              <a:t>his private key and A’s public key</a:t>
            </a:r>
            <a:r>
              <a:rPr lang="en-US" sz="1400" dirty="0">
                <a:solidFill>
                  <a:srgbClr val="002A5A"/>
                </a:solidFill>
                <a:latin typeface="Roboto" panose="02000000000000000000" pitchFamily="2" charset="0"/>
                <a:ea typeface="Roboto" panose="02000000000000000000" pitchFamily="2" charset="0"/>
              </a:rPr>
              <a:t>.</a:t>
            </a:r>
          </a:p>
          <a:p>
            <a:pPr>
              <a:buClr>
                <a:srgbClr val="002A5A"/>
              </a:buClr>
            </a:pPr>
            <a:endParaRPr lang="en-US"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A separate entity, the certificate authority (CA), acts as an intermediate responsible for delivering the public key of someone to everyone that asks for it.</a:t>
            </a:r>
          </a:p>
          <a:p>
            <a:pPr marL="285750" indent="-285750">
              <a:buClr>
                <a:srgbClr val="002A5A"/>
              </a:buClr>
              <a:buFont typeface="Arial" panose="020B0604020202020204" pitchFamily="34" charset="0"/>
              <a:buChar char="•"/>
            </a:pPr>
            <a:endParaRPr lang="en-US"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For this to work there are a number of pre-requisites, such as:</a:t>
            </a:r>
          </a:p>
          <a:p>
            <a:pPr marL="742950" lvl="1"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The CA should make sure that the public key someone asks for indeed belongs to the party that generated it.</a:t>
            </a:r>
          </a:p>
          <a:p>
            <a:pPr marL="742950" lvl="1" indent="-285750">
              <a:buClr>
                <a:srgbClr val="002A5A"/>
              </a:buClr>
              <a:buFont typeface="Arial" panose="020B0604020202020204" pitchFamily="34" charset="0"/>
              <a:buChar char="•"/>
            </a:pPr>
            <a:endParaRPr lang="en-US" sz="1400" dirty="0">
              <a:solidFill>
                <a:srgbClr val="002A5A"/>
              </a:solidFill>
              <a:latin typeface="Roboto" panose="02000000000000000000" pitchFamily="2" charset="0"/>
              <a:ea typeface="Roboto" panose="02000000000000000000" pitchFamily="2" charset="0"/>
            </a:endParaRPr>
          </a:p>
          <a:p>
            <a:pPr marL="742950" lvl="1"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The mathematics involved should 100% guarantee that without the private keys no one can decipher messages of the one that used the corresponding public key to cipher.</a:t>
            </a:r>
          </a:p>
          <a:p>
            <a:pPr marL="742950" lvl="1" indent="-285750">
              <a:buClr>
                <a:srgbClr val="002A5A"/>
              </a:buClr>
              <a:buFont typeface="Arial" panose="020B0604020202020204" pitchFamily="34" charset="0"/>
              <a:buChar char="•"/>
            </a:pPr>
            <a:endParaRPr lang="en-US"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An attention point must be given, in case the certificate authority (CA) is hacked, fake certificates can be hacked and/or all certificates can be made invalid. </a:t>
            </a:r>
          </a:p>
        </p:txBody>
      </p:sp>
      <p:sp>
        <p:nvSpPr>
          <p:cNvPr id="6" name="Oval 5">
            <a:extLst>
              <a:ext uri="{FF2B5EF4-FFF2-40B4-BE49-F238E27FC236}">
                <a16:creationId xmlns:a16="http://schemas.microsoft.com/office/drawing/2014/main" id="{23C61CAB-A469-BF4C-A372-81EFC4466FD1}"/>
              </a:ext>
            </a:extLst>
          </p:cNvPr>
          <p:cNvSpPr/>
          <p:nvPr/>
        </p:nvSpPr>
        <p:spPr>
          <a:xfrm>
            <a:off x="528606" y="2178878"/>
            <a:ext cx="3048000" cy="29718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7" name="Graphic 26" descr="Key">
            <a:extLst>
              <a:ext uri="{FF2B5EF4-FFF2-40B4-BE49-F238E27FC236}">
                <a16:creationId xmlns:a16="http://schemas.microsoft.com/office/drawing/2014/main" id="{FA73DA77-25A8-4C4A-ADCE-AF2EBD03FF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325738" y="2937910"/>
            <a:ext cx="1453736" cy="1453736"/>
          </a:xfrm>
          <a:prstGeom prst="rect">
            <a:avLst/>
          </a:prstGeom>
        </p:spPr>
      </p:pic>
      <p:cxnSp>
        <p:nvCxnSpPr>
          <p:cNvPr id="10" name="Straight Connector 9">
            <a:extLst>
              <a:ext uri="{FF2B5EF4-FFF2-40B4-BE49-F238E27FC236}">
                <a16:creationId xmlns:a16="http://schemas.microsoft.com/office/drawing/2014/main" id="{5231268A-50EC-4F4D-8DAE-DA86688EDF8E}"/>
              </a:ext>
            </a:extLst>
          </p:cNvPr>
          <p:cNvCxnSpPr/>
          <p:nvPr/>
        </p:nvCxnSpPr>
        <p:spPr>
          <a:xfrm>
            <a:off x="4114800" y="2178878"/>
            <a:ext cx="0" cy="3231322"/>
          </a:xfrm>
          <a:prstGeom prst="line">
            <a:avLst/>
          </a:prstGeom>
          <a:ln>
            <a:solidFill>
              <a:srgbClr val="002A5A"/>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C8C091A2-F35B-456C-8280-89090BB66A0B}"/>
              </a:ext>
            </a:extLst>
          </p:cNvPr>
          <p:cNvSpPr>
            <a:spLocks noGrp="1"/>
          </p:cNvSpPr>
          <p:nvPr>
            <p:ph type="sldNum" sz="quarter" idx="12"/>
          </p:nvPr>
        </p:nvSpPr>
        <p:spPr/>
        <p:txBody>
          <a:bodyPr/>
          <a:lstStyle/>
          <a:p>
            <a:pPr>
              <a:defRPr/>
            </a:pPr>
            <a:fld id="{858E763E-C1F5-433F-AD86-2BCC4D2F67EC}" type="slidenum">
              <a:rPr lang="nl-NL" smtClean="0"/>
              <a:pPr>
                <a:defRPr/>
              </a:pPr>
              <a:t>106</a:t>
            </a:fld>
            <a:endParaRPr lang="nl-NL"/>
          </a:p>
        </p:txBody>
      </p:sp>
    </p:spTree>
    <p:extLst>
      <p:ext uri="{BB962C8B-B14F-4D97-AF65-F5344CB8AC3E}">
        <p14:creationId xmlns:p14="http://schemas.microsoft.com/office/powerpoint/2010/main" val="36233622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Digital signatures</a:t>
            </a:r>
            <a:endParaRPr lang="en-NL" sz="2400" b="1" dirty="0">
              <a:solidFill>
                <a:schemeClr val="bg1"/>
              </a:solidFill>
              <a:latin typeface="Montserrat SemiBold" panose="00000700000000000000" pitchFamily="2" charset="0"/>
            </a:endParaRPr>
          </a:p>
        </p:txBody>
      </p:sp>
      <p:sp>
        <p:nvSpPr>
          <p:cNvPr id="8" name="Oval 7">
            <a:extLst>
              <a:ext uri="{FF2B5EF4-FFF2-40B4-BE49-F238E27FC236}">
                <a16:creationId xmlns:a16="http://schemas.microsoft.com/office/drawing/2014/main" id="{70B619DA-E0FB-A841-97D0-F3713455FFCE}"/>
              </a:ext>
            </a:extLst>
          </p:cNvPr>
          <p:cNvSpPr/>
          <p:nvPr/>
        </p:nvSpPr>
        <p:spPr>
          <a:xfrm>
            <a:off x="8215427" y="1828800"/>
            <a:ext cx="3048000" cy="29718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9" name="Graphic 8" descr="Key">
            <a:extLst>
              <a:ext uri="{FF2B5EF4-FFF2-40B4-BE49-F238E27FC236}">
                <a16:creationId xmlns:a16="http://schemas.microsoft.com/office/drawing/2014/main" id="{0EB69E89-DA2C-7F4A-9BD8-C6A96BC89B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9012559" y="2587832"/>
            <a:ext cx="1453736" cy="1453736"/>
          </a:xfrm>
          <a:prstGeom prst="rect">
            <a:avLst/>
          </a:prstGeom>
        </p:spPr>
      </p:pic>
      <p:cxnSp>
        <p:nvCxnSpPr>
          <p:cNvPr id="11" name="Straight Connector 10">
            <a:extLst>
              <a:ext uri="{FF2B5EF4-FFF2-40B4-BE49-F238E27FC236}">
                <a16:creationId xmlns:a16="http://schemas.microsoft.com/office/drawing/2014/main" id="{D9F15E14-5B02-5F46-AF59-8D4F9571FC1C}"/>
              </a:ext>
            </a:extLst>
          </p:cNvPr>
          <p:cNvCxnSpPr/>
          <p:nvPr/>
        </p:nvCxnSpPr>
        <p:spPr>
          <a:xfrm>
            <a:off x="7620000" y="2178878"/>
            <a:ext cx="0" cy="32313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A20B36-1F58-8745-90F7-B40FE2CA6E69}"/>
              </a:ext>
            </a:extLst>
          </p:cNvPr>
          <p:cNvSpPr/>
          <p:nvPr/>
        </p:nvSpPr>
        <p:spPr>
          <a:xfrm>
            <a:off x="381645" y="1828800"/>
            <a:ext cx="6669823" cy="3970318"/>
          </a:xfrm>
          <a:prstGeom prst="rect">
            <a:avLst/>
          </a:prstGeom>
        </p:spPr>
        <p:txBody>
          <a:bodyPr wrap="square">
            <a:spAutoFit/>
          </a:bodyPr>
          <a:lstStyle/>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A private key is a unique identifier, thus it can be used as an electronic signature.</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Together with hash functions they can be used to prove identity and/or integrity.</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742950" lvl="1"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A </a:t>
            </a:r>
            <a:r>
              <a:rPr lang="en-GB" sz="1400" dirty="0">
                <a:solidFill>
                  <a:srgbClr val="002A5A"/>
                </a:solidFill>
                <a:latin typeface="Roboto" panose="02000000000000000000" pitchFamily="2" charset="0"/>
                <a:ea typeface="Roboto" panose="02000000000000000000" pitchFamily="2" charset="0"/>
              </a:rPr>
              <a:t>generates a hash of a document and encrypts (“signs”) that document and its hash using her private key and sends the results to B.</a:t>
            </a:r>
          </a:p>
          <a:p>
            <a:pPr marL="742950" lvl="1"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742950" lvl="1"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B </a:t>
            </a:r>
            <a:r>
              <a:rPr lang="en-GB" sz="1400" dirty="0">
                <a:solidFill>
                  <a:srgbClr val="002A5A"/>
                </a:solidFill>
                <a:latin typeface="Roboto" panose="02000000000000000000" pitchFamily="2" charset="0"/>
                <a:ea typeface="Roboto" panose="02000000000000000000" pitchFamily="2" charset="0"/>
              </a:rPr>
              <a:t>decrypts the document and hash using A’s public key and reruns the hashing function. If the result on the decrypted document matches the decrypted hash that A sent, the document can only have originated from A.</a:t>
            </a:r>
          </a:p>
          <a:p>
            <a:pPr marL="742950" lvl="1"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742950" lvl="1"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Of course this only works when A keeps her private key secret and there is definite proof that she “owns” her public key. This is again arranged using Certificate Authorities (CA).</a:t>
            </a:r>
          </a:p>
          <a:p>
            <a:pPr marL="285750" indent="-285750">
              <a:buClr>
                <a:srgbClr val="00B0F0"/>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p:txBody>
      </p:sp>
      <p:sp>
        <p:nvSpPr>
          <p:cNvPr id="2" name="Slide Number Placeholder 1">
            <a:extLst>
              <a:ext uri="{FF2B5EF4-FFF2-40B4-BE49-F238E27FC236}">
                <a16:creationId xmlns:a16="http://schemas.microsoft.com/office/drawing/2014/main" id="{75DF2819-0165-4EB0-A796-E2FEAEB38E7F}"/>
              </a:ext>
            </a:extLst>
          </p:cNvPr>
          <p:cNvSpPr>
            <a:spLocks noGrp="1"/>
          </p:cNvSpPr>
          <p:nvPr>
            <p:ph type="sldNum" sz="quarter" idx="12"/>
          </p:nvPr>
        </p:nvSpPr>
        <p:spPr/>
        <p:txBody>
          <a:bodyPr/>
          <a:lstStyle/>
          <a:p>
            <a:pPr>
              <a:defRPr/>
            </a:pPr>
            <a:fld id="{858E763E-C1F5-433F-AD86-2BCC4D2F67EC}" type="slidenum">
              <a:rPr lang="nl-NL" smtClean="0"/>
              <a:pPr>
                <a:defRPr/>
              </a:pPr>
              <a:t>107</a:t>
            </a:fld>
            <a:endParaRPr lang="nl-NL"/>
          </a:p>
        </p:txBody>
      </p:sp>
    </p:spTree>
    <p:extLst>
      <p:ext uri="{BB962C8B-B14F-4D97-AF65-F5344CB8AC3E}">
        <p14:creationId xmlns:p14="http://schemas.microsoft.com/office/powerpoint/2010/main" val="42130777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8.20-8.22 Networks security</a:t>
            </a:r>
            <a:endParaRPr lang="en-NL" sz="2400" b="1" dirty="0">
              <a:solidFill>
                <a:schemeClr val="bg1"/>
              </a:solidFill>
              <a:latin typeface="Montserrat SemiBold" panose="00000700000000000000" pitchFamily="2" charset="0"/>
            </a:endParaRPr>
          </a:p>
        </p:txBody>
      </p:sp>
      <p:pic>
        <p:nvPicPr>
          <p:cNvPr id="7" name="Graphic 6" descr="Computer">
            <a:extLst>
              <a:ext uri="{FF2B5EF4-FFF2-40B4-BE49-F238E27FC236}">
                <a16:creationId xmlns:a16="http://schemas.microsoft.com/office/drawing/2014/main" id="{98E41F20-223A-9B4C-839A-B8935A1F93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11522" y="1334342"/>
            <a:ext cx="687003" cy="687003"/>
          </a:xfrm>
          <a:prstGeom prst="rect">
            <a:avLst/>
          </a:prstGeom>
        </p:spPr>
      </p:pic>
      <p:pic>
        <p:nvPicPr>
          <p:cNvPr id="27" name="Graphic 26" descr="Computer">
            <a:extLst>
              <a:ext uri="{FF2B5EF4-FFF2-40B4-BE49-F238E27FC236}">
                <a16:creationId xmlns:a16="http://schemas.microsoft.com/office/drawing/2014/main" id="{4FFE0643-BEEB-4742-885B-78AAC8BC98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6422" y="1334342"/>
            <a:ext cx="687003" cy="687003"/>
          </a:xfrm>
          <a:prstGeom prst="rect">
            <a:avLst/>
          </a:prstGeom>
        </p:spPr>
      </p:pic>
      <p:pic>
        <p:nvPicPr>
          <p:cNvPr id="29" name="Graphic 28" descr="Computer">
            <a:extLst>
              <a:ext uri="{FF2B5EF4-FFF2-40B4-BE49-F238E27FC236}">
                <a16:creationId xmlns:a16="http://schemas.microsoft.com/office/drawing/2014/main" id="{FC9182AC-AD30-0C48-BC37-24254A805F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1322" y="1334342"/>
            <a:ext cx="687003" cy="687003"/>
          </a:xfrm>
          <a:prstGeom prst="rect">
            <a:avLst/>
          </a:prstGeom>
        </p:spPr>
      </p:pic>
      <p:sp>
        <p:nvSpPr>
          <p:cNvPr id="8" name="Can 7">
            <a:extLst>
              <a:ext uri="{FF2B5EF4-FFF2-40B4-BE49-F238E27FC236}">
                <a16:creationId xmlns:a16="http://schemas.microsoft.com/office/drawing/2014/main" id="{02EAB14B-2B6F-0448-9863-2B7C5B86B1E7}"/>
              </a:ext>
            </a:extLst>
          </p:cNvPr>
          <p:cNvSpPr/>
          <p:nvPr/>
        </p:nvSpPr>
        <p:spPr>
          <a:xfrm rot="16200000">
            <a:off x="5707523" y="1839010"/>
            <a:ext cx="304800" cy="1447800"/>
          </a:xfrm>
          <a:prstGeom prst="can">
            <a:avLst/>
          </a:prstGeom>
          <a:solidFill>
            <a:srgbClr val="009DE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2A5A"/>
              </a:solidFill>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F53380DE-DDF3-274B-929F-3A07C2E230DA}"/>
              </a:ext>
            </a:extLst>
          </p:cNvPr>
          <p:cNvSpPr txBox="1"/>
          <p:nvPr/>
        </p:nvSpPr>
        <p:spPr>
          <a:xfrm>
            <a:off x="4176436" y="1911756"/>
            <a:ext cx="1099981" cy="276999"/>
          </a:xfrm>
          <a:prstGeom prst="rect">
            <a:avLst/>
          </a:prstGeom>
          <a:noFill/>
        </p:spPr>
        <p:txBody>
          <a:bodyPr wrap="none" rtlCol="0">
            <a:spAutoFit/>
          </a:bodyPr>
          <a:lstStyle/>
          <a:p>
            <a:r>
              <a:rPr lang="en-NL" sz="1200" b="1">
                <a:solidFill>
                  <a:srgbClr val="002A5A"/>
                </a:solidFill>
                <a:latin typeface="Roboto" panose="02000000000000000000" pitchFamily="2" charset="0"/>
                <a:ea typeface="Roboto" panose="02000000000000000000" pitchFamily="2" charset="0"/>
              </a:rPr>
              <a:t>E-mail server</a:t>
            </a:r>
          </a:p>
        </p:txBody>
      </p:sp>
      <p:sp>
        <p:nvSpPr>
          <p:cNvPr id="34" name="TextBox 33">
            <a:extLst>
              <a:ext uri="{FF2B5EF4-FFF2-40B4-BE49-F238E27FC236}">
                <a16:creationId xmlns:a16="http://schemas.microsoft.com/office/drawing/2014/main" id="{134BBD72-BA95-4448-84CE-BD4BD488FF23}"/>
              </a:ext>
            </a:extLst>
          </p:cNvPr>
          <p:cNvSpPr txBox="1"/>
          <p:nvPr/>
        </p:nvSpPr>
        <p:spPr>
          <a:xfrm>
            <a:off x="5605686" y="1911756"/>
            <a:ext cx="487634" cy="276999"/>
          </a:xfrm>
          <a:prstGeom prst="rect">
            <a:avLst/>
          </a:prstGeom>
          <a:noFill/>
        </p:spPr>
        <p:txBody>
          <a:bodyPr wrap="none" rtlCol="0">
            <a:spAutoFit/>
          </a:bodyPr>
          <a:lstStyle/>
          <a:p>
            <a:r>
              <a:rPr lang="en-NL" sz="1200" b="1">
                <a:solidFill>
                  <a:srgbClr val="002A5A"/>
                </a:solidFill>
                <a:latin typeface="Roboto" panose="02000000000000000000" pitchFamily="2" charset="0"/>
                <a:ea typeface="Roboto" panose="02000000000000000000" pitchFamily="2" charset="0"/>
              </a:rPr>
              <a:t>DNS</a:t>
            </a:r>
          </a:p>
        </p:txBody>
      </p:sp>
      <p:sp>
        <p:nvSpPr>
          <p:cNvPr id="35" name="TextBox 34">
            <a:extLst>
              <a:ext uri="{FF2B5EF4-FFF2-40B4-BE49-F238E27FC236}">
                <a16:creationId xmlns:a16="http://schemas.microsoft.com/office/drawing/2014/main" id="{97609981-BC58-9647-A400-CA2FBB2BDF2A}"/>
              </a:ext>
            </a:extLst>
          </p:cNvPr>
          <p:cNvSpPr txBox="1"/>
          <p:nvPr/>
        </p:nvSpPr>
        <p:spPr>
          <a:xfrm>
            <a:off x="6484604" y="1911756"/>
            <a:ext cx="925253" cy="276999"/>
          </a:xfrm>
          <a:prstGeom prst="rect">
            <a:avLst/>
          </a:prstGeom>
          <a:noFill/>
        </p:spPr>
        <p:txBody>
          <a:bodyPr wrap="none" rtlCol="0">
            <a:spAutoFit/>
          </a:bodyPr>
          <a:lstStyle/>
          <a:p>
            <a:r>
              <a:rPr lang="en-NL" sz="1200" b="1">
                <a:solidFill>
                  <a:srgbClr val="002A5A"/>
                </a:solidFill>
                <a:latin typeface="Roboto" panose="02000000000000000000" pitchFamily="2" charset="0"/>
                <a:ea typeface="Roboto" panose="02000000000000000000" pitchFamily="2" charset="0"/>
              </a:rPr>
              <a:t>Webserver</a:t>
            </a:r>
          </a:p>
        </p:txBody>
      </p:sp>
      <p:sp>
        <p:nvSpPr>
          <p:cNvPr id="36" name="TextBox 35">
            <a:extLst>
              <a:ext uri="{FF2B5EF4-FFF2-40B4-BE49-F238E27FC236}">
                <a16:creationId xmlns:a16="http://schemas.microsoft.com/office/drawing/2014/main" id="{356CA34E-B33F-464D-9C16-73C779EC7D58}"/>
              </a:ext>
            </a:extLst>
          </p:cNvPr>
          <p:cNvSpPr txBox="1"/>
          <p:nvPr/>
        </p:nvSpPr>
        <p:spPr>
          <a:xfrm>
            <a:off x="5608532" y="2435278"/>
            <a:ext cx="518091" cy="276999"/>
          </a:xfrm>
          <a:prstGeom prst="rect">
            <a:avLst/>
          </a:prstGeom>
          <a:noFill/>
        </p:spPr>
        <p:txBody>
          <a:bodyPr wrap="none" rtlCol="0">
            <a:spAutoFit/>
          </a:bodyPr>
          <a:lstStyle/>
          <a:p>
            <a:r>
              <a:rPr lang="en-NL" sz="1200" b="1">
                <a:solidFill>
                  <a:srgbClr val="002A5A"/>
                </a:solidFill>
                <a:latin typeface="Roboto" panose="02000000000000000000" pitchFamily="2" charset="0"/>
                <a:ea typeface="Roboto" panose="02000000000000000000" pitchFamily="2" charset="0"/>
              </a:rPr>
              <a:t>DMZ</a:t>
            </a:r>
          </a:p>
        </p:txBody>
      </p:sp>
      <p:cxnSp>
        <p:nvCxnSpPr>
          <p:cNvPr id="11" name="Elbow Connector 10">
            <a:extLst>
              <a:ext uri="{FF2B5EF4-FFF2-40B4-BE49-F238E27FC236}">
                <a16:creationId xmlns:a16="http://schemas.microsoft.com/office/drawing/2014/main" id="{42465E3B-65D6-FB4C-A3FC-9D682C5F682C}"/>
              </a:ext>
            </a:extLst>
          </p:cNvPr>
          <p:cNvCxnSpPr>
            <a:cxnSpLocks/>
            <a:stCxn id="7" idx="3"/>
          </p:cNvCxnSpPr>
          <p:nvPr/>
        </p:nvCxnSpPr>
        <p:spPr>
          <a:xfrm>
            <a:off x="5098525" y="1677844"/>
            <a:ext cx="370445" cy="7544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4D5DF609-86F8-5F4B-8CD9-7111BBC70570}"/>
              </a:ext>
            </a:extLst>
          </p:cNvPr>
          <p:cNvCxnSpPr>
            <a:cxnSpLocks/>
            <a:stCxn id="27" idx="3"/>
          </p:cNvCxnSpPr>
          <p:nvPr/>
        </p:nvCxnSpPr>
        <p:spPr>
          <a:xfrm>
            <a:off x="6203425" y="1677844"/>
            <a:ext cx="50296" cy="7544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A5F7A5CE-5BDB-C945-B69B-55FA72CC8CB8}"/>
              </a:ext>
            </a:extLst>
          </p:cNvPr>
          <p:cNvCxnSpPr>
            <a:cxnSpLocks/>
            <a:stCxn id="29" idx="1"/>
          </p:cNvCxnSpPr>
          <p:nvPr/>
        </p:nvCxnSpPr>
        <p:spPr>
          <a:xfrm rot="10800000" flipV="1">
            <a:off x="6434308" y="1677844"/>
            <a:ext cx="187014" cy="754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1CBF82A-8B6C-D645-A6B5-A24F9D264A6A}"/>
              </a:ext>
            </a:extLst>
          </p:cNvPr>
          <p:cNvSpPr/>
          <p:nvPr/>
        </p:nvSpPr>
        <p:spPr>
          <a:xfrm>
            <a:off x="3383423" y="3121501"/>
            <a:ext cx="1326413" cy="228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2A5A"/>
              </a:solidFill>
              <a:latin typeface="Roboto" panose="02000000000000000000" pitchFamily="2" charset="0"/>
              <a:ea typeface="Roboto" panose="02000000000000000000" pitchFamily="2" charset="0"/>
            </a:endParaRPr>
          </a:p>
        </p:txBody>
      </p:sp>
      <p:sp>
        <p:nvSpPr>
          <p:cNvPr id="42" name="Rectangle 41">
            <a:extLst>
              <a:ext uri="{FF2B5EF4-FFF2-40B4-BE49-F238E27FC236}">
                <a16:creationId xmlns:a16="http://schemas.microsoft.com/office/drawing/2014/main" id="{6E9689E1-2F98-F74D-AF5A-EDB4D8914FC4}"/>
              </a:ext>
            </a:extLst>
          </p:cNvPr>
          <p:cNvSpPr/>
          <p:nvPr/>
        </p:nvSpPr>
        <p:spPr>
          <a:xfrm>
            <a:off x="4069223" y="3179438"/>
            <a:ext cx="76200" cy="94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2A5A"/>
              </a:solidFill>
              <a:latin typeface="Roboto" panose="02000000000000000000" pitchFamily="2" charset="0"/>
              <a:ea typeface="Roboto" panose="02000000000000000000" pitchFamily="2" charset="0"/>
            </a:endParaRPr>
          </a:p>
        </p:txBody>
      </p:sp>
      <p:sp>
        <p:nvSpPr>
          <p:cNvPr id="43" name="Rectangle 42">
            <a:extLst>
              <a:ext uri="{FF2B5EF4-FFF2-40B4-BE49-F238E27FC236}">
                <a16:creationId xmlns:a16="http://schemas.microsoft.com/office/drawing/2014/main" id="{3ABC3608-8C97-BC48-8E6F-1C4EA08D2798}"/>
              </a:ext>
            </a:extLst>
          </p:cNvPr>
          <p:cNvSpPr/>
          <p:nvPr/>
        </p:nvSpPr>
        <p:spPr>
          <a:xfrm>
            <a:off x="4221623" y="3179437"/>
            <a:ext cx="76200" cy="94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2A5A"/>
              </a:solidFill>
              <a:latin typeface="Roboto" panose="02000000000000000000" pitchFamily="2" charset="0"/>
              <a:ea typeface="Roboto" panose="02000000000000000000" pitchFamily="2" charset="0"/>
            </a:endParaRPr>
          </a:p>
        </p:txBody>
      </p:sp>
      <p:sp>
        <p:nvSpPr>
          <p:cNvPr id="44" name="Rectangle 43">
            <a:extLst>
              <a:ext uri="{FF2B5EF4-FFF2-40B4-BE49-F238E27FC236}">
                <a16:creationId xmlns:a16="http://schemas.microsoft.com/office/drawing/2014/main" id="{07482942-F7C9-5642-844D-359EDAB1442B}"/>
              </a:ext>
            </a:extLst>
          </p:cNvPr>
          <p:cNvSpPr/>
          <p:nvPr/>
        </p:nvSpPr>
        <p:spPr>
          <a:xfrm>
            <a:off x="4374023" y="3179436"/>
            <a:ext cx="76200" cy="94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2A5A"/>
              </a:solidFill>
              <a:latin typeface="Roboto" panose="02000000000000000000" pitchFamily="2" charset="0"/>
              <a:ea typeface="Roboto" panose="02000000000000000000" pitchFamily="2" charset="0"/>
            </a:endParaRPr>
          </a:p>
        </p:txBody>
      </p:sp>
      <p:sp>
        <p:nvSpPr>
          <p:cNvPr id="45" name="Rectangle 44">
            <a:extLst>
              <a:ext uri="{FF2B5EF4-FFF2-40B4-BE49-F238E27FC236}">
                <a16:creationId xmlns:a16="http://schemas.microsoft.com/office/drawing/2014/main" id="{2D0B743C-889D-4040-94BA-E9AD98F80E06}"/>
              </a:ext>
            </a:extLst>
          </p:cNvPr>
          <p:cNvSpPr/>
          <p:nvPr/>
        </p:nvSpPr>
        <p:spPr>
          <a:xfrm>
            <a:off x="4526423" y="3179435"/>
            <a:ext cx="76200" cy="94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2A5A"/>
              </a:solidFill>
              <a:latin typeface="Roboto" panose="02000000000000000000" pitchFamily="2" charset="0"/>
              <a:ea typeface="Roboto" panose="02000000000000000000" pitchFamily="2" charset="0"/>
            </a:endParaRPr>
          </a:p>
        </p:txBody>
      </p:sp>
      <p:sp>
        <p:nvSpPr>
          <p:cNvPr id="46" name="TextBox 45">
            <a:extLst>
              <a:ext uri="{FF2B5EF4-FFF2-40B4-BE49-F238E27FC236}">
                <a16:creationId xmlns:a16="http://schemas.microsoft.com/office/drawing/2014/main" id="{F6AEFD71-C842-F34F-8B3D-8147D1E64E7E}"/>
              </a:ext>
            </a:extLst>
          </p:cNvPr>
          <p:cNvSpPr txBox="1"/>
          <p:nvPr/>
        </p:nvSpPr>
        <p:spPr>
          <a:xfrm>
            <a:off x="3990487" y="3350101"/>
            <a:ext cx="724878" cy="276999"/>
          </a:xfrm>
          <a:prstGeom prst="rect">
            <a:avLst/>
          </a:prstGeom>
          <a:noFill/>
        </p:spPr>
        <p:txBody>
          <a:bodyPr wrap="none" rtlCol="0">
            <a:spAutoFit/>
          </a:bodyPr>
          <a:lstStyle/>
          <a:p>
            <a:r>
              <a:rPr lang="en-NL" sz="1200" b="1" dirty="0">
                <a:solidFill>
                  <a:srgbClr val="002A5A"/>
                </a:solidFill>
                <a:latin typeface="Roboto" panose="02000000000000000000" pitchFamily="2" charset="0"/>
                <a:ea typeface="Roboto" panose="02000000000000000000" pitchFamily="2" charset="0"/>
              </a:rPr>
              <a:t>Firewall</a:t>
            </a:r>
          </a:p>
        </p:txBody>
      </p:sp>
      <p:sp>
        <p:nvSpPr>
          <p:cNvPr id="47" name="Rectangle 46">
            <a:extLst>
              <a:ext uri="{FF2B5EF4-FFF2-40B4-BE49-F238E27FC236}">
                <a16:creationId xmlns:a16="http://schemas.microsoft.com/office/drawing/2014/main" id="{53566BE3-2D70-484E-8E36-7F4A538D472F}"/>
              </a:ext>
            </a:extLst>
          </p:cNvPr>
          <p:cNvSpPr/>
          <p:nvPr/>
        </p:nvSpPr>
        <p:spPr>
          <a:xfrm>
            <a:off x="6987417" y="3121501"/>
            <a:ext cx="1326413" cy="228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2A5A"/>
              </a:solidFill>
              <a:latin typeface="Roboto" panose="02000000000000000000" pitchFamily="2" charset="0"/>
              <a:ea typeface="Roboto" panose="02000000000000000000" pitchFamily="2" charset="0"/>
            </a:endParaRPr>
          </a:p>
        </p:txBody>
      </p:sp>
      <p:sp>
        <p:nvSpPr>
          <p:cNvPr id="48" name="Rectangle 47">
            <a:extLst>
              <a:ext uri="{FF2B5EF4-FFF2-40B4-BE49-F238E27FC236}">
                <a16:creationId xmlns:a16="http://schemas.microsoft.com/office/drawing/2014/main" id="{5EF27F6A-4D4B-0041-BBF0-E535BACF627B}"/>
              </a:ext>
            </a:extLst>
          </p:cNvPr>
          <p:cNvSpPr/>
          <p:nvPr/>
        </p:nvSpPr>
        <p:spPr>
          <a:xfrm>
            <a:off x="7673217" y="3179438"/>
            <a:ext cx="76200" cy="94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2A5A"/>
              </a:solidFill>
              <a:latin typeface="Roboto" panose="02000000000000000000" pitchFamily="2" charset="0"/>
              <a:ea typeface="Roboto" panose="02000000000000000000" pitchFamily="2" charset="0"/>
            </a:endParaRPr>
          </a:p>
        </p:txBody>
      </p:sp>
      <p:sp>
        <p:nvSpPr>
          <p:cNvPr id="49" name="Rectangle 48">
            <a:extLst>
              <a:ext uri="{FF2B5EF4-FFF2-40B4-BE49-F238E27FC236}">
                <a16:creationId xmlns:a16="http://schemas.microsoft.com/office/drawing/2014/main" id="{D6AEE2EE-ECF8-EA4C-B7FF-87832E655FAC}"/>
              </a:ext>
            </a:extLst>
          </p:cNvPr>
          <p:cNvSpPr/>
          <p:nvPr/>
        </p:nvSpPr>
        <p:spPr>
          <a:xfrm>
            <a:off x="7825617" y="3179437"/>
            <a:ext cx="76200" cy="94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2A5A"/>
              </a:solidFill>
              <a:latin typeface="Roboto" panose="02000000000000000000" pitchFamily="2" charset="0"/>
              <a:ea typeface="Roboto" panose="02000000000000000000" pitchFamily="2" charset="0"/>
            </a:endParaRPr>
          </a:p>
        </p:txBody>
      </p:sp>
      <p:sp>
        <p:nvSpPr>
          <p:cNvPr id="50" name="Rectangle 49">
            <a:extLst>
              <a:ext uri="{FF2B5EF4-FFF2-40B4-BE49-F238E27FC236}">
                <a16:creationId xmlns:a16="http://schemas.microsoft.com/office/drawing/2014/main" id="{3F8EBC7D-1963-7A43-A5DD-945F43BEB506}"/>
              </a:ext>
            </a:extLst>
          </p:cNvPr>
          <p:cNvSpPr/>
          <p:nvPr/>
        </p:nvSpPr>
        <p:spPr>
          <a:xfrm>
            <a:off x="7978017" y="3179436"/>
            <a:ext cx="76200" cy="94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2A5A"/>
              </a:solidFill>
              <a:latin typeface="Roboto" panose="02000000000000000000" pitchFamily="2" charset="0"/>
              <a:ea typeface="Roboto" panose="02000000000000000000" pitchFamily="2" charset="0"/>
            </a:endParaRPr>
          </a:p>
        </p:txBody>
      </p:sp>
      <p:sp>
        <p:nvSpPr>
          <p:cNvPr id="51" name="Rectangle 50">
            <a:extLst>
              <a:ext uri="{FF2B5EF4-FFF2-40B4-BE49-F238E27FC236}">
                <a16:creationId xmlns:a16="http://schemas.microsoft.com/office/drawing/2014/main" id="{B73EB1ED-66DA-2144-A4DC-FD35E88BA895}"/>
              </a:ext>
            </a:extLst>
          </p:cNvPr>
          <p:cNvSpPr/>
          <p:nvPr/>
        </p:nvSpPr>
        <p:spPr>
          <a:xfrm>
            <a:off x="8130417" y="3179435"/>
            <a:ext cx="76200" cy="94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2A5A"/>
              </a:solidFill>
              <a:latin typeface="Roboto" panose="02000000000000000000" pitchFamily="2" charset="0"/>
              <a:ea typeface="Roboto" panose="02000000000000000000" pitchFamily="2" charset="0"/>
            </a:endParaRPr>
          </a:p>
        </p:txBody>
      </p:sp>
      <p:sp>
        <p:nvSpPr>
          <p:cNvPr id="52" name="TextBox 51">
            <a:extLst>
              <a:ext uri="{FF2B5EF4-FFF2-40B4-BE49-F238E27FC236}">
                <a16:creationId xmlns:a16="http://schemas.microsoft.com/office/drawing/2014/main" id="{CA406347-0BFC-F547-9949-7D29427D2EF5}"/>
              </a:ext>
            </a:extLst>
          </p:cNvPr>
          <p:cNvSpPr txBox="1"/>
          <p:nvPr/>
        </p:nvSpPr>
        <p:spPr>
          <a:xfrm>
            <a:off x="7673217" y="3350101"/>
            <a:ext cx="646331" cy="276999"/>
          </a:xfrm>
          <a:prstGeom prst="rect">
            <a:avLst/>
          </a:prstGeom>
          <a:noFill/>
        </p:spPr>
        <p:txBody>
          <a:bodyPr wrap="none" rtlCol="0">
            <a:spAutoFit/>
          </a:bodyPr>
          <a:lstStyle/>
          <a:p>
            <a:r>
              <a:rPr lang="en-NL" sz="1200" b="1">
                <a:solidFill>
                  <a:srgbClr val="002A5A"/>
                </a:solidFill>
                <a:latin typeface="Roboto" panose="02000000000000000000" pitchFamily="2" charset="0"/>
                <a:ea typeface="Roboto" panose="02000000000000000000" pitchFamily="2" charset="0"/>
              </a:rPr>
              <a:t>Router</a:t>
            </a:r>
          </a:p>
        </p:txBody>
      </p:sp>
      <p:cxnSp>
        <p:nvCxnSpPr>
          <p:cNvPr id="54" name="Straight Connector 53">
            <a:extLst>
              <a:ext uri="{FF2B5EF4-FFF2-40B4-BE49-F238E27FC236}">
                <a16:creationId xmlns:a16="http://schemas.microsoft.com/office/drawing/2014/main" id="{6981927B-A6D5-1840-8266-D01ED0441188}"/>
              </a:ext>
            </a:extLst>
          </p:cNvPr>
          <p:cNvCxnSpPr>
            <a:cxnSpLocks/>
            <a:stCxn id="41" idx="3"/>
            <a:endCxn id="47" idx="1"/>
          </p:cNvCxnSpPr>
          <p:nvPr/>
        </p:nvCxnSpPr>
        <p:spPr>
          <a:xfrm>
            <a:off x="4709836" y="3235801"/>
            <a:ext cx="2277581" cy="0"/>
          </a:xfrm>
          <a:prstGeom prst="line">
            <a:avLst/>
          </a:prstGeom>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948B729B-1521-8242-8DD6-58EB2F92D81B}"/>
              </a:ext>
            </a:extLst>
          </p:cNvPr>
          <p:cNvSpPr/>
          <p:nvPr/>
        </p:nvSpPr>
        <p:spPr>
          <a:xfrm>
            <a:off x="2286239" y="3115255"/>
            <a:ext cx="766270" cy="228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2A5A"/>
              </a:solidFill>
              <a:latin typeface="Roboto" panose="02000000000000000000" pitchFamily="2" charset="0"/>
              <a:ea typeface="Roboto" panose="02000000000000000000" pitchFamily="2" charset="0"/>
            </a:endParaRPr>
          </a:p>
        </p:txBody>
      </p:sp>
      <p:sp>
        <p:nvSpPr>
          <p:cNvPr id="57" name="Rectangle 56">
            <a:extLst>
              <a:ext uri="{FF2B5EF4-FFF2-40B4-BE49-F238E27FC236}">
                <a16:creationId xmlns:a16="http://schemas.microsoft.com/office/drawing/2014/main" id="{BF3BB394-CA29-B44D-B669-BD8982B021D6}"/>
              </a:ext>
            </a:extLst>
          </p:cNvPr>
          <p:cNvSpPr/>
          <p:nvPr/>
        </p:nvSpPr>
        <p:spPr>
          <a:xfrm>
            <a:off x="2472188" y="3179438"/>
            <a:ext cx="76200" cy="94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2A5A"/>
              </a:solidFill>
              <a:latin typeface="Roboto" panose="02000000000000000000" pitchFamily="2" charset="0"/>
              <a:ea typeface="Roboto" panose="02000000000000000000" pitchFamily="2" charset="0"/>
            </a:endParaRPr>
          </a:p>
        </p:txBody>
      </p:sp>
      <p:sp>
        <p:nvSpPr>
          <p:cNvPr id="58" name="Rectangle 57">
            <a:extLst>
              <a:ext uri="{FF2B5EF4-FFF2-40B4-BE49-F238E27FC236}">
                <a16:creationId xmlns:a16="http://schemas.microsoft.com/office/drawing/2014/main" id="{78D0A155-B25B-9A4C-B0AF-44EB78872ED8}"/>
              </a:ext>
            </a:extLst>
          </p:cNvPr>
          <p:cNvSpPr/>
          <p:nvPr/>
        </p:nvSpPr>
        <p:spPr>
          <a:xfrm>
            <a:off x="2624588" y="3179437"/>
            <a:ext cx="76200" cy="94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2A5A"/>
              </a:solidFill>
              <a:latin typeface="Roboto" panose="02000000000000000000" pitchFamily="2" charset="0"/>
              <a:ea typeface="Roboto" panose="02000000000000000000" pitchFamily="2" charset="0"/>
            </a:endParaRPr>
          </a:p>
        </p:txBody>
      </p:sp>
      <p:sp>
        <p:nvSpPr>
          <p:cNvPr id="59" name="Rectangle 58">
            <a:extLst>
              <a:ext uri="{FF2B5EF4-FFF2-40B4-BE49-F238E27FC236}">
                <a16:creationId xmlns:a16="http://schemas.microsoft.com/office/drawing/2014/main" id="{C4EFCC6D-B9CD-9F44-87DA-EFB138432F21}"/>
              </a:ext>
            </a:extLst>
          </p:cNvPr>
          <p:cNvSpPr/>
          <p:nvPr/>
        </p:nvSpPr>
        <p:spPr>
          <a:xfrm>
            <a:off x="2776988" y="3179436"/>
            <a:ext cx="76200" cy="94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2A5A"/>
              </a:solidFill>
              <a:latin typeface="Roboto" panose="02000000000000000000" pitchFamily="2" charset="0"/>
              <a:ea typeface="Roboto" panose="02000000000000000000" pitchFamily="2" charset="0"/>
            </a:endParaRPr>
          </a:p>
        </p:txBody>
      </p:sp>
      <p:sp>
        <p:nvSpPr>
          <p:cNvPr id="60" name="Rectangle 59">
            <a:extLst>
              <a:ext uri="{FF2B5EF4-FFF2-40B4-BE49-F238E27FC236}">
                <a16:creationId xmlns:a16="http://schemas.microsoft.com/office/drawing/2014/main" id="{4CD1A3CC-DCDF-024E-8408-B1DF95003E4C}"/>
              </a:ext>
            </a:extLst>
          </p:cNvPr>
          <p:cNvSpPr/>
          <p:nvPr/>
        </p:nvSpPr>
        <p:spPr>
          <a:xfrm>
            <a:off x="2929388" y="3179435"/>
            <a:ext cx="76200" cy="94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2A5A"/>
              </a:solidFill>
              <a:latin typeface="Roboto" panose="02000000000000000000" pitchFamily="2" charset="0"/>
              <a:ea typeface="Roboto" panose="02000000000000000000" pitchFamily="2" charset="0"/>
            </a:endParaRPr>
          </a:p>
        </p:txBody>
      </p:sp>
      <p:sp>
        <p:nvSpPr>
          <p:cNvPr id="61" name="TextBox 60">
            <a:extLst>
              <a:ext uri="{FF2B5EF4-FFF2-40B4-BE49-F238E27FC236}">
                <a16:creationId xmlns:a16="http://schemas.microsoft.com/office/drawing/2014/main" id="{83B41116-B4C2-7E40-8CDC-0F897DCDC470}"/>
              </a:ext>
            </a:extLst>
          </p:cNvPr>
          <p:cNvSpPr txBox="1"/>
          <p:nvPr/>
        </p:nvSpPr>
        <p:spPr>
          <a:xfrm>
            <a:off x="2393452" y="3350101"/>
            <a:ext cx="646331" cy="276999"/>
          </a:xfrm>
          <a:prstGeom prst="rect">
            <a:avLst/>
          </a:prstGeom>
          <a:noFill/>
        </p:spPr>
        <p:txBody>
          <a:bodyPr wrap="none" rtlCol="0">
            <a:spAutoFit/>
          </a:bodyPr>
          <a:lstStyle/>
          <a:p>
            <a:r>
              <a:rPr lang="en-NL" sz="1200" b="1">
                <a:solidFill>
                  <a:srgbClr val="002A5A"/>
                </a:solidFill>
                <a:latin typeface="Roboto" panose="02000000000000000000" pitchFamily="2" charset="0"/>
                <a:ea typeface="Roboto" panose="02000000000000000000" pitchFamily="2" charset="0"/>
              </a:rPr>
              <a:t>Router</a:t>
            </a:r>
          </a:p>
        </p:txBody>
      </p:sp>
      <p:sp>
        <p:nvSpPr>
          <p:cNvPr id="62" name="Cloud 61">
            <a:extLst>
              <a:ext uri="{FF2B5EF4-FFF2-40B4-BE49-F238E27FC236}">
                <a16:creationId xmlns:a16="http://schemas.microsoft.com/office/drawing/2014/main" id="{D5C5D2A7-A6C2-EB4F-982D-DD6BE0109F82}"/>
              </a:ext>
            </a:extLst>
          </p:cNvPr>
          <p:cNvSpPr/>
          <p:nvPr/>
        </p:nvSpPr>
        <p:spPr>
          <a:xfrm>
            <a:off x="561120" y="2931001"/>
            <a:ext cx="1069965" cy="609600"/>
          </a:xfrm>
          <a:prstGeom prst="cloud">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100" b="1">
                <a:solidFill>
                  <a:srgbClr val="002A5A"/>
                </a:solidFill>
                <a:latin typeface="Roboto" panose="02000000000000000000" pitchFamily="2" charset="0"/>
                <a:ea typeface="Roboto" panose="02000000000000000000" pitchFamily="2" charset="0"/>
              </a:rPr>
              <a:t>Internet</a:t>
            </a:r>
          </a:p>
        </p:txBody>
      </p:sp>
      <p:cxnSp>
        <p:nvCxnSpPr>
          <p:cNvPr id="66" name="Straight Connector 65">
            <a:extLst>
              <a:ext uri="{FF2B5EF4-FFF2-40B4-BE49-F238E27FC236}">
                <a16:creationId xmlns:a16="http://schemas.microsoft.com/office/drawing/2014/main" id="{D4717E25-C67B-D343-B448-4D7F405F4F26}"/>
              </a:ext>
            </a:extLst>
          </p:cNvPr>
          <p:cNvCxnSpPr>
            <a:stCxn id="41" idx="1"/>
            <a:endCxn id="56" idx="3"/>
          </p:cNvCxnSpPr>
          <p:nvPr/>
        </p:nvCxnSpPr>
        <p:spPr>
          <a:xfrm flipH="1" flipV="1">
            <a:off x="3052509" y="3229555"/>
            <a:ext cx="330914" cy="6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8E7F11D-12B3-1E42-8652-C8CCB160B0E1}"/>
              </a:ext>
            </a:extLst>
          </p:cNvPr>
          <p:cNvCxnSpPr>
            <a:stCxn id="56" idx="1"/>
            <a:endCxn id="62" idx="0"/>
          </p:cNvCxnSpPr>
          <p:nvPr/>
        </p:nvCxnSpPr>
        <p:spPr>
          <a:xfrm flipH="1">
            <a:off x="1630193" y="3229555"/>
            <a:ext cx="656046" cy="6246"/>
          </a:xfrm>
          <a:prstGeom prst="line">
            <a:avLst/>
          </a:prstGeom>
        </p:spPr>
        <p:style>
          <a:lnRef idx="1">
            <a:schemeClr val="accent1"/>
          </a:lnRef>
          <a:fillRef idx="0">
            <a:schemeClr val="accent1"/>
          </a:fillRef>
          <a:effectRef idx="0">
            <a:schemeClr val="accent1"/>
          </a:effectRef>
          <a:fontRef idx="minor">
            <a:schemeClr val="tx1"/>
          </a:fontRef>
        </p:style>
      </p:cxnSp>
      <p:pic>
        <p:nvPicPr>
          <p:cNvPr id="82" name="Graphic 81" descr="Laptop">
            <a:extLst>
              <a:ext uri="{FF2B5EF4-FFF2-40B4-BE49-F238E27FC236}">
                <a16:creationId xmlns:a16="http://schemas.microsoft.com/office/drawing/2014/main" id="{C06DDE1C-F03A-8545-97D3-B181B9BCD8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2816" y="3845401"/>
            <a:ext cx="715605" cy="715605"/>
          </a:xfrm>
          <a:prstGeom prst="rect">
            <a:avLst/>
          </a:prstGeom>
        </p:spPr>
      </p:pic>
      <p:sp>
        <p:nvSpPr>
          <p:cNvPr id="83" name="TextBox 82">
            <a:extLst>
              <a:ext uri="{FF2B5EF4-FFF2-40B4-BE49-F238E27FC236}">
                <a16:creationId xmlns:a16="http://schemas.microsoft.com/office/drawing/2014/main" id="{7AFE8811-B8D2-4247-92C8-B23E3584C066}"/>
              </a:ext>
            </a:extLst>
          </p:cNvPr>
          <p:cNvSpPr txBox="1"/>
          <p:nvPr/>
        </p:nvSpPr>
        <p:spPr>
          <a:xfrm>
            <a:off x="533400" y="4422506"/>
            <a:ext cx="1064715" cy="276999"/>
          </a:xfrm>
          <a:prstGeom prst="rect">
            <a:avLst/>
          </a:prstGeom>
          <a:noFill/>
        </p:spPr>
        <p:txBody>
          <a:bodyPr wrap="none" rtlCol="0">
            <a:spAutoFit/>
          </a:bodyPr>
          <a:lstStyle/>
          <a:p>
            <a:r>
              <a:rPr lang="en-NL" sz="1200" b="1">
                <a:solidFill>
                  <a:srgbClr val="002A5A"/>
                </a:solidFill>
                <a:latin typeface="Roboto" panose="02000000000000000000" pitchFamily="2" charset="0"/>
                <a:ea typeface="Roboto" panose="02000000000000000000" pitchFamily="2" charset="0"/>
              </a:rPr>
              <a:t>Home office</a:t>
            </a:r>
          </a:p>
        </p:txBody>
      </p:sp>
      <p:cxnSp>
        <p:nvCxnSpPr>
          <p:cNvPr id="86" name="Straight Arrow Connector 85">
            <a:extLst>
              <a:ext uri="{FF2B5EF4-FFF2-40B4-BE49-F238E27FC236}">
                <a16:creationId xmlns:a16="http://schemas.microsoft.com/office/drawing/2014/main" id="{2AB5EB9F-F687-BF4F-BF5B-4E9BF967C98A}"/>
              </a:ext>
            </a:extLst>
          </p:cNvPr>
          <p:cNvCxnSpPr/>
          <p:nvPr/>
        </p:nvCxnSpPr>
        <p:spPr>
          <a:xfrm>
            <a:off x="988515" y="3616801"/>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15BD77D-4230-F640-ACAC-584603D3C83E}"/>
              </a:ext>
            </a:extLst>
          </p:cNvPr>
          <p:cNvCxnSpPr>
            <a:cxnSpLocks/>
          </p:cNvCxnSpPr>
          <p:nvPr/>
        </p:nvCxnSpPr>
        <p:spPr>
          <a:xfrm flipV="1">
            <a:off x="1140915" y="3616801"/>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a16="http://schemas.microsoft.com/office/drawing/2014/main" id="{A0E6FF1C-A487-5D4C-AF2A-F2FE37070857}"/>
              </a:ext>
            </a:extLst>
          </p:cNvPr>
          <p:cNvCxnSpPr>
            <a:cxnSpLocks/>
            <a:stCxn id="8" idx="1"/>
            <a:endCxn id="41" idx="0"/>
          </p:cNvCxnSpPr>
          <p:nvPr/>
        </p:nvCxnSpPr>
        <p:spPr>
          <a:xfrm rot="10800000" flipV="1">
            <a:off x="4046631" y="2562909"/>
            <a:ext cx="1089393" cy="55859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1C6293EF-6CE4-D042-AA14-CE9D023C5E56}"/>
              </a:ext>
            </a:extLst>
          </p:cNvPr>
          <p:cNvSpPr/>
          <p:nvPr/>
        </p:nvSpPr>
        <p:spPr>
          <a:xfrm rot="16200000">
            <a:off x="8924711" y="3284200"/>
            <a:ext cx="304800" cy="1447800"/>
          </a:xfrm>
          <a:prstGeom prst="can">
            <a:avLst/>
          </a:prstGeom>
          <a:solidFill>
            <a:srgbClr val="009DE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2A5A"/>
              </a:solidFill>
              <a:latin typeface="Roboto" panose="02000000000000000000" pitchFamily="2" charset="0"/>
              <a:ea typeface="Roboto" panose="02000000000000000000" pitchFamily="2" charset="0"/>
            </a:endParaRPr>
          </a:p>
        </p:txBody>
      </p:sp>
      <p:sp>
        <p:nvSpPr>
          <p:cNvPr id="95" name="TextBox 94">
            <a:extLst>
              <a:ext uri="{FF2B5EF4-FFF2-40B4-BE49-F238E27FC236}">
                <a16:creationId xmlns:a16="http://schemas.microsoft.com/office/drawing/2014/main" id="{48D27E61-8979-FF46-BD0F-62CDA5DC1727}"/>
              </a:ext>
            </a:extLst>
          </p:cNvPr>
          <p:cNvSpPr txBox="1"/>
          <p:nvPr/>
        </p:nvSpPr>
        <p:spPr>
          <a:xfrm>
            <a:off x="8825720" y="3880468"/>
            <a:ext cx="481222" cy="276999"/>
          </a:xfrm>
          <a:prstGeom prst="rect">
            <a:avLst/>
          </a:prstGeom>
          <a:noFill/>
        </p:spPr>
        <p:txBody>
          <a:bodyPr wrap="none" rtlCol="0">
            <a:spAutoFit/>
          </a:bodyPr>
          <a:lstStyle/>
          <a:p>
            <a:r>
              <a:rPr lang="en-NL" sz="1200" b="1">
                <a:solidFill>
                  <a:srgbClr val="002A5A"/>
                </a:solidFill>
                <a:latin typeface="Roboto" panose="02000000000000000000" pitchFamily="2" charset="0"/>
                <a:ea typeface="Roboto" panose="02000000000000000000" pitchFamily="2" charset="0"/>
              </a:rPr>
              <a:t>LAN</a:t>
            </a:r>
          </a:p>
        </p:txBody>
      </p:sp>
      <p:pic>
        <p:nvPicPr>
          <p:cNvPr id="96" name="Graphic 95" descr="Computer">
            <a:extLst>
              <a:ext uri="{FF2B5EF4-FFF2-40B4-BE49-F238E27FC236}">
                <a16:creationId xmlns:a16="http://schemas.microsoft.com/office/drawing/2014/main" id="{BC23EC16-BCBC-8F4B-A270-C05FEBE70F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60915" y="2835933"/>
            <a:ext cx="687003" cy="687003"/>
          </a:xfrm>
          <a:prstGeom prst="rect">
            <a:avLst/>
          </a:prstGeom>
        </p:spPr>
      </p:pic>
      <p:sp>
        <p:nvSpPr>
          <p:cNvPr id="97" name="TextBox 96">
            <a:extLst>
              <a:ext uri="{FF2B5EF4-FFF2-40B4-BE49-F238E27FC236}">
                <a16:creationId xmlns:a16="http://schemas.microsoft.com/office/drawing/2014/main" id="{9AEC6617-5E0D-DB46-B78D-2C6CB089A423}"/>
              </a:ext>
            </a:extLst>
          </p:cNvPr>
          <p:cNvSpPr txBox="1"/>
          <p:nvPr/>
        </p:nvSpPr>
        <p:spPr>
          <a:xfrm>
            <a:off x="8913315" y="3413347"/>
            <a:ext cx="423514" cy="276999"/>
          </a:xfrm>
          <a:prstGeom prst="rect">
            <a:avLst/>
          </a:prstGeom>
          <a:noFill/>
        </p:spPr>
        <p:txBody>
          <a:bodyPr wrap="none" rtlCol="0">
            <a:spAutoFit/>
          </a:bodyPr>
          <a:lstStyle/>
          <a:p>
            <a:r>
              <a:rPr lang="en-NL" sz="1200" b="1">
                <a:solidFill>
                  <a:srgbClr val="002A5A"/>
                </a:solidFill>
                <a:latin typeface="Roboto" panose="02000000000000000000" pitchFamily="2" charset="0"/>
                <a:ea typeface="Roboto" panose="02000000000000000000" pitchFamily="2" charset="0"/>
              </a:rPr>
              <a:t>IDS</a:t>
            </a:r>
          </a:p>
        </p:txBody>
      </p:sp>
      <p:grpSp>
        <p:nvGrpSpPr>
          <p:cNvPr id="105" name="Group 104">
            <a:extLst>
              <a:ext uri="{FF2B5EF4-FFF2-40B4-BE49-F238E27FC236}">
                <a16:creationId xmlns:a16="http://schemas.microsoft.com/office/drawing/2014/main" id="{0466461B-55F5-5041-BCE1-21DCB9935D7F}"/>
              </a:ext>
            </a:extLst>
          </p:cNvPr>
          <p:cNvGrpSpPr/>
          <p:nvPr/>
        </p:nvGrpSpPr>
        <p:grpSpPr>
          <a:xfrm>
            <a:off x="9326178" y="2021345"/>
            <a:ext cx="699470" cy="444977"/>
            <a:chOff x="9449253" y="1686461"/>
            <a:chExt cx="699470" cy="444977"/>
          </a:xfrm>
          <a:solidFill>
            <a:srgbClr val="009DE0"/>
          </a:solidFill>
        </p:grpSpPr>
        <p:sp>
          <p:nvSpPr>
            <p:cNvPr id="102" name="Freeform 101">
              <a:extLst>
                <a:ext uri="{FF2B5EF4-FFF2-40B4-BE49-F238E27FC236}">
                  <a16:creationId xmlns:a16="http://schemas.microsoft.com/office/drawing/2014/main" id="{AB7D71AF-2EAD-2F41-BDFE-D124CDD30BE8}"/>
                </a:ext>
              </a:extLst>
            </p:cNvPr>
            <p:cNvSpPr/>
            <p:nvPr/>
          </p:nvSpPr>
          <p:spPr>
            <a:xfrm>
              <a:off x="9449253" y="1686461"/>
              <a:ext cx="222488" cy="444977"/>
            </a:xfrm>
            <a:custGeom>
              <a:avLst/>
              <a:gdLst>
                <a:gd name="connsiteX0" fmla="*/ 190705 w 222488"/>
                <a:gd name="connsiteY0" fmla="*/ 79460 h 444977"/>
                <a:gd name="connsiteX1" fmla="*/ 31784 w 222488"/>
                <a:gd name="connsiteY1" fmla="*/ 79460 h 444977"/>
                <a:gd name="connsiteX2" fmla="*/ 31784 w 222488"/>
                <a:gd name="connsiteY2" fmla="*/ 31784 h 444977"/>
                <a:gd name="connsiteX3" fmla="*/ 190705 w 222488"/>
                <a:gd name="connsiteY3" fmla="*/ 31784 h 444977"/>
                <a:gd name="connsiteX4" fmla="*/ 190705 w 222488"/>
                <a:gd name="connsiteY4" fmla="*/ 79460 h 444977"/>
                <a:gd name="connsiteX5" fmla="*/ 190705 w 222488"/>
                <a:gd name="connsiteY5" fmla="*/ 158920 h 444977"/>
                <a:gd name="connsiteX6" fmla="*/ 31784 w 222488"/>
                <a:gd name="connsiteY6" fmla="*/ 158920 h 444977"/>
                <a:gd name="connsiteX7" fmla="*/ 31784 w 222488"/>
                <a:gd name="connsiteY7" fmla="*/ 111244 h 444977"/>
                <a:gd name="connsiteX8" fmla="*/ 190705 w 222488"/>
                <a:gd name="connsiteY8" fmla="*/ 111244 h 444977"/>
                <a:gd name="connsiteX9" fmla="*/ 190705 w 222488"/>
                <a:gd name="connsiteY9" fmla="*/ 158920 h 444977"/>
                <a:gd name="connsiteX10" fmla="*/ 111244 w 222488"/>
                <a:gd name="connsiteY10" fmla="*/ 397301 h 444977"/>
                <a:gd name="connsiteX11" fmla="*/ 87406 w 222488"/>
                <a:gd name="connsiteY11" fmla="*/ 373463 h 444977"/>
                <a:gd name="connsiteX12" fmla="*/ 111244 w 222488"/>
                <a:gd name="connsiteY12" fmla="*/ 349625 h 444977"/>
                <a:gd name="connsiteX13" fmla="*/ 135082 w 222488"/>
                <a:gd name="connsiteY13" fmla="*/ 373463 h 444977"/>
                <a:gd name="connsiteX14" fmla="*/ 111244 w 222488"/>
                <a:gd name="connsiteY14" fmla="*/ 397301 h 444977"/>
                <a:gd name="connsiteX15" fmla="*/ 190705 w 222488"/>
                <a:gd name="connsiteY15" fmla="*/ 0 h 444977"/>
                <a:gd name="connsiteX16" fmla="*/ 31784 w 222488"/>
                <a:gd name="connsiteY16" fmla="*/ 0 h 444977"/>
                <a:gd name="connsiteX17" fmla="*/ 0 w 222488"/>
                <a:gd name="connsiteY17" fmla="*/ 31784 h 444977"/>
                <a:gd name="connsiteX18" fmla="*/ 0 w 222488"/>
                <a:gd name="connsiteY18" fmla="*/ 413193 h 444977"/>
                <a:gd name="connsiteX19" fmla="*/ 31784 w 222488"/>
                <a:gd name="connsiteY19" fmla="*/ 444977 h 444977"/>
                <a:gd name="connsiteX20" fmla="*/ 190705 w 222488"/>
                <a:gd name="connsiteY20" fmla="*/ 444977 h 444977"/>
                <a:gd name="connsiteX21" fmla="*/ 222489 w 222488"/>
                <a:gd name="connsiteY21" fmla="*/ 413193 h 444977"/>
                <a:gd name="connsiteX22" fmla="*/ 222489 w 222488"/>
                <a:gd name="connsiteY22" fmla="*/ 31784 h 444977"/>
                <a:gd name="connsiteX23" fmla="*/ 190705 w 222488"/>
                <a:gd name="connsiteY23" fmla="*/ 0 h 44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2488" h="444977">
                  <a:moveTo>
                    <a:pt x="190705" y="79460"/>
                  </a:moveTo>
                  <a:lnTo>
                    <a:pt x="31784" y="79460"/>
                  </a:lnTo>
                  <a:lnTo>
                    <a:pt x="31784" y="31784"/>
                  </a:lnTo>
                  <a:lnTo>
                    <a:pt x="190705" y="31784"/>
                  </a:lnTo>
                  <a:lnTo>
                    <a:pt x="190705" y="79460"/>
                  </a:lnTo>
                  <a:close/>
                  <a:moveTo>
                    <a:pt x="190705" y="158920"/>
                  </a:moveTo>
                  <a:lnTo>
                    <a:pt x="31784" y="158920"/>
                  </a:lnTo>
                  <a:lnTo>
                    <a:pt x="31784" y="111244"/>
                  </a:lnTo>
                  <a:lnTo>
                    <a:pt x="190705" y="111244"/>
                  </a:lnTo>
                  <a:lnTo>
                    <a:pt x="190705" y="158920"/>
                  </a:lnTo>
                  <a:close/>
                  <a:moveTo>
                    <a:pt x="111244" y="397301"/>
                  </a:moveTo>
                  <a:cubicBezTo>
                    <a:pt x="97736" y="397301"/>
                    <a:pt x="87406" y="386971"/>
                    <a:pt x="87406" y="373463"/>
                  </a:cubicBezTo>
                  <a:cubicBezTo>
                    <a:pt x="87406" y="359955"/>
                    <a:pt x="97736" y="349625"/>
                    <a:pt x="111244" y="349625"/>
                  </a:cubicBezTo>
                  <a:cubicBezTo>
                    <a:pt x="124753" y="349625"/>
                    <a:pt x="135082" y="359955"/>
                    <a:pt x="135082" y="373463"/>
                  </a:cubicBezTo>
                  <a:cubicBezTo>
                    <a:pt x="135082" y="386971"/>
                    <a:pt x="124753" y="397301"/>
                    <a:pt x="111244" y="397301"/>
                  </a:cubicBezTo>
                  <a:close/>
                  <a:moveTo>
                    <a:pt x="190705" y="0"/>
                  </a:moveTo>
                  <a:lnTo>
                    <a:pt x="31784" y="0"/>
                  </a:lnTo>
                  <a:cubicBezTo>
                    <a:pt x="14303" y="0"/>
                    <a:pt x="0" y="14303"/>
                    <a:pt x="0" y="31784"/>
                  </a:cubicBezTo>
                  <a:lnTo>
                    <a:pt x="0" y="413193"/>
                  </a:lnTo>
                  <a:cubicBezTo>
                    <a:pt x="0" y="430674"/>
                    <a:pt x="14303" y="444977"/>
                    <a:pt x="31784" y="444977"/>
                  </a:cubicBezTo>
                  <a:lnTo>
                    <a:pt x="190705" y="444977"/>
                  </a:lnTo>
                  <a:cubicBezTo>
                    <a:pt x="208186" y="444977"/>
                    <a:pt x="222489" y="430674"/>
                    <a:pt x="222489" y="413193"/>
                  </a:cubicBezTo>
                  <a:lnTo>
                    <a:pt x="222489" y="31784"/>
                  </a:lnTo>
                  <a:cubicBezTo>
                    <a:pt x="222489" y="14303"/>
                    <a:pt x="208186" y="0"/>
                    <a:pt x="190705" y="0"/>
                  </a:cubicBezTo>
                  <a:close/>
                </a:path>
              </a:pathLst>
            </a:custGeom>
            <a:grpFill/>
            <a:ln w="7938" cap="flat">
              <a:noFill/>
              <a:prstDash val="solid"/>
              <a:miter/>
            </a:ln>
          </p:spPr>
          <p:txBody>
            <a:bodyPr rtlCol="0" anchor="ctr"/>
            <a:lstStyle/>
            <a:p>
              <a:endParaRPr lang="en-NL">
                <a:solidFill>
                  <a:srgbClr val="002A5A"/>
                </a:solidFill>
                <a:latin typeface="Roboto" panose="02000000000000000000" pitchFamily="2" charset="0"/>
                <a:ea typeface="Roboto" panose="02000000000000000000" pitchFamily="2" charset="0"/>
              </a:endParaRPr>
            </a:p>
          </p:txBody>
        </p:sp>
        <p:sp>
          <p:nvSpPr>
            <p:cNvPr id="103" name="Freeform 102">
              <a:extLst>
                <a:ext uri="{FF2B5EF4-FFF2-40B4-BE49-F238E27FC236}">
                  <a16:creationId xmlns:a16="http://schemas.microsoft.com/office/drawing/2014/main" id="{98EB61EB-F979-8647-A142-A824AD019430}"/>
                </a:ext>
              </a:extLst>
            </p:cNvPr>
            <p:cNvSpPr/>
            <p:nvPr/>
          </p:nvSpPr>
          <p:spPr>
            <a:xfrm>
              <a:off x="9687744" y="1686461"/>
              <a:ext cx="222488" cy="444977"/>
            </a:xfrm>
            <a:custGeom>
              <a:avLst/>
              <a:gdLst>
                <a:gd name="connsiteX0" fmla="*/ 190705 w 222488"/>
                <a:gd name="connsiteY0" fmla="*/ 79460 h 444977"/>
                <a:gd name="connsiteX1" fmla="*/ 31784 w 222488"/>
                <a:gd name="connsiteY1" fmla="*/ 79460 h 444977"/>
                <a:gd name="connsiteX2" fmla="*/ 31784 w 222488"/>
                <a:gd name="connsiteY2" fmla="*/ 31784 h 444977"/>
                <a:gd name="connsiteX3" fmla="*/ 190705 w 222488"/>
                <a:gd name="connsiteY3" fmla="*/ 31784 h 444977"/>
                <a:gd name="connsiteX4" fmla="*/ 190705 w 222488"/>
                <a:gd name="connsiteY4" fmla="*/ 79460 h 444977"/>
                <a:gd name="connsiteX5" fmla="*/ 190705 w 222488"/>
                <a:gd name="connsiteY5" fmla="*/ 158920 h 444977"/>
                <a:gd name="connsiteX6" fmla="*/ 31784 w 222488"/>
                <a:gd name="connsiteY6" fmla="*/ 158920 h 444977"/>
                <a:gd name="connsiteX7" fmla="*/ 31784 w 222488"/>
                <a:gd name="connsiteY7" fmla="*/ 111244 h 444977"/>
                <a:gd name="connsiteX8" fmla="*/ 190705 w 222488"/>
                <a:gd name="connsiteY8" fmla="*/ 111244 h 444977"/>
                <a:gd name="connsiteX9" fmla="*/ 190705 w 222488"/>
                <a:gd name="connsiteY9" fmla="*/ 158920 h 444977"/>
                <a:gd name="connsiteX10" fmla="*/ 111244 w 222488"/>
                <a:gd name="connsiteY10" fmla="*/ 397301 h 444977"/>
                <a:gd name="connsiteX11" fmla="*/ 87406 w 222488"/>
                <a:gd name="connsiteY11" fmla="*/ 373463 h 444977"/>
                <a:gd name="connsiteX12" fmla="*/ 111244 w 222488"/>
                <a:gd name="connsiteY12" fmla="*/ 349625 h 444977"/>
                <a:gd name="connsiteX13" fmla="*/ 135082 w 222488"/>
                <a:gd name="connsiteY13" fmla="*/ 373463 h 444977"/>
                <a:gd name="connsiteX14" fmla="*/ 111244 w 222488"/>
                <a:gd name="connsiteY14" fmla="*/ 397301 h 444977"/>
                <a:gd name="connsiteX15" fmla="*/ 190705 w 222488"/>
                <a:gd name="connsiteY15" fmla="*/ 0 h 444977"/>
                <a:gd name="connsiteX16" fmla="*/ 31784 w 222488"/>
                <a:gd name="connsiteY16" fmla="*/ 0 h 444977"/>
                <a:gd name="connsiteX17" fmla="*/ 0 w 222488"/>
                <a:gd name="connsiteY17" fmla="*/ 31784 h 444977"/>
                <a:gd name="connsiteX18" fmla="*/ 0 w 222488"/>
                <a:gd name="connsiteY18" fmla="*/ 413193 h 444977"/>
                <a:gd name="connsiteX19" fmla="*/ 31784 w 222488"/>
                <a:gd name="connsiteY19" fmla="*/ 444977 h 444977"/>
                <a:gd name="connsiteX20" fmla="*/ 190705 w 222488"/>
                <a:gd name="connsiteY20" fmla="*/ 444977 h 444977"/>
                <a:gd name="connsiteX21" fmla="*/ 222489 w 222488"/>
                <a:gd name="connsiteY21" fmla="*/ 413193 h 444977"/>
                <a:gd name="connsiteX22" fmla="*/ 222489 w 222488"/>
                <a:gd name="connsiteY22" fmla="*/ 31784 h 444977"/>
                <a:gd name="connsiteX23" fmla="*/ 190705 w 222488"/>
                <a:gd name="connsiteY23" fmla="*/ 0 h 44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2488" h="444977">
                  <a:moveTo>
                    <a:pt x="190705" y="79460"/>
                  </a:moveTo>
                  <a:lnTo>
                    <a:pt x="31784" y="79460"/>
                  </a:lnTo>
                  <a:lnTo>
                    <a:pt x="31784" y="31784"/>
                  </a:lnTo>
                  <a:lnTo>
                    <a:pt x="190705" y="31784"/>
                  </a:lnTo>
                  <a:lnTo>
                    <a:pt x="190705" y="79460"/>
                  </a:lnTo>
                  <a:close/>
                  <a:moveTo>
                    <a:pt x="190705" y="158920"/>
                  </a:moveTo>
                  <a:lnTo>
                    <a:pt x="31784" y="158920"/>
                  </a:lnTo>
                  <a:lnTo>
                    <a:pt x="31784" y="111244"/>
                  </a:lnTo>
                  <a:lnTo>
                    <a:pt x="190705" y="111244"/>
                  </a:lnTo>
                  <a:lnTo>
                    <a:pt x="190705" y="158920"/>
                  </a:lnTo>
                  <a:close/>
                  <a:moveTo>
                    <a:pt x="111244" y="397301"/>
                  </a:moveTo>
                  <a:cubicBezTo>
                    <a:pt x="97736" y="397301"/>
                    <a:pt x="87406" y="386971"/>
                    <a:pt x="87406" y="373463"/>
                  </a:cubicBezTo>
                  <a:cubicBezTo>
                    <a:pt x="87406" y="359955"/>
                    <a:pt x="97736" y="349625"/>
                    <a:pt x="111244" y="349625"/>
                  </a:cubicBezTo>
                  <a:cubicBezTo>
                    <a:pt x="124753" y="349625"/>
                    <a:pt x="135082" y="359955"/>
                    <a:pt x="135082" y="373463"/>
                  </a:cubicBezTo>
                  <a:cubicBezTo>
                    <a:pt x="135082" y="386971"/>
                    <a:pt x="124753" y="397301"/>
                    <a:pt x="111244" y="397301"/>
                  </a:cubicBezTo>
                  <a:close/>
                  <a:moveTo>
                    <a:pt x="190705" y="0"/>
                  </a:moveTo>
                  <a:lnTo>
                    <a:pt x="31784" y="0"/>
                  </a:lnTo>
                  <a:cubicBezTo>
                    <a:pt x="14303" y="0"/>
                    <a:pt x="0" y="14303"/>
                    <a:pt x="0" y="31784"/>
                  </a:cubicBezTo>
                  <a:lnTo>
                    <a:pt x="0" y="413193"/>
                  </a:lnTo>
                  <a:cubicBezTo>
                    <a:pt x="0" y="430674"/>
                    <a:pt x="14303" y="444977"/>
                    <a:pt x="31784" y="444977"/>
                  </a:cubicBezTo>
                  <a:lnTo>
                    <a:pt x="190705" y="444977"/>
                  </a:lnTo>
                  <a:cubicBezTo>
                    <a:pt x="208186" y="444977"/>
                    <a:pt x="222489" y="430674"/>
                    <a:pt x="222489" y="413193"/>
                  </a:cubicBezTo>
                  <a:lnTo>
                    <a:pt x="222489" y="31784"/>
                  </a:lnTo>
                  <a:cubicBezTo>
                    <a:pt x="222489" y="14303"/>
                    <a:pt x="208186" y="0"/>
                    <a:pt x="190705" y="0"/>
                  </a:cubicBezTo>
                  <a:close/>
                </a:path>
              </a:pathLst>
            </a:custGeom>
            <a:grpFill/>
            <a:ln w="7938" cap="flat">
              <a:noFill/>
              <a:prstDash val="solid"/>
              <a:miter/>
            </a:ln>
          </p:spPr>
          <p:txBody>
            <a:bodyPr rtlCol="0" anchor="ctr"/>
            <a:lstStyle/>
            <a:p>
              <a:endParaRPr lang="en-NL">
                <a:solidFill>
                  <a:srgbClr val="002A5A"/>
                </a:solidFill>
                <a:latin typeface="Roboto" panose="02000000000000000000" pitchFamily="2" charset="0"/>
                <a:ea typeface="Roboto" panose="02000000000000000000" pitchFamily="2" charset="0"/>
              </a:endParaRPr>
            </a:p>
          </p:txBody>
        </p:sp>
        <p:sp>
          <p:nvSpPr>
            <p:cNvPr id="104" name="Freeform 103">
              <a:extLst>
                <a:ext uri="{FF2B5EF4-FFF2-40B4-BE49-F238E27FC236}">
                  <a16:creationId xmlns:a16="http://schemas.microsoft.com/office/drawing/2014/main" id="{501E8925-CE20-E944-8599-F8627DD27F99}"/>
                </a:ext>
              </a:extLst>
            </p:cNvPr>
            <p:cNvSpPr/>
            <p:nvPr/>
          </p:nvSpPr>
          <p:spPr>
            <a:xfrm>
              <a:off x="9926235" y="1686461"/>
              <a:ext cx="222488" cy="444977"/>
            </a:xfrm>
            <a:custGeom>
              <a:avLst/>
              <a:gdLst>
                <a:gd name="connsiteX0" fmla="*/ 190705 w 222488"/>
                <a:gd name="connsiteY0" fmla="*/ 79460 h 444977"/>
                <a:gd name="connsiteX1" fmla="*/ 31784 w 222488"/>
                <a:gd name="connsiteY1" fmla="*/ 79460 h 444977"/>
                <a:gd name="connsiteX2" fmla="*/ 31784 w 222488"/>
                <a:gd name="connsiteY2" fmla="*/ 31784 h 444977"/>
                <a:gd name="connsiteX3" fmla="*/ 190705 w 222488"/>
                <a:gd name="connsiteY3" fmla="*/ 31784 h 444977"/>
                <a:gd name="connsiteX4" fmla="*/ 190705 w 222488"/>
                <a:gd name="connsiteY4" fmla="*/ 79460 h 444977"/>
                <a:gd name="connsiteX5" fmla="*/ 190705 w 222488"/>
                <a:gd name="connsiteY5" fmla="*/ 158920 h 444977"/>
                <a:gd name="connsiteX6" fmla="*/ 31784 w 222488"/>
                <a:gd name="connsiteY6" fmla="*/ 158920 h 444977"/>
                <a:gd name="connsiteX7" fmla="*/ 31784 w 222488"/>
                <a:gd name="connsiteY7" fmla="*/ 111244 h 444977"/>
                <a:gd name="connsiteX8" fmla="*/ 190705 w 222488"/>
                <a:gd name="connsiteY8" fmla="*/ 111244 h 444977"/>
                <a:gd name="connsiteX9" fmla="*/ 190705 w 222488"/>
                <a:gd name="connsiteY9" fmla="*/ 158920 h 444977"/>
                <a:gd name="connsiteX10" fmla="*/ 111244 w 222488"/>
                <a:gd name="connsiteY10" fmla="*/ 397301 h 444977"/>
                <a:gd name="connsiteX11" fmla="*/ 87406 w 222488"/>
                <a:gd name="connsiteY11" fmla="*/ 373463 h 444977"/>
                <a:gd name="connsiteX12" fmla="*/ 111244 w 222488"/>
                <a:gd name="connsiteY12" fmla="*/ 349625 h 444977"/>
                <a:gd name="connsiteX13" fmla="*/ 135082 w 222488"/>
                <a:gd name="connsiteY13" fmla="*/ 373463 h 444977"/>
                <a:gd name="connsiteX14" fmla="*/ 111244 w 222488"/>
                <a:gd name="connsiteY14" fmla="*/ 397301 h 444977"/>
                <a:gd name="connsiteX15" fmla="*/ 190705 w 222488"/>
                <a:gd name="connsiteY15" fmla="*/ 0 h 444977"/>
                <a:gd name="connsiteX16" fmla="*/ 31784 w 222488"/>
                <a:gd name="connsiteY16" fmla="*/ 0 h 444977"/>
                <a:gd name="connsiteX17" fmla="*/ 0 w 222488"/>
                <a:gd name="connsiteY17" fmla="*/ 31784 h 444977"/>
                <a:gd name="connsiteX18" fmla="*/ 0 w 222488"/>
                <a:gd name="connsiteY18" fmla="*/ 413193 h 444977"/>
                <a:gd name="connsiteX19" fmla="*/ 31784 w 222488"/>
                <a:gd name="connsiteY19" fmla="*/ 444977 h 444977"/>
                <a:gd name="connsiteX20" fmla="*/ 190705 w 222488"/>
                <a:gd name="connsiteY20" fmla="*/ 444977 h 444977"/>
                <a:gd name="connsiteX21" fmla="*/ 222489 w 222488"/>
                <a:gd name="connsiteY21" fmla="*/ 413193 h 444977"/>
                <a:gd name="connsiteX22" fmla="*/ 222489 w 222488"/>
                <a:gd name="connsiteY22" fmla="*/ 31784 h 444977"/>
                <a:gd name="connsiteX23" fmla="*/ 190705 w 222488"/>
                <a:gd name="connsiteY23" fmla="*/ 0 h 44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2488" h="444977">
                  <a:moveTo>
                    <a:pt x="190705" y="79460"/>
                  </a:moveTo>
                  <a:lnTo>
                    <a:pt x="31784" y="79460"/>
                  </a:lnTo>
                  <a:lnTo>
                    <a:pt x="31784" y="31784"/>
                  </a:lnTo>
                  <a:lnTo>
                    <a:pt x="190705" y="31784"/>
                  </a:lnTo>
                  <a:lnTo>
                    <a:pt x="190705" y="79460"/>
                  </a:lnTo>
                  <a:close/>
                  <a:moveTo>
                    <a:pt x="190705" y="158920"/>
                  </a:moveTo>
                  <a:lnTo>
                    <a:pt x="31784" y="158920"/>
                  </a:lnTo>
                  <a:lnTo>
                    <a:pt x="31784" y="111244"/>
                  </a:lnTo>
                  <a:lnTo>
                    <a:pt x="190705" y="111244"/>
                  </a:lnTo>
                  <a:lnTo>
                    <a:pt x="190705" y="158920"/>
                  </a:lnTo>
                  <a:close/>
                  <a:moveTo>
                    <a:pt x="111244" y="397301"/>
                  </a:moveTo>
                  <a:cubicBezTo>
                    <a:pt x="97736" y="397301"/>
                    <a:pt x="87406" y="386971"/>
                    <a:pt x="87406" y="373463"/>
                  </a:cubicBezTo>
                  <a:cubicBezTo>
                    <a:pt x="87406" y="359955"/>
                    <a:pt x="97736" y="349625"/>
                    <a:pt x="111244" y="349625"/>
                  </a:cubicBezTo>
                  <a:cubicBezTo>
                    <a:pt x="124753" y="349625"/>
                    <a:pt x="135082" y="359955"/>
                    <a:pt x="135082" y="373463"/>
                  </a:cubicBezTo>
                  <a:cubicBezTo>
                    <a:pt x="135082" y="386971"/>
                    <a:pt x="124753" y="397301"/>
                    <a:pt x="111244" y="397301"/>
                  </a:cubicBezTo>
                  <a:close/>
                  <a:moveTo>
                    <a:pt x="190705" y="0"/>
                  </a:moveTo>
                  <a:lnTo>
                    <a:pt x="31784" y="0"/>
                  </a:lnTo>
                  <a:cubicBezTo>
                    <a:pt x="14303" y="0"/>
                    <a:pt x="0" y="14303"/>
                    <a:pt x="0" y="31784"/>
                  </a:cubicBezTo>
                  <a:lnTo>
                    <a:pt x="0" y="413193"/>
                  </a:lnTo>
                  <a:cubicBezTo>
                    <a:pt x="0" y="430674"/>
                    <a:pt x="14303" y="444977"/>
                    <a:pt x="31784" y="444977"/>
                  </a:cubicBezTo>
                  <a:lnTo>
                    <a:pt x="190705" y="444977"/>
                  </a:lnTo>
                  <a:cubicBezTo>
                    <a:pt x="208186" y="444977"/>
                    <a:pt x="222489" y="430674"/>
                    <a:pt x="222489" y="413193"/>
                  </a:cubicBezTo>
                  <a:lnTo>
                    <a:pt x="222489" y="31784"/>
                  </a:lnTo>
                  <a:cubicBezTo>
                    <a:pt x="222489" y="14303"/>
                    <a:pt x="208186" y="0"/>
                    <a:pt x="190705" y="0"/>
                  </a:cubicBezTo>
                  <a:close/>
                </a:path>
              </a:pathLst>
            </a:custGeom>
            <a:grpFill/>
            <a:ln w="7938" cap="flat">
              <a:noFill/>
              <a:prstDash val="solid"/>
              <a:miter/>
            </a:ln>
          </p:spPr>
          <p:txBody>
            <a:bodyPr rtlCol="0" anchor="ctr"/>
            <a:lstStyle/>
            <a:p>
              <a:endParaRPr lang="en-NL">
                <a:solidFill>
                  <a:srgbClr val="002A5A"/>
                </a:solidFill>
                <a:latin typeface="Roboto" panose="02000000000000000000" pitchFamily="2" charset="0"/>
                <a:ea typeface="Roboto" panose="02000000000000000000" pitchFamily="2" charset="0"/>
              </a:endParaRPr>
            </a:p>
          </p:txBody>
        </p:sp>
      </p:grpSp>
      <p:sp>
        <p:nvSpPr>
          <p:cNvPr id="106" name="TextBox 105">
            <a:extLst>
              <a:ext uri="{FF2B5EF4-FFF2-40B4-BE49-F238E27FC236}">
                <a16:creationId xmlns:a16="http://schemas.microsoft.com/office/drawing/2014/main" id="{FC16CE2C-387B-5D4D-BBA9-160675B24190}"/>
              </a:ext>
            </a:extLst>
          </p:cNvPr>
          <p:cNvSpPr txBox="1"/>
          <p:nvPr/>
        </p:nvSpPr>
        <p:spPr>
          <a:xfrm>
            <a:off x="9199660" y="2499670"/>
            <a:ext cx="952505" cy="276999"/>
          </a:xfrm>
          <a:prstGeom prst="rect">
            <a:avLst/>
          </a:prstGeom>
          <a:noFill/>
        </p:spPr>
        <p:txBody>
          <a:bodyPr wrap="none" rtlCol="0">
            <a:spAutoFit/>
          </a:bodyPr>
          <a:lstStyle/>
          <a:p>
            <a:r>
              <a:rPr lang="en-NL" sz="1200" b="1">
                <a:solidFill>
                  <a:srgbClr val="002A5A"/>
                </a:solidFill>
                <a:latin typeface="Roboto" panose="02000000000000000000" pitchFamily="2" charset="0"/>
                <a:ea typeface="Roboto" panose="02000000000000000000" pitchFamily="2" charset="0"/>
              </a:rPr>
              <a:t>Mainframe</a:t>
            </a:r>
          </a:p>
        </p:txBody>
      </p:sp>
      <p:grpSp>
        <p:nvGrpSpPr>
          <p:cNvPr id="111" name="Group 110">
            <a:extLst>
              <a:ext uri="{FF2B5EF4-FFF2-40B4-BE49-F238E27FC236}">
                <a16:creationId xmlns:a16="http://schemas.microsoft.com/office/drawing/2014/main" id="{FAEF5B4A-8F6C-1444-9C5F-AE157B85EBB8}"/>
              </a:ext>
            </a:extLst>
          </p:cNvPr>
          <p:cNvGrpSpPr/>
          <p:nvPr/>
        </p:nvGrpSpPr>
        <p:grpSpPr>
          <a:xfrm>
            <a:off x="10152165" y="4342063"/>
            <a:ext cx="1429766" cy="714884"/>
            <a:chOff x="6816196" y="4390515"/>
            <a:chExt cx="1429766" cy="714884"/>
          </a:xfrm>
          <a:solidFill>
            <a:srgbClr val="009DE0"/>
          </a:solidFill>
        </p:grpSpPr>
        <p:pic>
          <p:nvPicPr>
            <p:cNvPr id="108" name="Graphic 107" descr="Laptop">
              <a:extLst>
                <a:ext uri="{FF2B5EF4-FFF2-40B4-BE49-F238E27FC236}">
                  <a16:creationId xmlns:a16="http://schemas.microsoft.com/office/drawing/2014/main" id="{EF13D490-3FB2-FE4C-BE5D-91355D9DC7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16196" y="4390516"/>
              <a:ext cx="714883" cy="714883"/>
            </a:xfrm>
            <a:prstGeom prst="rect">
              <a:avLst/>
            </a:prstGeom>
          </p:spPr>
        </p:pic>
        <p:pic>
          <p:nvPicPr>
            <p:cNvPr id="109" name="Graphic 108" descr="Laptop">
              <a:extLst>
                <a:ext uri="{FF2B5EF4-FFF2-40B4-BE49-F238E27FC236}">
                  <a16:creationId xmlns:a16="http://schemas.microsoft.com/office/drawing/2014/main" id="{BA4437E5-9C32-E14B-89A4-0FDCDC50E1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31079" y="4390515"/>
              <a:ext cx="714883" cy="714883"/>
            </a:xfrm>
            <a:prstGeom prst="rect">
              <a:avLst/>
            </a:prstGeom>
          </p:spPr>
        </p:pic>
      </p:grpSp>
      <p:sp>
        <p:nvSpPr>
          <p:cNvPr id="112" name="TextBox 111">
            <a:extLst>
              <a:ext uri="{FF2B5EF4-FFF2-40B4-BE49-F238E27FC236}">
                <a16:creationId xmlns:a16="http://schemas.microsoft.com/office/drawing/2014/main" id="{5F8EDF82-F95C-1B44-B909-FC6B9FA835FF}"/>
              </a:ext>
            </a:extLst>
          </p:cNvPr>
          <p:cNvSpPr txBox="1"/>
          <p:nvPr/>
        </p:nvSpPr>
        <p:spPr>
          <a:xfrm>
            <a:off x="10522713" y="4918446"/>
            <a:ext cx="665567" cy="276999"/>
          </a:xfrm>
          <a:prstGeom prst="rect">
            <a:avLst/>
          </a:prstGeom>
          <a:noFill/>
        </p:spPr>
        <p:txBody>
          <a:bodyPr wrap="none" rtlCol="0">
            <a:spAutoFit/>
          </a:bodyPr>
          <a:lstStyle/>
          <a:p>
            <a:r>
              <a:rPr lang="en-NL" sz="1200" b="1">
                <a:solidFill>
                  <a:srgbClr val="002A5A"/>
                </a:solidFill>
                <a:latin typeface="Roboto" panose="02000000000000000000" pitchFamily="2" charset="0"/>
                <a:ea typeface="Roboto" panose="02000000000000000000" pitchFamily="2" charset="0"/>
              </a:rPr>
              <a:t>Clients</a:t>
            </a:r>
          </a:p>
        </p:txBody>
      </p:sp>
      <p:pic>
        <p:nvPicPr>
          <p:cNvPr id="113" name="Graphic 112" descr="Computer">
            <a:extLst>
              <a:ext uri="{FF2B5EF4-FFF2-40B4-BE49-F238E27FC236}">
                <a16:creationId xmlns:a16="http://schemas.microsoft.com/office/drawing/2014/main" id="{DB6D9B6C-423F-A140-9C34-F6F243B10C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01278" y="4338177"/>
            <a:ext cx="687003" cy="687003"/>
          </a:xfrm>
          <a:prstGeom prst="rect">
            <a:avLst/>
          </a:prstGeom>
        </p:spPr>
      </p:pic>
      <p:sp>
        <p:nvSpPr>
          <p:cNvPr id="114" name="TextBox 113">
            <a:extLst>
              <a:ext uri="{FF2B5EF4-FFF2-40B4-BE49-F238E27FC236}">
                <a16:creationId xmlns:a16="http://schemas.microsoft.com/office/drawing/2014/main" id="{D9996DC5-92E4-994A-BCD2-2E204131DFA9}"/>
              </a:ext>
            </a:extLst>
          </p:cNvPr>
          <p:cNvSpPr txBox="1"/>
          <p:nvPr/>
        </p:nvSpPr>
        <p:spPr>
          <a:xfrm>
            <a:off x="8777549" y="4915591"/>
            <a:ext cx="715260" cy="276999"/>
          </a:xfrm>
          <a:prstGeom prst="rect">
            <a:avLst/>
          </a:prstGeom>
          <a:noFill/>
        </p:spPr>
        <p:txBody>
          <a:bodyPr wrap="none" rtlCol="0">
            <a:spAutoFit/>
          </a:bodyPr>
          <a:lstStyle/>
          <a:p>
            <a:r>
              <a:rPr lang="en-NL" sz="1200" b="1">
                <a:solidFill>
                  <a:srgbClr val="002A5A"/>
                </a:solidFill>
                <a:latin typeface="Roboto" panose="02000000000000000000" pitchFamily="2" charset="0"/>
                <a:ea typeface="Roboto" panose="02000000000000000000" pitchFamily="2" charset="0"/>
              </a:rPr>
              <a:t>Servers</a:t>
            </a:r>
          </a:p>
        </p:txBody>
      </p:sp>
      <p:pic>
        <p:nvPicPr>
          <p:cNvPr id="115" name="Graphic 114" descr="Computer">
            <a:extLst>
              <a:ext uri="{FF2B5EF4-FFF2-40B4-BE49-F238E27FC236}">
                <a16:creationId xmlns:a16="http://schemas.microsoft.com/office/drawing/2014/main" id="{83929335-6DA3-8D44-AC3A-4D56AE056E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33757" y="4338177"/>
            <a:ext cx="687003" cy="687003"/>
          </a:xfrm>
          <a:prstGeom prst="rect">
            <a:avLst/>
          </a:prstGeom>
        </p:spPr>
      </p:pic>
      <p:sp>
        <p:nvSpPr>
          <p:cNvPr id="116" name="TextBox 115">
            <a:extLst>
              <a:ext uri="{FF2B5EF4-FFF2-40B4-BE49-F238E27FC236}">
                <a16:creationId xmlns:a16="http://schemas.microsoft.com/office/drawing/2014/main" id="{B471E140-C517-7445-BC0D-DECC6F7C13C8}"/>
              </a:ext>
            </a:extLst>
          </p:cNvPr>
          <p:cNvSpPr txBox="1"/>
          <p:nvPr/>
        </p:nvSpPr>
        <p:spPr>
          <a:xfrm>
            <a:off x="7024949" y="4915591"/>
            <a:ext cx="1297150" cy="276999"/>
          </a:xfrm>
          <a:prstGeom prst="rect">
            <a:avLst/>
          </a:prstGeom>
          <a:noFill/>
        </p:spPr>
        <p:txBody>
          <a:bodyPr wrap="none" rtlCol="0">
            <a:spAutoFit/>
          </a:bodyPr>
          <a:lstStyle/>
          <a:p>
            <a:r>
              <a:rPr lang="en-NL" sz="1200" b="1">
                <a:solidFill>
                  <a:srgbClr val="002A5A"/>
                </a:solidFill>
                <a:latin typeface="Roboto" panose="02000000000000000000" pitchFamily="2" charset="0"/>
                <a:ea typeface="Roboto" panose="02000000000000000000" pitchFamily="2" charset="0"/>
              </a:rPr>
              <a:t>Antivirus Server</a:t>
            </a:r>
          </a:p>
        </p:txBody>
      </p:sp>
      <p:pic>
        <p:nvPicPr>
          <p:cNvPr id="118" name="Graphic 117" descr="Fax">
            <a:extLst>
              <a:ext uri="{FF2B5EF4-FFF2-40B4-BE49-F238E27FC236}">
                <a16:creationId xmlns:a16="http://schemas.microsoft.com/office/drawing/2014/main" id="{AA4D0A82-BF59-3540-AAA5-68C11BC826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20260" y="5492406"/>
            <a:ext cx="555195" cy="555195"/>
          </a:xfrm>
          <a:prstGeom prst="rect">
            <a:avLst/>
          </a:prstGeom>
        </p:spPr>
      </p:pic>
      <p:sp>
        <p:nvSpPr>
          <p:cNvPr id="119" name="TextBox 118">
            <a:extLst>
              <a:ext uri="{FF2B5EF4-FFF2-40B4-BE49-F238E27FC236}">
                <a16:creationId xmlns:a16="http://schemas.microsoft.com/office/drawing/2014/main" id="{10E2C0B3-481E-034E-9F93-CC0937EF9BA1}"/>
              </a:ext>
            </a:extLst>
          </p:cNvPr>
          <p:cNvSpPr txBox="1"/>
          <p:nvPr/>
        </p:nvSpPr>
        <p:spPr>
          <a:xfrm>
            <a:off x="8825720" y="6047601"/>
            <a:ext cx="764953" cy="276999"/>
          </a:xfrm>
          <a:prstGeom prst="rect">
            <a:avLst/>
          </a:prstGeom>
          <a:noFill/>
        </p:spPr>
        <p:txBody>
          <a:bodyPr wrap="none" rtlCol="0">
            <a:spAutoFit/>
          </a:bodyPr>
          <a:lstStyle/>
          <a:p>
            <a:r>
              <a:rPr lang="en-NL" sz="1200" b="1">
                <a:solidFill>
                  <a:srgbClr val="002A5A"/>
                </a:solidFill>
                <a:latin typeface="Roboto" panose="02000000000000000000" pitchFamily="2" charset="0"/>
                <a:ea typeface="Roboto" panose="02000000000000000000" pitchFamily="2" charset="0"/>
              </a:rPr>
              <a:t>Printers</a:t>
            </a:r>
          </a:p>
        </p:txBody>
      </p:sp>
      <p:sp>
        <p:nvSpPr>
          <p:cNvPr id="120" name="Rectangle 119">
            <a:extLst>
              <a:ext uri="{FF2B5EF4-FFF2-40B4-BE49-F238E27FC236}">
                <a16:creationId xmlns:a16="http://schemas.microsoft.com/office/drawing/2014/main" id="{909CED5E-5E00-4645-B4AC-42A5CC7E39D0}"/>
              </a:ext>
            </a:extLst>
          </p:cNvPr>
          <p:cNvSpPr/>
          <p:nvPr/>
        </p:nvSpPr>
        <p:spPr>
          <a:xfrm>
            <a:off x="5103315" y="4686991"/>
            <a:ext cx="1326413" cy="228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2A5A"/>
              </a:solidFill>
              <a:latin typeface="Roboto" panose="02000000000000000000" pitchFamily="2" charset="0"/>
              <a:ea typeface="Roboto" panose="02000000000000000000" pitchFamily="2" charset="0"/>
            </a:endParaRPr>
          </a:p>
        </p:txBody>
      </p:sp>
      <p:sp>
        <p:nvSpPr>
          <p:cNvPr id="121" name="Rectangle 120">
            <a:extLst>
              <a:ext uri="{FF2B5EF4-FFF2-40B4-BE49-F238E27FC236}">
                <a16:creationId xmlns:a16="http://schemas.microsoft.com/office/drawing/2014/main" id="{4A2060B7-05AD-7A44-A2FA-8CAF66B5580D}"/>
              </a:ext>
            </a:extLst>
          </p:cNvPr>
          <p:cNvSpPr/>
          <p:nvPr/>
        </p:nvSpPr>
        <p:spPr>
          <a:xfrm>
            <a:off x="5789115" y="4744928"/>
            <a:ext cx="76200" cy="94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2A5A"/>
              </a:solidFill>
              <a:latin typeface="Roboto" panose="02000000000000000000" pitchFamily="2" charset="0"/>
              <a:ea typeface="Roboto" panose="02000000000000000000" pitchFamily="2" charset="0"/>
            </a:endParaRPr>
          </a:p>
        </p:txBody>
      </p:sp>
      <p:sp>
        <p:nvSpPr>
          <p:cNvPr id="122" name="Rectangle 121">
            <a:extLst>
              <a:ext uri="{FF2B5EF4-FFF2-40B4-BE49-F238E27FC236}">
                <a16:creationId xmlns:a16="http://schemas.microsoft.com/office/drawing/2014/main" id="{4E402DDC-77B0-394A-9623-6FA64833DD71}"/>
              </a:ext>
            </a:extLst>
          </p:cNvPr>
          <p:cNvSpPr/>
          <p:nvPr/>
        </p:nvSpPr>
        <p:spPr>
          <a:xfrm>
            <a:off x="5941515" y="4744927"/>
            <a:ext cx="76200" cy="94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2A5A"/>
              </a:solidFill>
              <a:latin typeface="Roboto" panose="02000000000000000000" pitchFamily="2" charset="0"/>
              <a:ea typeface="Roboto" panose="02000000000000000000" pitchFamily="2" charset="0"/>
            </a:endParaRPr>
          </a:p>
        </p:txBody>
      </p:sp>
      <p:sp>
        <p:nvSpPr>
          <p:cNvPr id="123" name="Rectangle 122">
            <a:extLst>
              <a:ext uri="{FF2B5EF4-FFF2-40B4-BE49-F238E27FC236}">
                <a16:creationId xmlns:a16="http://schemas.microsoft.com/office/drawing/2014/main" id="{FE21D1BE-2BEB-944F-80AD-DBBF582A1804}"/>
              </a:ext>
            </a:extLst>
          </p:cNvPr>
          <p:cNvSpPr/>
          <p:nvPr/>
        </p:nvSpPr>
        <p:spPr>
          <a:xfrm>
            <a:off x="6093915" y="4744926"/>
            <a:ext cx="76200" cy="94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2A5A"/>
              </a:solidFill>
              <a:latin typeface="Roboto" panose="02000000000000000000" pitchFamily="2" charset="0"/>
              <a:ea typeface="Roboto" panose="02000000000000000000" pitchFamily="2" charset="0"/>
            </a:endParaRPr>
          </a:p>
        </p:txBody>
      </p:sp>
      <p:sp>
        <p:nvSpPr>
          <p:cNvPr id="124" name="Rectangle 123">
            <a:extLst>
              <a:ext uri="{FF2B5EF4-FFF2-40B4-BE49-F238E27FC236}">
                <a16:creationId xmlns:a16="http://schemas.microsoft.com/office/drawing/2014/main" id="{8C9343AB-588D-4E4E-B417-220CDBFFF250}"/>
              </a:ext>
            </a:extLst>
          </p:cNvPr>
          <p:cNvSpPr/>
          <p:nvPr/>
        </p:nvSpPr>
        <p:spPr>
          <a:xfrm>
            <a:off x="6246315" y="4744925"/>
            <a:ext cx="76200" cy="94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2A5A"/>
              </a:solidFill>
              <a:latin typeface="Roboto" panose="02000000000000000000" pitchFamily="2" charset="0"/>
              <a:ea typeface="Roboto" panose="02000000000000000000" pitchFamily="2" charset="0"/>
            </a:endParaRPr>
          </a:p>
        </p:txBody>
      </p:sp>
      <p:sp>
        <p:nvSpPr>
          <p:cNvPr id="125" name="TextBox 124">
            <a:extLst>
              <a:ext uri="{FF2B5EF4-FFF2-40B4-BE49-F238E27FC236}">
                <a16:creationId xmlns:a16="http://schemas.microsoft.com/office/drawing/2014/main" id="{18539270-0F27-054D-97AF-03893E90976C}"/>
              </a:ext>
            </a:extLst>
          </p:cNvPr>
          <p:cNvSpPr txBox="1"/>
          <p:nvPr/>
        </p:nvSpPr>
        <p:spPr>
          <a:xfrm>
            <a:off x="5710379" y="4915591"/>
            <a:ext cx="724878" cy="276999"/>
          </a:xfrm>
          <a:prstGeom prst="rect">
            <a:avLst/>
          </a:prstGeom>
          <a:noFill/>
        </p:spPr>
        <p:txBody>
          <a:bodyPr wrap="none" rtlCol="0">
            <a:spAutoFit/>
          </a:bodyPr>
          <a:lstStyle/>
          <a:p>
            <a:r>
              <a:rPr lang="en-NL" sz="1200" b="1">
                <a:solidFill>
                  <a:srgbClr val="002A5A"/>
                </a:solidFill>
                <a:latin typeface="Roboto" panose="02000000000000000000" pitchFamily="2" charset="0"/>
                <a:ea typeface="Roboto" panose="02000000000000000000" pitchFamily="2" charset="0"/>
              </a:rPr>
              <a:t>Firewall</a:t>
            </a:r>
          </a:p>
        </p:txBody>
      </p:sp>
      <p:sp>
        <p:nvSpPr>
          <p:cNvPr id="126" name="Can 125">
            <a:extLst>
              <a:ext uri="{FF2B5EF4-FFF2-40B4-BE49-F238E27FC236}">
                <a16:creationId xmlns:a16="http://schemas.microsoft.com/office/drawing/2014/main" id="{1932AF5B-2220-BA41-9268-77B4D9D1102F}"/>
              </a:ext>
            </a:extLst>
          </p:cNvPr>
          <p:cNvSpPr/>
          <p:nvPr/>
        </p:nvSpPr>
        <p:spPr>
          <a:xfrm rot="16200000">
            <a:off x="3282636" y="4505168"/>
            <a:ext cx="304800" cy="1447800"/>
          </a:xfrm>
          <a:prstGeom prst="can">
            <a:avLst/>
          </a:prstGeom>
          <a:solidFill>
            <a:srgbClr val="3C9EE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2A5A"/>
              </a:solidFill>
              <a:latin typeface="Roboto" panose="02000000000000000000" pitchFamily="2" charset="0"/>
              <a:ea typeface="Roboto" panose="02000000000000000000" pitchFamily="2" charset="0"/>
            </a:endParaRPr>
          </a:p>
        </p:txBody>
      </p:sp>
      <p:sp>
        <p:nvSpPr>
          <p:cNvPr id="127" name="TextBox 126">
            <a:extLst>
              <a:ext uri="{FF2B5EF4-FFF2-40B4-BE49-F238E27FC236}">
                <a16:creationId xmlns:a16="http://schemas.microsoft.com/office/drawing/2014/main" id="{AA7A74E8-FB55-9840-A7CF-876974D03E40}"/>
              </a:ext>
            </a:extLst>
          </p:cNvPr>
          <p:cNvSpPr txBox="1"/>
          <p:nvPr/>
        </p:nvSpPr>
        <p:spPr>
          <a:xfrm>
            <a:off x="2934149" y="5102847"/>
            <a:ext cx="1096775" cy="276999"/>
          </a:xfrm>
          <a:prstGeom prst="rect">
            <a:avLst/>
          </a:prstGeom>
          <a:solidFill>
            <a:srgbClr val="009DE0"/>
          </a:solidFill>
        </p:spPr>
        <p:txBody>
          <a:bodyPr wrap="none" rtlCol="0">
            <a:spAutoFit/>
          </a:bodyPr>
          <a:lstStyle/>
          <a:p>
            <a:r>
              <a:rPr lang="en-NL" sz="1200" b="1">
                <a:solidFill>
                  <a:srgbClr val="002A5A"/>
                </a:solidFill>
                <a:latin typeface="Roboto" panose="02000000000000000000" pitchFamily="2" charset="0"/>
                <a:ea typeface="Roboto" panose="02000000000000000000" pitchFamily="2" charset="0"/>
              </a:rPr>
              <a:t>Development</a:t>
            </a:r>
          </a:p>
        </p:txBody>
      </p:sp>
      <p:pic>
        <p:nvPicPr>
          <p:cNvPr id="128" name="Graphic 127" descr="Computer">
            <a:extLst>
              <a:ext uri="{FF2B5EF4-FFF2-40B4-BE49-F238E27FC236}">
                <a16:creationId xmlns:a16="http://schemas.microsoft.com/office/drawing/2014/main" id="{780D4892-A09F-634B-8A7C-C9CDCEFE0B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38085" y="5467063"/>
            <a:ext cx="687003" cy="687003"/>
          </a:xfrm>
          <a:prstGeom prst="rect">
            <a:avLst/>
          </a:prstGeom>
        </p:spPr>
      </p:pic>
      <p:sp>
        <p:nvSpPr>
          <p:cNvPr id="129" name="TextBox 128">
            <a:extLst>
              <a:ext uri="{FF2B5EF4-FFF2-40B4-BE49-F238E27FC236}">
                <a16:creationId xmlns:a16="http://schemas.microsoft.com/office/drawing/2014/main" id="{C1B771DC-962E-1347-8BFD-92DE964280A7}"/>
              </a:ext>
            </a:extLst>
          </p:cNvPr>
          <p:cNvSpPr txBox="1"/>
          <p:nvPr/>
        </p:nvSpPr>
        <p:spPr>
          <a:xfrm>
            <a:off x="1714356" y="6044477"/>
            <a:ext cx="715260" cy="276999"/>
          </a:xfrm>
          <a:prstGeom prst="rect">
            <a:avLst/>
          </a:prstGeom>
          <a:noFill/>
        </p:spPr>
        <p:txBody>
          <a:bodyPr wrap="none" rtlCol="0">
            <a:spAutoFit/>
          </a:bodyPr>
          <a:lstStyle/>
          <a:p>
            <a:r>
              <a:rPr lang="en-NL" sz="1200" b="1">
                <a:solidFill>
                  <a:srgbClr val="002A5A"/>
                </a:solidFill>
                <a:latin typeface="Roboto" panose="02000000000000000000" pitchFamily="2" charset="0"/>
                <a:ea typeface="Roboto" panose="02000000000000000000" pitchFamily="2" charset="0"/>
              </a:rPr>
              <a:t>Servers</a:t>
            </a:r>
          </a:p>
        </p:txBody>
      </p:sp>
      <p:grpSp>
        <p:nvGrpSpPr>
          <p:cNvPr id="130" name="Group 129">
            <a:extLst>
              <a:ext uri="{FF2B5EF4-FFF2-40B4-BE49-F238E27FC236}">
                <a16:creationId xmlns:a16="http://schemas.microsoft.com/office/drawing/2014/main" id="{4AC052C7-745D-5A43-895C-8763A200EAF6}"/>
              </a:ext>
            </a:extLst>
          </p:cNvPr>
          <p:cNvGrpSpPr/>
          <p:nvPr/>
        </p:nvGrpSpPr>
        <p:grpSpPr>
          <a:xfrm>
            <a:off x="4145423" y="5467063"/>
            <a:ext cx="1429766" cy="714884"/>
            <a:chOff x="6816196" y="4390515"/>
            <a:chExt cx="1429766" cy="714884"/>
          </a:xfrm>
          <a:solidFill>
            <a:srgbClr val="009DE0"/>
          </a:solidFill>
        </p:grpSpPr>
        <p:pic>
          <p:nvPicPr>
            <p:cNvPr id="131" name="Graphic 130" descr="Laptop">
              <a:extLst>
                <a:ext uri="{FF2B5EF4-FFF2-40B4-BE49-F238E27FC236}">
                  <a16:creationId xmlns:a16="http://schemas.microsoft.com/office/drawing/2014/main" id="{F5BC6147-5F9B-8044-B6C2-52BF8650E1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16196" y="4390516"/>
              <a:ext cx="714883" cy="714883"/>
            </a:xfrm>
            <a:prstGeom prst="rect">
              <a:avLst/>
            </a:prstGeom>
          </p:spPr>
        </p:pic>
        <p:pic>
          <p:nvPicPr>
            <p:cNvPr id="132" name="Graphic 131" descr="Laptop">
              <a:extLst>
                <a:ext uri="{FF2B5EF4-FFF2-40B4-BE49-F238E27FC236}">
                  <a16:creationId xmlns:a16="http://schemas.microsoft.com/office/drawing/2014/main" id="{C4B88220-8E0D-2447-90F4-2E2544FE81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31079" y="4390515"/>
              <a:ext cx="714883" cy="714883"/>
            </a:xfrm>
            <a:prstGeom prst="rect">
              <a:avLst/>
            </a:prstGeom>
          </p:spPr>
        </p:pic>
      </p:grpSp>
      <p:sp>
        <p:nvSpPr>
          <p:cNvPr id="133" name="TextBox 132">
            <a:extLst>
              <a:ext uri="{FF2B5EF4-FFF2-40B4-BE49-F238E27FC236}">
                <a16:creationId xmlns:a16="http://schemas.microsoft.com/office/drawing/2014/main" id="{2E0D139F-E6B5-A54E-9DA4-F46E9757725F}"/>
              </a:ext>
            </a:extLst>
          </p:cNvPr>
          <p:cNvSpPr txBox="1"/>
          <p:nvPr/>
        </p:nvSpPr>
        <p:spPr>
          <a:xfrm>
            <a:off x="4265115" y="6043446"/>
            <a:ext cx="1098378" cy="276999"/>
          </a:xfrm>
          <a:prstGeom prst="rect">
            <a:avLst/>
          </a:prstGeom>
          <a:noFill/>
        </p:spPr>
        <p:txBody>
          <a:bodyPr wrap="none" rtlCol="0">
            <a:spAutoFit/>
          </a:bodyPr>
          <a:lstStyle/>
          <a:p>
            <a:r>
              <a:rPr lang="en-NL" sz="1200" b="1">
                <a:solidFill>
                  <a:srgbClr val="002A5A"/>
                </a:solidFill>
                <a:latin typeface="Roboto" panose="02000000000000000000" pitchFamily="2" charset="0"/>
                <a:ea typeface="Roboto" panose="02000000000000000000" pitchFamily="2" charset="0"/>
              </a:rPr>
              <a:t>Workstations</a:t>
            </a:r>
          </a:p>
        </p:txBody>
      </p:sp>
      <p:cxnSp>
        <p:nvCxnSpPr>
          <p:cNvPr id="136" name="Elbow Connector 135">
            <a:extLst>
              <a:ext uri="{FF2B5EF4-FFF2-40B4-BE49-F238E27FC236}">
                <a16:creationId xmlns:a16="http://schemas.microsoft.com/office/drawing/2014/main" id="{FD3BF859-384D-0A49-A3C2-6E032515E0A7}"/>
              </a:ext>
            </a:extLst>
          </p:cNvPr>
          <p:cNvCxnSpPr/>
          <p:nvPr/>
        </p:nvCxnSpPr>
        <p:spPr>
          <a:xfrm rot="16200000" flipH="1">
            <a:off x="8305092" y="3251021"/>
            <a:ext cx="661995" cy="631553"/>
          </a:xfrm>
          <a:prstGeom prst="bentConnector3">
            <a:avLst>
              <a:gd name="adj1" fmla="val 50001"/>
            </a:avLst>
          </a:prstGeom>
        </p:spPr>
        <p:style>
          <a:lnRef idx="1">
            <a:schemeClr val="accent1"/>
          </a:lnRef>
          <a:fillRef idx="0">
            <a:schemeClr val="accent1"/>
          </a:fillRef>
          <a:effectRef idx="0">
            <a:schemeClr val="accent1"/>
          </a:effectRef>
          <a:fontRef idx="minor">
            <a:schemeClr val="tx1"/>
          </a:fontRef>
        </p:style>
      </p:cxnSp>
      <p:cxnSp>
        <p:nvCxnSpPr>
          <p:cNvPr id="139" name="Elbow Connector 138">
            <a:extLst>
              <a:ext uri="{FF2B5EF4-FFF2-40B4-BE49-F238E27FC236}">
                <a16:creationId xmlns:a16="http://schemas.microsoft.com/office/drawing/2014/main" id="{524AAF09-0F21-9542-80C5-C96E04A1AB0C}"/>
              </a:ext>
            </a:extLst>
          </p:cNvPr>
          <p:cNvCxnSpPr>
            <a:stCxn id="96" idx="3"/>
            <a:endCxn id="95" idx="0"/>
          </p:cNvCxnSpPr>
          <p:nvPr/>
        </p:nvCxnSpPr>
        <p:spPr>
          <a:xfrm flipH="1">
            <a:off x="9066331" y="3179435"/>
            <a:ext cx="381587" cy="701033"/>
          </a:xfrm>
          <a:prstGeom prst="bentConnector4">
            <a:avLst>
              <a:gd name="adj1" fmla="val -59908"/>
              <a:gd name="adj2" fmla="val 74500"/>
            </a:avLst>
          </a:prstGeom>
        </p:spPr>
        <p:style>
          <a:lnRef idx="1">
            <a:schemeClr val="accent1"/>
          </a:lnRef>
          <a:fillRef idx="0">
            <a:schemeClr val="accent1"/>
          </a:fillRef>
          <a:effectRef idx="0">
            <a:schemeClr val="accent1"/>
          </a:effectRef>
          <a:fontRef idx="minor">
            <a:schemeClr val="tx1"/>
          </a:fontRef>
        </p:style>
      </p:cxnSp>
      <p:cxnSp>
        <p:nvCxnSpPr>
          <p:cNvPr id="141" name="Elbow Connector 140">
            <a:extLst>
              <a:ext uri="{FF2B5EF4-FFF2-40B4-BE49-F238E27FC236}">
                <a16:creationId xmlns:a16="http://schemas.microsoft.com/office/drawing/2014/main" id="{5C8700F0-1C28-354B-917D-751D60913966}"/>
              </a:ext>
            </a:extLst>
          </p:cNvPr>
          <p:cNvCxnSpPr>
            <a:stCxn id="104" idx="5"/>
            <a:endCxn id="94" idx="3"/>
          </p:cNvCxnSpPr>
          <p:nvPr/>
        </p:nvCxnSpPr>
        <p:spPr>
          <a:xfrm flipH="1">
            <a:off x="9801011" y="2180265"/>
            <a:ext cx="192854" cy="1827835"/>
          </a:xfrm>
          <a:prstGeom prst="bentConnector3">
            <a:avLst>
              <a:gd name="adj1" fmla="val -135016"/>
            </a:avLst>
          </a:prstGeom>
        </p:spPr>
        <p:style>
          <a:lnRef idx="1">
            <a:schemeClr val="accent1"/>
          </a:lnRef>
          <a:fillRef idx="0">
            <a:schemeClr val="accent1"/>
          </a:fillRef>
          <a:effectRef idx="0">
            <a:schemeClr val="accent1"/>
          </a:effectRef>
          <a:fontRef idx="minor">
            <a:schemeClr val="tx1"/>
          </a:fontRef>
        </p:style>
      </p:cxnSp>
      <p:cxnSp>
        <p:nvCxnSpPr>
          <p:cNvPr id="143" name="Elbow Connector 142">
            <a:extLst>
              <a:ext uri="{FF2B5EF4-FFF2-40B4-BE49-F238E27FC236}">
                <a16:creationId xmlns:a16="http://schemas.microsoft.com/office/drawing/2014/main" id="{7D52572F-5E83-A841-8B0B-DAF84647D58A}"/>
              </a:ext>
            </a:extLst>
          </p:cNvPr>
          <p:cNvCxnSpPr>
            <a:stCxn id="108" idx="1"/>
            <a:endCxn id="94" idx="3"/>
          </p:cNvCxnSpPr>
          <p:nvPr/>
        </p:nvCxnSpPr>
        <p:spPr>
          <a:xfrm rot="10800000">
            <a:off x="9801011" y="4008100"/>
            <a:ext cx="351154" cy="69140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45" name="Elbow Connector 144">
            <a:extLst>
              <a:ext uri="{FF2B5EF4-FFF2-40B4-BE49-F238E27FC236}">
                <a16:creationId xmlns:a16="http://schemas.microsoft.com/office/drawing/2014/main" id="{7877D163-DFF8-6D42-B6A7-FAB4F89E415D}"/>
              </a:ext>
            </a:extLst>
          </p:cNvPr>
          <p:cNvCxnSpPr>
            <a:stCxn id="113" idx="0"/>
            <a:endCxn id="95" idx="2"/>
          </p:cNvCxnSpPr>
          <p:nvPr/>
        </p:nvCxnSpPr>
        <p:spPr>
          <a:xfrm rot="16200000" flipV="1">
            <a:off x="9015201" y="4208597"/>
            <a:ext cx="180710" cy="7844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47" name="Elbow Connector 146">
            <a:extLst>
              <a:ext uri="{FF2B5EF4-FFF2-40B4-BE49-F238E27FC236}">
                <a16:creationId xmlns:a16="http://schemas.microsoft.com/office/drawing/2014/main" id="{2882C4CB-4542-FD40-BA5F-531D807A750B}"/>
              </a:ext>
            </a:extLst>
          </p:cNvPr>
          <p:cNvCxnSpPr>
            <a:stCxn id="113" idx="1"/>
            <a:endCxn id="118" idx="0"/>
          </p:cNvCxnSpPr>
          <p:nvPr/>
        </p:nvCxnSpPr>
        <p:spPr>
          <a:xfrm rot="10800000" flipH="1" flipV="1">
            <a:off x="8801278" y="4681678"/>
            <a:ext cx="396580" cy="810727"/>
          </a:xfrm>
          <a:prstGeom prst="bentConnector4">
            <a:avLst>
              <a:gd name="adj1" fmla="val -57643"/>
              <a:gd name="adj2" fmla="val 71185"/>
            </a:avLst>
          </a:prstGeom>
        </p:spPr>
        <p:style>
          <a:lnRef idx="1">
            <a:schemeClr val="accent1"/>
          </a:lnRef>
          <a:fillRef idx="0">
            <a:schemeClr val="accent1"/>
          </a:fillRef>
          <a:effectRef idx="0">
            <a:schemeClr val="accent1"/>
          </a:effectRef>
          <a:fontRef idx="minor">
            <a:schemeClr val="tx1"/>
          </a:fontRef>
        </p:style>
      </p:cxnSp>
      <p:cxnSp>
        <p:nvCxnSpPr>
          <p:cNvPr id="149" name="Elbow Connector 148">
            <a:extLst>
              <a:ext uri="{FF2B5EF4-FFF2-40B4-BE49-F238E27FC236}">
                <a16:creationId xmlns:a16="http://schemas.microsoft.com/office/drawing/2014/main" id="{80EBAC1F-8673-2143-A934-E51EA387080E}"/>
              </a:ext>
            </a:extLst>
          </p:cNvPr>
          <p:cNvCxnSpPr>
            <a:stCxn id="115" idx="0"/>
            <a:endCxn id="94" idx="0"/>
          </p:cNvCxnSpPr>
          <p:nvPr/>
        </p:nvCxnSpPr>
        <p:spPr>
          <a:xfrm rot="5400000" flipH="1" flipV="1">
            <a:off x="7938297" y="3847063"/>
            <a:ext cx="330077" cy="65215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51" name="Elbow Connector 150">
            <a:extLst>
              <a:ext uri="{FF2B5EF4-FFF2-40B4-BE49-F238E27FC236}">
                <a16:creationId xmlns:a16="http://schemas.microsoft.com/office/drawing/2014/main" id="{8EA88045-1121-4A43-B057-2C6E908862E2}"/>
              </a:ext>
            </a:extLst>
          </p:cNvPr>
          <p:cNvCxnSpPr>
            <a:stCxn id="94" idx="0"/>
            <a:endCxn id="120" idx="0"/>
          </p:cNvCxnSpPr>
          <p:nvPr/>
        </p:nvCxnSpPr>
        <p:spPr>
          <a:xfrm rot="10800000" flipV="1">
            <a:off x="5766523" y="4008099"/>
            <a:ext cx="2662889" cy="67889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53" name="Elbow Connector 152">
            <a:extLst>
              <a:ext uri="{FF2B5EF4-FFF2-40B4-BE49-F238E27FC236}">
                <a16:creationId xmlns:a16="http://schemas.microsoft.com/office/drawing/2014/main" id="{03997CC9-6B62-D940-9D4A-1C968FC98BFE}"/>
              </a:ext>
            </a:extLst>
          </p:cNvPr>
          <p:cNvCxnSpPr>
            <a:stCxn id="120" idx="1"/>
            <a:endCxn id="127" idx="0"/>
          </p:cNvCxnSpPr>
          <p:nvPr/>
        </p:nvCxnSpPr>
        <p:spPr>
          <a:xfrm rot="10800000" flipV="1">
            <a:off x="3482537" y="4801291"/>
            <a:ext cx="1620778" cy="3015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0AEF4210-AB59-FA4C-9BD3-5497F46F66BA}"/>
              </a:ext>
            </a:extLst>
          </p:cNvPr>
          <p:cNvCxnSpPr>
            <a:stCxn id="126" idx="1"/>
            <a:endCxn id="128" idx="0"/>
          </p:cNvCxnSpPr>
          <p:nvPr/>
        </p:nvCxnSpPr>
        <p:spPr>
          <a:xfrm rot="10800000" flipV="1">
            <a:off x="2081588" y="5229067"/>
            <a:ext cx="629549" cy="23799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57" name="Elbow Connector 156">
            <a:extLst>
              <a:ext uri="{FF2B5EF4-FFF2-40B4-BE49-F238E27FC236}">
                <a16:creationId xmlns:a16="http://schemas.microsoft.com/office/drawing/2014/main" id="{F2E01399-8AE6-E649-A8C8-178F63F09383}"/>
              </a:ext>
            </a:extLst>
          </p:cNvPr>
          <p:cNvCxnSpPr>
            <a:stCxn id="126" idx="3"/>
            <a:endCxn id="132" idx="0"/>
          </p:cNvCxnSpPr>
          <p:nvPr/>
        </p:nvCxnSpPr>
        <p:spPr>
          <a:xfrm>
            <a:off x="4158936" y="5229068"/>
            <a:ext cx="1058812" cy="23799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76A64D9-C066-4B8E-8EE1-F8303491D762}"/>
              </a:ext>
            </a:extLst>
          </p:cNvPr>
          <p:cNvSpPr>
            <a:spLocks noGrp="1"/>
          </p:cNvSpPr>
          <p:nvPr>
            <p:ph type="sldNum" sz="quarter" idx="12"/>
          </p:nvPr>
        </p:nvSpPr>
        <p:spPr/>
        <p:txBody>
          <a:bodyPr/>
          <a:lstStyle/>
          <a:p>
            <a:pPr>
              <a:defRPr/>
            </a:pPr>
            <a:fld id="{858E763E-C1F5-433F-AD86-2BCC4D2F67EC}" type="slidenum">
              <a:rPr lang="nl-NL" smtClean="0"/>
              <a:pPr>
                <a:defRPr/>
              </a:pPr>
              <a:t>108</a:t>
            </a:fld>
            <a:endParaRPr lang="nl-NL"/>
          </a:p>
        </p:txBody>
      </p:sp>
    </p:spTree>
    <p:extLst>
      <p:ext uri="{BB962C8B-B14F-4D97-AF65-F5344CB8AC3E}">
        <p14:creationId xmlns:p14="http://schemas.microsoft.com/office/powerpoint/2010/main" val="13824760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a:solidFill>
            <a:srgbClr val="002A5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Infrastructural components – firewall types</a:t>
            </a:r>
            <a:endParaRPr lang="en-NL" sz="2400" b="1" dirty="0">
              <a:solidFill>
                <a:schemeClr val="bg1"/>
              </a:solidFill>
              <a:latin typeface="Montserrat SemiBold" panose="00000700000000000000" pitchFamily="2" charset="0"/>
            </a:endParaRPr>
          </a:p>
        </p:txBody>
      </p:sp>
      <p:grpSp>
        <p:nvGrpSpPr>
          <p:cNvPr id="7" name="Group 6">
            <a:extLst>
              <a:ext uri="{FF2B5EF4-FFF2-40B4-BE49-F238E27FC236}">
                <a16:creationId xmlns:a16="http://schemas.microsoft.com/office/drawing/2014/main" id="{EA6D274A-5341-384E-8AB1-C0D1845F0E84}"/>
              </a:ext>
            </a:extLst>
          </p:cNvPr>
          <p:cNvGrpSpPr/>
          <p:nvPr/>
        </p:nvGrpSpPr>
        <p:grpSpPr>
          <a:xfrm>
            <a:off x="1158673" y="1564866"/>
            <a:ext cx="1932090" cy="1836530"/>
            <a:chOff x="899449" y="1893405"/>
            <a:chExt cx="1932090" cy="1836530"/>
          </a:xfrm>
        </p:grpSpPr>
        <p:sp>
          <p:nvSpPr>
            <p:cNvPr id="6" name="Oval 5">
              <a:extLst>
                <a:ext uri="{FF2B5EF4-FFF2-40B4-BE49-F238E27FC236}">
                  <a16:creationId xmlns:a16="http://schemas.microsoft.com/office/drawing/2014/main" id="{23C61CAB-A469-BF4C-A372-81EFC4466FD1}"/>
                </a:ext>
              </a:extLst>
            </p:cNvPr>
            <p:cNvSpPr/>
            <p:nvPr/>
          </p:nvSpPr>
          <p:spPr>
            <a:xfrm>
              <a:off x="899449" y="1893405"/>
              <a:ext cx="1932090" cy="1836530"/>
            </a:xfrm>
            <a:prstGeom prst="ellipse">
              <a:avLst/>
            </a:prstGeom>
            <a:solidFill>
              <a:srgbClr val="3C9E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5EBF1C5A-50DB-5B40-9F81-E1A9D2C6B6BF}"/>
                </a:ext>
              </a:extLst>
            </p:cNvPr>
            <p:cNvSpPr/>
            <p:nvPr/>
          </p:nvSpPr>
          <p:spPr>
            <a:xfrm>
              <a:off x="1204249" y="2671171"/>
              <a:ext cx="1326413"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8">
              <a:extLst>
                <a:ext uri="{FF2B5EF4-FFF2-40B4-BE49-F238E27FC236}">
                  <a16:creationId xmlns:a16="http://schemas.microsoft.com/office/drawing/2014/main" id="{6CECD720-26FA-ED44-A86A-3F02C34F64CE}"/>
                </a:ext>
              </a:extLst>
            </p:cNvPr>
            <p:cNvSpPr/>
            <p:nvPr/>
          </p:nvSpPr>
          <p:spPr>
            <a:xfrm>
              <a:off x="1890049" y="2729108"/>
              <a:ext cx="76200" cy="94463"/>
            </a:xfrm>
            <a:prstGeom prst="rect">
              <a:avLst/>
            </a:prstGeom>
            <a:solidFill>
              <a:srgbClr val="3C9E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ectangle 10">
              <a:extLst>
                <a:ext uri="{FF2B5EF4-FFF2-40B4-BE49-F238E27FC236}">
                  <a16:creationId xmlns:a16="http://schemas.microsoft.com/office/drawing/2014/main" id="{032F952C-96FF-3343-9B09-69435AE1E5AD}"/>
                </a:ext>
              </a:extLst>
            </p:cNvPr>
            <p:cNvSpPr/>
            <p:nvPr/>
          </p:nvSpPr>
          <p:spPr>
            <a:xfrm>
              <a:off x="2042449" y="2729107"/>
              <a:ext cx="76200" cy="94463"/>
            </a:xfrm>
            <a:prstGeom prst="rect">
              <a:avLst/>
            </a:prstGeom>
            <a:solidFill>
              <a:srgbClr val="3C9E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86C4776F-5FBB-264B-9BB0-E682418C9847}"/>
                </a:ext>
              </a:extLst>
            </p:cNvPr>
            <p:cNvSpPr/>
            <p:nvPr/>
          </p:nvSpPr>
          <p:spPr>
            <a:xfrm>
              <a:off x="2194849" y="2729106"/>
              <a:ext cx="76200" cy="94463"/>
            </a:xfrm>
            <a:prstGeom prst="rect">
              <a:avLst/>
            </a:prstGeom>
            <a:solidFill>
              <a:srgbClr val="3C9E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ectangle 12">
              <a:extLst>
                <a:ext uri="{FF2B5EF4-FFF2-40B4-BE49-F238E27FC236}">
                  <a16:creationId xmlns:a16="http://schemas.microsoft.com/office/drawing/2014/main" id="{3D8986B4-1F73-4B43-BEE3-E2E3B5F1D6A8}"/>
                </a:ext>
              </a:extLst>
            </p:cNvPr>
            <p:cNvSpPr/>
            <p:nvPr/>
          </p:nvSpPr>
          <p:spPr>
            <a:xfrm>
              <a:off x="2347249" y="2729105"/>
              <a:ext cx="76200" cy="94463"/>
            </a:xfrm>
            <a:prstGeom prst="rect">
              <a:avLst/>
            </a:prstGeom>
            <a:solidFill>
              <a:srgbClr val="3C9E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3" name="Rectangle 2">
            <a:extLst>
              <a:ext uri="{FF2B5EF4-FFF2-40B4-BE49-F238E27FC236}">
                <a16:creationId xmlns:a16="http://schemas.microsoft.com/office/drawing/2014/main" id="{35287E47-51EC-F243-A0C7-889F1A2B8E4A}"/>
              </a:ext>
            </a:extLst>
          </p:cNvPr>
          <p:cNvSpPr/>
          <p:nvPr/>
        </p:nvSpPr>
        <p:spPr>
          <a:xfrm>
            <a:off x="602846" y="3696375"/>
            <a:ext cx="3340661" cy="2739211"/>
          </a:xfrm>
          <a:prstGeom prst="rect">
            <a:avLst/>
          </a:prstGeom>
        </p:spPr>
        <p:txBody>
          <a:bodyPr wrap="square">
            <a:spAutoFit/>
          </a:bodyPr>
          <a:lstStyle/>
          <a:p>
            <a:pPr marL="0" indent="0" eaLnBrk="1" hangingPunct="1">
              <a:buNone/>
            </a:pPr>
            <a:r>
              <a:rPr lang="en-GB" altLang="en-US" sz="1600" b="1" dirty="0">
                <a:solidFill>
                  <a:srgbClr val="3C9EE1"/>
                </a:solidFill>
                <a:latin typeface="Roboto" panose="02000000000000000000" pitchFamily="2" charset="0"/>
                <a:ea typeface="Roboto" panose="02000000000000000000" pitchFamily="2" charset="0"/>
              </a:rPr>
              <a:t>Packet filtering firewall</a:t>
            </a:r>
          </a:p>
          <a:p>
            <a:pPr marL="0" indent="0" eaLnBrk="1" hangingPunct="1">
              <a:buNone/>
            </a:pPr>
            <a:r>
              <a:rPr lang="en-GB" altLang="en-US" sz="1200" dirty="0">
                <a:solidFill>
                  <a:srgbClr val="002A5A"/>
                </a:solidFill>
                <a:latin typeface="Roboto" panose="02000000000000000000" pitchFamily="2" charset="0"/>
                <a:ea typeface="Roboto" panose="02000000000000000000" pitchFamily="2" charset="0"/>
              </a:rPr>
              <a:t>These act by inspecting the "packets" which transfer between computers on the Internet. If a packet matches the packet filter's set of rules, the packet filter will drop or reject it.</a:t>
            </a:r>
          </a:p>
          <a:p>
            <a:pPr marL="0" indent="0" eaLnBrk="1" hangingPunct="1">
              <a:buNone/>
            </a:pPr>
            <a:endParaRPr lang="en-GB" altLang="en-US" sz="1200" dirty="0">
              <a:solidFill>
                <a:srgbClr val="002A5A"/>
              </a:solidFill>
              <a:latin typeface="Roboto" panose="02000000000000000000" pitchFamily="2" charset="0"/>
              <a:ea typeface="Roboto" panose="02000000000000000000" pitchFamily="2" charset="0"/>
            </a:endParaRPr>
          </a:p>
          <a:p>
            <a:pPr marL="0" indent="0" eaLnBrk="1" hangingPunct="1">
              <a:buNone/>
            </a:pPr>
            <a:r>
              <a:rPr lang="en-GB" altLang="en-US" sz="1200" dirty="0">
                <a:solidFill>
                  <a:srgbClr val="002A5A"/>
                </a:solidFill>
                <a:latin typeface="Roboto" panose="02000000000000000000" pitchFamily="2" charset="0"/>
                <a:ea typeface="Roboto" panose="02000000000000000000" pitchFamily="2" charset="0"/>
              </a:rPr>
              <a:t>This type of packet filtering pays no attention to whether a packet is part of an existing stream of traffic. It filters each packet based only on information contained in the packet header (most commonly using a combination of the packet's source and destination address, its protocol, and, for TCP and UDP traffic, the port number).</a:t>
            </a:r>
          </a:p>
        </p:txBody>
      </p:sp>
      <p:grpSp>
        <p:nvGrpSpPr>
          <p:cNvPr id="15" name="Group 14">
            <a:extLst>
              <a:ext uri="{FF2B5EF4-FFF2-40B4-BE49-F238E27FC236}">
                <a16:creationId xmlns:a16="http://schemas.microsoft.com/office/drawing/2014/main" id="{EDF42F69-E84D-1443-9D97-F3D7B0955C1A}"/>
              </a:ext>
            </a:extLst>
          </p:cNvPr>
          <p:cNvGrpSpPr/>
          <p:nvPr/>
        </p:nvGrpSpPr>
        <p:grpSpPr>
          <a:xfrm>
            <a:off x="5012842" y="1564866"/>
            <a:ext cx="1932090" cy="1836530"/>
            <a:chOff x="899449" y="1893405"/>
            <a:chExt cx="1932090" cy="1836530"/>
          </a:xfrm>
        </p:grpSpPr>
        <p:sp>
          <p:nvSpPr>
            <p:cNvPr id="16" name="Oval 15">
              <a:extLst>
                <a:ext uri="{FF2B5EF4-FFF2-40B4-BE49-F238E27FC236}">
                  <a16:creationId xmlns:a16="http://schemas.microsoft.com/office/drawing/2014/main" id="{33E824FE-2B4A-024C-A1FA-8EBC853B4F4E}"/>
                </a:ext>
              </a:extLst>
            </p:cNvPr>
            <p:cNvSpPr/>
            <p:nvPr/>
          </p:nvSpPr>
          <p:spPr>
            <a:xfrm>
              <a:off x="899449" y="1893405"/>
              <a:ext cx="1932090" cy="1836530"/>
            </a:xfrm>
            <a:prstGeom prst="ellipse">
              <a:avLst/>
            </a:prstGeom>
            <a:solidFill>
              <a:srgbClr val="2E84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Rectangle 16">
              <a:extLst>
                <a:ext uri="{FF2B5EF4-FFF2-40B4-BE49-F238E27FC236}">
                  <a16:creationId xmlns:a16="http://schemas.microsoft.com/office/drawing/2014/main" id="{E3312FA4-4492-5843-9E18-2406A1798587}"/>
                </a:ext>
              </a:extLst>
            </p:cNvPr>
            <p:cNvSpPr/>
            <p:nvPr/>
          </p:nvSpPr>
          <p:spPr>
            <a:xfrm>
              <a:off x="1204249" y="2671171"/>
              <a:ext cx="1326413"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ectangle 17">
              <a:extLst>
                <a:ext uri="{FF2B5EF4-FFF2-40B4-BE49-F238E27FC236}">
                  <a16:creationId xmlns:a16="http://schemas.microsoft.com/office/drawing/2014/main" id="{985493ED-BD03-584F-BEA9-38B6DA26455A}"/>
                </a:ext>
              </a:extLst>
            </p:cNvPr>
            <p:cNvSpPr/>
            <p:nvPr/>
          </p:nvSpPr>
          <p:spPr>
            <a:xfrm>
              <a:off x="1890049" y="2729108"/>
              <a:ext cx="76200" cy="94463"/>
            </a:xfrm>
            <a:prstGeom prst="rect">
              <a:avLst/>
            </a:prstGeom>
            <a:solidFill>
              <a:srgbClr val="3C9E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ectangle 18">
              <a:extLst>
                <a:ext uri="{FF2B5EF4-FFF2-40B4-BE49-F238E27FC236}">
                  <a16:creationId xmlns:a16="http://schemas.microsoft.com/office/drawing/2014/main" id="{4F040975-17EC-C84E-A741-3C4931512152}"/>
                </a:ext>
              </a:extLst>
            </p:cNvPr>
            <p:cNvSpPr/>
            <p:nvPr/>
          </p:nvSpPr>
          <p:spPr>
            <a:xfrm>
              <a:off x="2042449" y="2729107"/>
              <a:ext cx="76200" cy="94463"/>
            </a:xfrm>
            <a:prstGeom prst="rect">
              <a:avLst/>
            </a:prstGeom>
            <a:solidFill>
              <a:srgbClr val="3C9E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ectangle 19">
              <a:extLst>
                <a:ext uri="{FF2B5EF4-FFF2-40B4-BE49-F238E27FC236}">
                  <a16:creationId xmlns:a16="http://schemas.microsoft.com/office/drawing/2014/main" id="{C3128B5C-F9D9-4B48-A21F-A20A70F905F9}"/>
                </a:ext>
              </a:extLst>
            </p:cNvPr>
            <p:cNvSpPr/>
            <p:nvPr/>
          </p:nvSpPr>
          <p:spPr>
            <a:xfrm>
              <a:off x="2194849" y="2729106"/>
              <a:ext cx="76200" cy="94463"/>
            </a:xfrm>
            <a:prstGeom prst="rect">
              <a:avLst/>
            </a:prstGeom>
            <a:solidFill>
              <a:srgbClr val="3C9E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ectangle 20">
              <a:extLst>
                <a:ext uri="{FF2B5EF4-FFF2-40B4-BE49-F238E27FC236}">
                  <a16:creationId xmlns:a16="http://schemas.microsoft.com/office/drawing/2014/main" id="{04BEA427-F091-CB47-94CC-F9F66B7A1A3E}"/>
                </a:ext>
              </a:extLst>
            </p:cNvPr>
            <p:cNvSpPr/>
            <p:nvPr/>
          </p:nvSpPr>
          <p:spPr>
            <a:xfrm>
              <a:off x="2347249" y="2729105"/>
              <a:ext cx="76200" cy="94463"/>
            </a:xfrm>
            <a:prstGeom prst="rect">
              <a:avLst/>
            </a:prstGeom>
            <a:solidFill>
              <a:srgbClr val="3C9E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2" name="Rectangle 21">
            <a:extLst>
              <a:ext uri="{FF2B5EF4-FFF2-40B4-BE49-F238E27FC236}">
                <a16:creationId xmlns:a16="http://schemas.microsoft.com/office/drawing/2014/main" id="{7424978E-A0C3-CC47-823B-07BFB32070BA}"/>
              </a:ext>
            </a:extLst>
          </p:cNvPr>
          <p:cNvSpPr/>
          <p:nvPr/>
        </p:nvSpPr>
        <p:spPr>
          <a:xfrm>
            <a:off x="4333111" y="3696375"/>
            <a:ext cx="3340662" cy="1815882"/>
          </a:xfrm>
          <a:prstGeom prst="rect">
            <a:avLst/>
          </a:prstGeom>
        </p:spPr>
        <p:txBody>
          <a:bodyPr wrap="square">
            <a:spAutoFit/>
          </a:bodyPr>
          <a:lstStyle/>
          <a:p>
            <a:pPr marL="0" indent="0" eaLnBrk="1" hangingPunct="1">
              <a:buNone/>
            </a:pPr>
            <a:r>
              <a:rPr lang="en-GB" altLang="en-US" sz="1600" b="1">
                <a:solidFill>
                  <a:srgbClr val="2E84BF"/>
                </a:solidFill>
                <a:latin typeface="Roboto" panose="02000000000000000000" pitchFamily="2" charset="0"/>
                <a:ea typeface="Roboto" panose="02000000000000000000" pitchFamily="2" charset="0"/>
              </a:rPr>
              <a:t>Stateful firewall</a:t>
            </a:r>
          </a:p>
          <a:p>
            <a:pPr marL="0" indent="0" eaLnBrk="1" hangingPunct="1">
              <a:buNone/>
            </a:pPr>
            <a:r>
              <a:rPr lang="en-GB" altLang="en-US" sz="1200">
                <a:solidFill>
                  <a:srgbClr val="002A5A"/>
                </a:solidFill>
                <a:latin typeface="Roboto" panose="02000000000000000000" pitchFamily="2" charset="0"/>
                <a:ea typeface="Roboto" panose="02000000000000000000" pitchFamily="2" charset="0"/>
              </a:rPr>
              <a:t>These record all connections passing through it and determine whether a packet is the start of a new connection, a part of an existing connection, or not part of any connection. Though static rules are still used, these rules can now contain connection state as one of their test criteria.</a:t>
            </a:r>
          </a:p>
          <a:p>
            <a:pPr marL="0" indent="0" eaLnBrk="1" hangingPunct="1">
              <a:buNone/>
            </a:pPr>
            <a:endParaRPr lang="en-GB" altLang="en-US" sz="1200"/>
          </a:p>
        </p:txBody>
      </p:sp>
      <p:grpSp>
        <p:nvGrpSpPr>
          <p:cNvPr id="23" name="Group 22">
            <a:extLst>
              <a:ext uri="{FF2B5EF4-FFF2-40B4-BE49-F238E27FC236}">
                <a16:creationId xmlns:a16="http://schemas.microsoft.com/office/drawing/2014/main" id="{46D1AC1A-C832-9542-A0C6-D75F23F03B04}"/>
              </a:ext>
            </a:extLst>
          </p:cNvPr>
          <p:cNvGrpSpPr/>
          <p:nvPr/>
        </p:nvGrpSpPr>
        <p:grpSpPr>
          <a:xfrm>
            <a:off x="8675383" y="1564866"/>
            <a:ext cx="1932090" cy="1836530"/>
            <a:chOff x="899449" y="1893405"/>
            <a:chExt cx="1932090" cy="1836530"/>
          </a:xfrm>
        </p:grpSpPr>
        <p:sp>
          <p:nvSpPr>
            <p:cNvPr id="24" name="Oval 23">
              <a:extLst>
                <a:ext uri="{FF2B5EF4-FFF2-40B4-BE49-F238E27FC236}">
                  <a16:creationId xmlns:a16="http://schemas.microsoft.com/office/drawing/2014/main" id="{D0419590-30B1-2642-AE9D-42E571822A88}"/>
                </a:ext>
              </a:extLst>
            </p:cNvPr>
            <p:cNvSpPr/>
            <p:nvPr/>
          </p:nvSpPr>
          <p:spPr>
            <a:xfrm>
              <a:off x="899449" y="1893405"/>
              <a:ext cx="1932090" cy="1836530"/>
            </a:xfrm>
            <a:prstGeom prst="ellipse">
              <a:avLst/>
            </a:prstGeom>
            <a:solidFill>
              <a:srgbClr val="1C5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ectangle 24">
              <a:extLst>
                <a:ext uri="{FF2B5EF4-FFF2-40B4-BE49-F238E27FC236}">
                  <a16:creationId xmlns:a16="http://schemas.microsoft.com/office/drawing/2014/main" id="{B5E59138-54F6-1340-B710-F383AB350962}"/>
                </a:ext>
              </a:extLst>
            </p:cNvPr>
            <p:cNvSpPr/>
            <p:nvPr/>
          </p:nvSpPr>
          <p:spPr>
            <a:xfrm>
              <a:off x="1204249" y="2671171"/>
              <a:ext cx="1326413"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Rectangle 25">
              <a:extLst>
                <a:ext uri="{FF2B5EF4-FFF2-40B4-BE49-F238E27FC236}">
                  <a16:creationId xmlns:a16="http://schemas.microsoft.com/office/drawing/2014/main" id="{D24F9D08-CBB6-2449-92ED-1744CEFD12BC}"/>
                </a:ext>
              </a:extLst>
            </p:cNvPr>
            <p:cNvSpPr/>
            <p:nvPr/>
          </p:nvSpPr>
          <p:spPr>
            <a:xfrm>
              <a:off x="1890049" y="2729108"/>
              <a:ext cx="76200" cy="94463"/>
            </a:xfrm>
            <a:prstGeom prst="rect">
              <a:avLst/>
            </a:prstGeom>
            <a:solidFill>
              <a:srgbClr val="3C9E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Rectangle 26">
              <a:extLst>
                <a:ext uri="{FF2B5EF4-FFF2-40B4-BE49-F238E27FC236}">
                  <a16:creationId xmlns:a16="http://schemas.microsoft.com/office/drawing/2014/main" id="{3CBC8BAE-4991-E143-9A66-3C1DCE646AE8}"/>
                </a:ext>
              </a:extLst>
            </p:cNvPr>
            <p:cNvSpPr/>
            <p:nvPr/>
          </p:nvSpPr>
          <p:spPr>
            <a:xfrm>
              <a:off x="2042449" y="2729107"/>
              <a:ext cx="76200" cy="94463"/>
            </a:xfrm>
            <a:prstGeom prst="rect">
              <a:avLst/>
            </a:prstGeom>
            <a:solidFill>
              <a:srgbClr val="3C9E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Rectangle 27">
              <a:extLst>
                <a:ext uri="{FF2B5EF4-FFF2-40B4-BE49-F238E27FC236}">
                  <a16:creationId xmlns:a16="http://schemas.microsoft.com/office/drawing/2014/main" id="{C0999BF4-C321-024A-92E4-6E032B944812}"/>
                </a:ext>
              </a:extLst>
            </p:cNvPr>
            <p:cNvSpPr/>
            <p:nvPr/>
          </p:nvSpPr>
          <p:spPr>
            <a:xfrm>
              <a:off x="2194849" y="2729106"/>
              <a:ext cx="76200" cy="94463"/>
            </a:xfrm>
            <a:prstGeom prst="rect">
              <a:avLst/>
            </a:prstGeom>
            <a:solidFill>
              <a:srgbClr val="3C9E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Rectangle 28">
              <a:extLst>
                <a:ext uri="{FF2B5EF4-FFF2-40B4-BE49-F238E27FC236}">
                  <a16:creationId xmlns:a16="http://schemas.microsoft.com/office/drawing/2014/main" id="{94C11A60-307F-F740-A852-AAD14959088A}"/>
                </a:ext>
              </a:extLst>
            </p:cNvPr>
            <p:cNvSpPr/>
            <p:nvPr/>
          </p:nvSpPr>
          <p:spPr>
            <a:xfrm>
              <a:off x="2347249" y="2729105"/>
              <a:ext cx="76200" cy="94463"/>
            </a:xfrm>
            <a:prstGeom prst="rect">
              <a:avLst/>
            </a:prstGeom>
            <a:solidFill>
              <a:srgbClr val="3C9E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30" name="Rectangle 29">
            <a:extLst>
              <a:ext uri="{FF2B5EF4-FFF2-40B4-BE49-F238E27FC236}">
                <a16:creationId xmlns:a16="http://schemas.microsoft.com/office/drawing/2014/main" id="{0076247F-D99C-7C4A-8756-6AD9E0BE5DD0}"/>
              </a:ext>
            </a:extLst>
          </p:cNvPr>
          <p:cNvSpPr/>
          <p:nvPr/>
        </p:nvSpPr>
        <p:spPr>
          <a:xfrm>
            <a:off x="8224253" y="3696375"/>
            <a:ext cx="3340660" cy="1815882"/>
          </a:xfrm>
          <a:prstGeom prst="rect">
            <a:avLst/>
          </a:prstGeom>
        </p:spPr>
        <p:txBody>
          <a:bodyPr wrap="square">
            <a:spAutoFit/>
          </a:bodyPr>
          <a:lstStyle/>
          <a:p>
            <a:pPr marL="0" indent="0" eaLnBrk="1" hangingPunct="1">
              <a:buNone/>
            </a:pPr>
            <a:r>
              <a:rPr lang="en-GB" altLang="en-US" sz="1600" b="1">
                <a:solidFill>
                  <a:srgbClr val="1C5984"/>
                </a:solidFill>
                <a:latin typeface="Roboto" panose="02000000000000000000" pitchFamily="2" charset="0"/>
                <a:ea typeface="Roboto" panose="02000000000000000000" pitchFamily="2" charset="0"/>
              </a:rPr>
              <a:t>Application layer firewall</a:t>
            </a:r>
          </a:p>
          <a:p>
            <a:pPr marL="0" indent="0" eaLnBrk="1" hangingPunct="1">
              <a:buNone/>
            </a:pPr>
            <a:r>
              <a:rPr lang="en-GB" altLang="en-US" sz="1200">
                <a:solidFill>
                  <a:srgbClr val="002A5A"/>
                </a:solidFill>
                <a:latin typeface="Roboto" panose="02000000000000000000" pitchFamily="2" charset="0"/>
                <a:ea typeface="Roboto" panose="02000000000000000000" pitchFamily="2" charset="0"/>
              </a:rPr>
              <a:t>These can "understand" certain applications and protocols (such as File Transfer Protocol (FTP), Domain Name System (DNS), or Hypertext Transfer Protocol (HTTP)). This is useful as it is able to detect if an unwanted protocol is attempting to bypass the firewall on an allowed port, or detect if a protocol is being abused in any harmful way.</a:t>
            </a:r>
          </a:p>
        </p:txBody>
      </p:sp>
      <p:sp>
        <p:nvSpPr>
          <p:cNvPr id="2" name="Slide Number Placeholder 1">
            <a:extLst>
              <a:ext uri="{FF2B5EF4-FFF2-40B4-BE49-F238E27FC236}">
                <a16:creationId xmlns:a16="http://schemas.microsoft.com/office/drawing/2014/main" id="{26921E03-21BC-4A25-82F2-A3D424933B80}"/>
              </a:ext>
            </a:extLst>
          </p:cNvPr>
          <p:cNvSpPr>
            <a:spLocks noGrp="1"/>
          </p:cNvSpPr>
          <p:nvPr>
            <p:ph type="sldNum" sz="quarter" idx="12"/>
          </p:nvPr>
        </p:nvSpPr>
        <p:spPr/>
        <p:txBody>
          <a:bodyPr/>
          <a:lstStyle/>
          <a:p>
            <a:pPr>
              <a:defRPr/>
            </a:pPr>
            <a:fld id="{858E763E-C1F5-433F-AD86-2BCC4D2F67EC}" type="slidenum">
              <a:rPr lang="nl-NL" smtClean="0"/>
              <a:pPr>
                <a:defRPr/>
              </a:pPr>
              <a:t>109</a:t>
            </a:fld>
            <a:endParaRPr lang="nl-NL"/>
          </a:p>
        </p:txBody>
      </p:sp>
    </p:spTree>
    <p:extLst>
      <p:ext uri="{BB962C8B-B14F-4D97-AF65-F5344CB8AC3E}">
        <p14:creationId xmlns:p14="http://schemas.microsoft.com/office/powerpoint/2010/main" val="3005363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16168"/>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ISO 27001 certification path (overview)</a:t>
            </a:r>
            <a:endParaRPr lang="en-NL" sz="2400" b="1" dirty="0">
              <a:solidFill>
                <a:schemeClr val="bg1"/>
              </a:solidFill>
              <a:latin typeface="Montserrat SemiBold" panose="00000700000000000000" pitchFamily="2" charset="0"/>
            </a:endParaRPr>
          </a:p>
        </p:txBody>
      </p:sp>
      <p:sp>
        <p:nvSpPr>
          <p:cNvPr id="14" name="Rectangle 13">
            <a:extLst>
              <a:ext uri="{FF2B5EF4-FFF2-40B4-BE49-F238E27FC236}">
                <a16:creationId xmlns:a16="http://schemas.microsoft.com/office/drawing/2014/main" id="{4FBA0A12-BBA9-B14C-833F-03EEC72E562B}"/>
              </a:ext>
            </a:extLst>
          </p:cNvPr>
          <p:cNvSpPr/>
          <p:nvPr/>
        </p:nvSpPr>
        <p:spPr>
          <a:xfrm>
            <a:off x="0" y="1600200"/>
            <a:ext cx="12192000" cy="4724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extBox 1">
            <a:extLst>
              <a:ext uri="{FF2B5EF4-FFF2-40B4-BE49-F238E27FC236}">
                <a16:creationId xmlns:a16="http://schemas.microsoft.com/office/drawing/2014/main" id="{ECF8B9C0-5355-AA49-A597-927A02A5E857}"/>
              </a:ext>
            </a:extLst>
          </p:cNvPr>
          <p:cNvSpPr txBox="1"/>
          <p:nvPr/>
        </p:nvSpPr>
        <p:spPr>
          <a:xfrm>
            <a:off x="237564" y="1828800"/>
            <a:ext cx="11802036" cy="307777"/>
          </a:xfrm>
          <a:prstGeom prst="rect">
            <a:avLst/>
          </a:prstGeom>
          <a:noFill/>
        </p:spPr>
        <p:txBody>
          <a:bodyPr wrap="square" rtlCol="0">
            <a:spAutoFit/>
          </a:bodyPr>
          <a:lstStyle/>
          <a:p>
            <a:r>
              <a:rPr lang="en-NL" sz="1400" dirty="0">
                <a:solidFill>
                  <a:srgbClr val="002A5A"/>
                </a:solidFill>
              </a:rPr>
              <a:t>The ISMS implementation and certification </a:t>
            </a:r>
            <a:r>
              <a:rPr lang="en-NL" sz="1400" b="1" dirty="0">
                <a:solidFill>
                  <a:srgbClr val="002A5A"/>
                </a:solidFill>
              </a:rPr>
              <a:t>can differ from organization to organization</a:t>
            </a:r>
            <a:r>
              <a:rPr lang="en-NL" sz="1400" dirty="0">
                <a:solidFill>
                  <a:srgbClr val="002A5A"/>
                </a:solidFill>
              </a:rPr>
              <a:t>. However, these are the most common steps. </a:t>
            </a:r>
          </a:p>
        </p:txBody>
      </p:sp>
      <p:sp>
        <p:nvSpPr>
          <p:cNvPr id="6" name="Rounded Rectangle 5">
            <a:extLst>
              <a:ext uri="{FF2B5EF4-FFF2-40B4-BE49-F238E27FC236}">
                <a16:creationId xmlns:a16="http://schemas.microsoft.com/office/drawing/2014/main" id="{AF1D55D7-B428-274C-B096-922C7C9CB29A}"/>
              </a:ext>
            </a:extLst>
          </p:cNvPr>
          <p:cNvSpPr/>
          <p:nvPr/>
        </p:nvSpPr>
        <p:spPr>
          <a:xfrm>
            <a:off x="308610" y="2895600"/>
            <a:ext cx="1508760" cy="1198626"/>
          </a:xfrm>
          <a:prstGeom prst="round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dirty="0"/>
              <a:t>Obtain management commitment</a:t>
            </a:r>
          </a:p>
        </p:txBody>
      </p:sp>
      <p:sp>
        <p:nvSpPr>
          <p:cNvPr id="17" name="Rounded Rectangle 16">
            <a:extLst>
              <a:ext uri="{FF2B5EF4-FFF2-40B4-BE49-F238E27FC236}">
                <a16:creationId xmlns:a16="http://schemas.microsoft.com/office/drawing/2014/main" id="{326EB80E-4783-DD4B-B717-64F8ECEF6A16}"/>
              </a:ext>
            </a:extLst>
          </p:cNvPr>
          <p:cNvSpPr/>
          <p:nvPr/>
        </p:nvSpPr>
        <p:spPr>
          <a:xfrm>
            <a:off x="8401050" y="2895600"/>
            <a:ext cx="1508760" cy="1198626"/>
          </a:xfrm>
          <a:prstGeom prst="round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a:t>Information security policy</a:t>
            </a:r>
          </a:p>
        </p:txBody>
      </p:sp>
      <p:sp>
        <p:nvSpPr>
          <p:cNvPr id="18" name="Rounded Rectangle 17">
            <a:extLst>
              <a:ext uri="{FF2B5EF4-FFF2-40B4-BE49-F238E27FC236}">
                <a16:creationId xmlns:a16="http://schemas.microsoft.com/office/drawing/2014/main" id="{7A39033A-3F1F-5A43-AE88-4EE7402955E9}"/>
              </a:ext>
            </a:extLst>
          </p:cNvPr>
          <p:cNvSpPr/>
          <p:nvPr/>
        </p:nvSpPr>
        <p:spPr>
          <a:xfrm>
            <a:off x="4377690" y="4556050"/>
            <a:ext cx="1508760" cy="1198626"/>
          </a:xfrm>
          <a:prstGeom prst="round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dirty="0"/>
              <a:t>Internal audit</a:t>
            </a:r>
          </a:p>
        </p:txBody>
      </p:sp>
      <p:sp>
        <p:nvSpPr>
          <p:cNvPr id="19" name="Rounded Rectangle 18">
            <a:extLst>
              <a:ext uri="{FF2B5EF4-FFF2-40B4-BE49-F238E27FC236}">
                <a16:creationId xmlns:a16="http://schemas.microsoft.com/office/drawing/2014/main" id="{01486E24-E73F-CF40-83CB-A17240C29592}"/>
              </a:ext>
            </a:extLst>
          </p:cNvPr>
          <p:cNvSpPr/>
          <p:nvPr/>
        </p:nvSpPr>
        <p:spPr>
          <a:xfrm>
            <a:off x="2331720" y="2895600"/>
            <a:ext cx="1508760" cy="1198626"/>
          </a:xfrm>
          <a:prstGeom prst="round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a:t>Define scope and context of the ISMS</a:t>
            </a:r>
          </a:p>
        </p:txBody>
      </p:sp>
      <p:sp>
        <p:nvSpPr>
          <p:cNvPr id="21" name="Rounded Rectangle 20">
            <a:extLst>
              <a:ext uri="{FF2B5EF4-FFF2-40B4-BE49-F238E27FC236}">
                <a16:creationId xmlns:a16="http://schemas.microsoft.com/office/drawing/2014/main" id="{5E9F9828-A0A0-724E-8480-815BAFF5AEF5}"/>
              </a:ext>
            </a:extLst>
          </p:cNvPr>
          <p:cNvSpPr/>
          <p:nvPr/>
        </p:nvSpPr>
        <p:spPr>
          <a:xfrm>
            <a:off x="10302240" y="2895600"/>
            <a:ext cx="1508760" cy="1198626"/>
          </a:xfrm>
          <a:prstGeom prst="round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dirty="0"/>
              <a:t>Risk assessment</a:t>
            </a:r>
          </a:p>
        </p:txBody>
      </p:sp>
      <p:sp>
        <p:nvSpPr>
          <p:cNvPr id="22" name="Rounded Rectangle 21">
            <a:extLst>
              <a:ext uri="{FF2B5EF4-FFF2-40B4-BE49-F238E27FC236}">
                <a16:creationId xmlns:a16="http://schemas.microsoft.com/office/drawing/2014/main" id="{5140087E-2ED3-BE4F-87EF-2F24B2E50196}"/>
              </a:ext>
            </a:extLst>
          </p:cNvPr>
          <p:cNvSpPr/>
          <p:nvPr/>
        </p:nvSpPr>
        <p:spPr>
          <a:xfrm>
            <a:off x="6396280" y="4558134"/>
            <a:ext cx="1528519" cy="1198626"/>
          </a:xfrm>
          <a:prstGeom prst="round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dirty="0"/>
              <a:t>Management review</a:t>
            </a:r>
            <a:endParaRPr lang="en-NL" sz="1400" dirty="0">
              <a:highlight>
                <a:srgbClr val="FFFF00"/>
              </a:highlight>
            </a:endParaRPr>
          </a:p>
        </p:txBody>
      </p:sp>
      <p:sp>
        <p:nvSpPr>
          <p:cNvPr id="26" name="Rounded Rectangle 25">
            <a:extLst>
              <a:ext uri="{FF2B5EF4-FFF2-40B4-BE49-F238E27FC236}">
                <a16:creationId xmlns:a16="http://schemas.microsoft.com/office/drawing/2014/main" id="{3568390B-5200-9C4C-9AAA-5773359AE8EC}"/>
              </a:ext>
            </a:extLst>
          </p:cNvPr>
          <p:cNvSpPr/>
          <p:nvPr/>
        </p:nvSpPr>
        <p:spPr>
          <a:xfrm>
            <a:off x="4354830" y="2895600"/>
            <a:ext cx="1508760" cy="1198626"/>
          </a:xfrm>
          <a:prstGeom prst="round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dirty="0"/>
              <a:t>Plan the project</a:t>
            </a:r>
          </a:p>
        </p:txBody>
      </p:sp>
      <p:sp>
        <p:nvSpPr>
          <p:cNvPr id="27" name="Rounded Rectangle 26">
            <a:extLst>
              <a:ext uri="{FF2B5EF4-FFF2-40B4-BE49-F238E27FC236}">
                <a16:creationId xmlns:a16="http://schemas.microsoft.com/office/drawing/2014/main" id="{DD7BDD22-6EAB-BD40-A83F-ABDBB3BA860C}"/>
              </a:ext>
            </a:extLst>
          </p:cNvPr>
          <p:cNvSpPr/>
          <p:nvPr/>
        </p:nvSpPr>
        <p:spPr>
          <a:xfrm>
            <a:off x="354507" y="4556050"/>
            <a:ext cx="1508760" cy="1198626"/>
          </a:xfrm>
          <a:prstGeom prst="round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Implement controls</a:t>
            </a:r>
            <a:endParaRPr lang="en-NL" sz="1400"/>
          </a:p>
        </p:txBody>
      </p:sp>
      <p:sp>
        <p:nvSpPr>
          <p:cNvPr id="28" name="Rounded Rectangle 27">
            <a:extLst>
              <a:ext uri="{FF2B5EF4-FFF2-40B4-BE49-F238E27FC236}">
                <a16:creationId xmlns:a16="http://schemas.microsoft.com/office/drawing/2014/main" id="{BAE76CAA-317F-6C48-BC0C-5F9F76994D3B}"/>
              </a:ext>
            </a:extLst>
          </p:cNvPr>
          <p:cNvSpPr/>
          <p:nvPr/>
        </p:nvSpPr>
        <p:spPr>
          <a:xfrm>
            <a:off x="8431264" y="4556050"/>
            <a:ext cx="1508760" cy="1198626"/>
          </a:xfrm>
          <a:prstGeom prst="round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dirty="0"/>
              <a:t>External audit stage one</a:t>
            </a:r>
          </a:p>
        </p:txBody>
      </p:sp>
      <p:sp>
        <p:nvSpPr>
          <p:cNvPr id="29" name="Rounded Rectangle 28">
            <a:extLst>
              <a:ext uri="{FF2B5EF4-FFF2-40B4-BE49-F238E27FC236}">
                <a16:creationId xmlns:a16="http://schemas.microsoft.com/office/drawing/2014/main" id="{6D88A803-60B0-414B-A371-2FB21A2F7A8A}"/>
              </a:ext>
            </a:extLst>
          </p:cNvPr>
          <p:cNvSpPr/>
          <p:nvPr/>
        </p:nvSpPr>
        <p:spPr>
          <a:xfrm>
            <a:off x="6377940" y="2895600"/>
            <a:ext cx="1508760" cy="1198626"/>
          </a:xfrm>
          <a:prstGeom prst="round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dirty="0"/>
              <a:t>ISMS objectives and overall management system</a:t>
            </a:r>
          </a:p>
        </p:txBody>
      </p:sp>
      <p:sp>
        <p:nvSpPr>
          <p:cNvPr id="30" name="Rounded Rectangle 29">
            <a:extLst>
              <a:ext uri="{FF2B5EF4-FFF2-40B4-BE49-F238E27FC236}">
                <a16:creationId xmlns:a16="http://schemas.microsoft.com/office/drawing/2014/main" id="{A47830E8-C57C-E343-A2A5-C8130EAAEB8B}"/>
              </a:ext>
            </a:extLst>
          </p:cNvPr>
          <p:cNvSpPr/>
          <p:nvPr/>
        </p:nvSpPr>
        <p:spPr>
          <a:xfrm>
            <a:off x="2346960" y="4556050"/>
            <a:ext cx="1508760" cy="1198626"/>
          </a:xfrm>
          <a:prstGeom prst="round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a:t>Statement of </a:t>
            </a:r>
            <a:r>
              <a:rPr lang="nl-NL" sz="1400"/>
              <a:t>A</a:t>
            </a:r>
            <a:r>
              <a:rPr lang="en-NL" sz="1400"/>
              <a:t>pplicability (SoA)</a:t>
            </a:r>
          </a:p>
        </p:txBody>
      </p:sp>
      <p:sp>
        <p:nvSpPr>
          <p:cNvPr id="31" name="Rounded Rectangle 30">
            <a:extLst>
              <a:ext uri="{FF2B5EF4-FFF2-40B4-BE49-F238E27FC236}">
                <a16:creationId xmlns:a16="http://schemas.microsoft.com/office/drawing/2014/main" id="{63A474DD-00E8-9D44-B614-068C7C8ABDDE}"/>
              </a:ext>
            </a:extLst>
          </p:cNvPr>
          <p:cNvSpPr/>
          <p:nvPr/>
        </p:nvSpPr>
        <p:spPr>
          <a:xfrm>
            <a:off x="10302240" y="4556050"/>
            <a:ext cx="1508760" cy="1198626"/>
          </a:xfrm>
          <a:prstGeom prst="round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dirty="0"/>
              <a:t>External audit stage two (certification)</a:t>
            </a:r>
          </a:p>
        </p:txBody>
      </p:sp>
      <p:sp>
        <p:nvSpPr>
          <p:cNvPr id="9" name="Oval 8">
            <a:extLst>
              <a:ext uri="{FF2B5EF4-FFF2-40B4-BE49-F238E27FC236}">
                <a16:creationId xmlns:a16="http://schemas.microsoft.com/office/drawing/2014/main" id="{1C11C223-63B6-2A4F-9DAB-925EBB831D3D}"/>
              </a:ext>
            </a:extLst>
          </p:cNvPr>
          <p:cNvSpPr/>
          <p:nvPr/>
        </p:nvSpPr>
        <p:spPr>
          <a:xfrm>
            <a:off x="795580" y="2629897"/>
            <a:ext cx="499820" cy="445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dirty="0">
                <a:solidFill>
                  <a:srgbClr val="002A5A"/>
                </a:solidFill>
              </a:rPr>
              <a:t>1</a:t>
            </a:r>
          </a:p>
        </p:txBody>
      </p:sp>
      <p:sp>
        <p:nvSpPr>
          <p:cNvPr id="32" name="Oval 31">
            <a:extLst>
              <a:ext uri="{FF2B5EF4-FFF2-40B4-BE49-F238E27FC236}">
                <a16:creationId xmlns:a16="http://schemas.microsoft.com/office/drawing/2014/main" id="{9E191E4F-D0EA-B14C-9900-A8E79CB6C80B}"/>
              </a:ext>
            </a:extLst>
          </p:cNvPr>
          <p:cNvSpPr/>
          <p:nvPr/>
        </p:nvSpPr>
        <p:spPr>
          <a:xfrm>
            <a:off x="2847265" y="2629199"/>
            <a:ext cx="499820" cy="445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dirty="0">
                <a:solidFill>
                  <a:srgbClr val="002A5A"/>
                </a:solidFill>
              </a:rPr>
              <a:t>2</a:t>
            </a:r>
          </a:p>
        </p:txBody>
      </p:sp>
      <p:sp>
        <p:nvSpPr>
          <p:cNvPr id="35" name="Oval 34">
            <a:extLst>
              <a:ext uri="{FF2B5EF4-FFF2-40B4-BE49-F238E27FC236}">
                <a16:creationId xmlns:a16="http://schemas.microsoft.com/office/drawing/2014/main" id="{585B6BB9-B39B-674B-AF85-3C272323C303}"/>
              </a:ext>
            </a:extLst>
          </p:cNvPr>
          <p:cNvSpPr/>
          <p:nvPr/>
        </p:nvSpPr>
        <p:spPr>
          <a:xfrm>
            <a:off x="4856087" y="2671372"/>
            <a:ext cx="499820" cy="445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dirty="0">
                <a:solidFill>
                  <a:srgbClr val="002A5A"/>
                </a:solidFill>
              </a:rPr>
              <a:t>3</a:t>
            </a:r>
          </a:p>
        </p:txBody>
      </p:sp>
      <p:sp>
        <p:nvSpPr>
          <p:cNvPr id="36" name="Oval 35">
            <a:extLst>
              <a:ext uri="{FF2B5EF4-FFF2-40B4-BE49-F238E27FC236}">
                <a16:creationId xmlns:a16="http://schemas.microsoft.com/office/drawing/2014/main" id="{9BCFCAB2-3488-2641-B9DE-DDA59C856725}"/>
              </a:ext>
            </a:extLst>
          </p:cNvPr>
          <p:cNvSpPr/>
          <p:nvPr/>
        </p:nvSpPr>
        <p:spPr>
          <a:xfrm>
            <a:off x="6879197" y="2667086"/>
            <a:ext cx="499820" cy="445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dirty="0">
                <a:solidFill>
                  <a:srgbClr val="002A5A"/>
                </a:solidFill>
              </a:rPr>
              <a:t>4</a:t>
            </a:r>
          </a:p>
        </p:txBody>
      </p:sp>
      <p:sp>
        <p:nvSpPr>
          <p:cNvPr id="37" name="Oval 36">
            <a:extLst>
              <a:ext uri="{FF2B5EF4-FFF2-40B4-BE49-F238E27FC236}">
                <a16:creationId xmlns:a16="http://schemas.microsoft.com/office/drawing/2014/main" id="{0AF91E35-0E04-F842-954D-F49F85E575F5}"/>
              </a:ext>
            </a:extLst>
          </p:cNvPr>
          <p:cNvSpPr/>
          <p:nvPr/>
        </p:nvSpPr>
        <p:spPr>
          <a:xfrm>
            <a:off x="8935734" y="2667086"/>
            <a:ext cx="499820" cy="445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dirty="0">
                <a:solidFill>
                  <a:srgbClr val="002A5A"/>
                </a:solidFill>
              </a:rPr>
              <a:t>5</a:t>
            </a:r>
          </a:p>
        </p:txBody>
      </p:sp>
      <p:sp>
        <p:nvSpPr>
          <p:cNvPr id="38" name="Oval 37">
            <a:extLst>
              <a:ext uri="{FF2B5EF4-FFF2-40B4-BE49-F238E27FC236}">
                <a16:creationId xmlns:a16="http://schemas.microsoft.com/office/drawing/2014/main" id="{2EEA5B92-64D4-2A46-9410-E35866C132D9}"/>
              </a:ext>
            </a:extLst>
          </p:cNvPr>
          <p:cNvSpPr/>
          <p:nvPr/>
        </p:nvSpPr>
        <p:spPr>
          <a:xfrm>
            <a:off x="10788213" y="2667086"/>
            <a:ext cx="499820" cy="445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dirty="0">
                <a:solidFill>
                  <a:srgbClr val="002A5A"/>
                </a:solidFill>
              </a:rPr>
              <a:t>6</a:t>
            </a:r>
          </a:p>
        </p:txBody>
      </p:sp>
      <p:sp>
        <p:nvSpPr>
          <p:cNvPr id="40" name="Oval 39">
            <a:extLst>
              <a:ext uri="{FF2B5EF4-FFF2-40B4-BE49-F238E27FC236}">
                <a16:creationId xmlns:a16="http://schemas.microsoft.com/office/drawing/2014/main" id="{0BCFB4A6-66CF-6748-BA06-D6B5EE1F6BE3}"/>
              </a:ext>
            </a:extLst>
          </p:cNvPr>
          <p:cNvSpPr/>
          <p:nvPr/>
        </p:nvSpPr>
        <p:spPr>
          <a:xfrm>
            <a:off x="858977" y="4333521"/>
            <a:ext cx="499820" cy="445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dirty="0">
                <a:solidFill>
                  <a:srgbClr val="002A5A"/>
                </a:solidFill>
              </a:rPr>
              <a:t>7</a:t>
            </a:r>
          </a:p>
        </p:txBody>
      </p:sp>
      <p:sp>
        <p:nvSpPr>
          <p:cNvPr id="41" name="Oval 40">
            <a:extLst>
              <a:ext uri="{FF2B5EF4-FFF2-40B4-BE49-F238E27FC236}">
                <a16:creationId xmlns:a16="http://schemas.microsoft.com/office/drawing/2014/main" id="{75733615-B1B6-4542-B1AF-FA4D2FEFF47B}"/>
              </a:ext>
            </a:extLst>
          </p:cNvPr>
          <p:cNvSpPr/>
          <p:nvPr/>
        </p:nvSpPr>
        <p:spPr>
          <a:xfrm>
            <a:off x="2872893" y="4333521"/>
            <a:ext cx="499820" cy="445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dirty="0">
                <a:solidFill>
                  <a:srgbClr val="002A5A"/>
                </a:solidFill>
              </a:rPr>
              <a:t>8</a:t>
            </a:r>
          </a:p>
        </p:txBody>
      </p:sp>
      <p:sp>
        <p:nvSpPr>
          <p:cNvPr id="42" name="Oval 41">
            <a:extLst>
              <a:ext uri="{FF2B5EF4-FFF2-40B4-BE49-F238E27FC236}">
                <a16:creationId xmlns:a16="http://schemas.microsoft.com/office/drawing/2014/main" id="{9F7A068A-E359-4040-AFEB-F7786B97E1EB}"/>
              </a:ext>
            </a:extLst>
          </p:cNvPr>
          <p:cNvSpPr/>
          <p:nvPr/>
        </p:nvSpPr>
        <p:spPr>
          <a:xfrm>
            <a:off x="4886809" y="4333521"/>
            <a:ext cx="499820" cy="445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dirty="0">
                <a:solidFill>
                  <a:srgbClr val="002A5A"/>
                </a:solidFill>
              </a:rPr>
              <a:t>9</a:t>
            </a:r>
          </a:p>
        </p:txBody>
      </p:sp>
      <p:sp>
        <p:nvSpPr>
          <p:cNvPr id="43" name="Oval 42">
            <a:extLst>
              <a:ext uri="{FF2B5EF4-FFF2-40B4-BE49-F238E27FC236}">
                <a16:creationId xmlns:a16="http://schemas.microsoft.com/office/drawing/2014/main" id="{8BE707B5-ED2A-3642-8FA2-E424250734FC}"/>
              </a:ext>
            </a:extLst>
          </p:cNvPr>
          <p:cNvSpPr/>
          <p:nvPr/>
        </p:nvSpPr>
        <p:spPr>
          <a:xfrm>
            <a:off x="6879197" y="4333521"/>
            <a:ext cx="499820" cy="445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dirty="0">
                <a:solidFill>
                  <a:srgbClr val="002A5A"/>
                </a:solidFill>
              </a:rPr>
              <a:t>10</a:t>
            </a:r>
          </a:p>
        </p:txBody>
      </p:sp>
      <p:sp>
        <p:nvSpPr>
          <p:cNvPr id="44" name="Oval 43">
            <a:extLst>
              <a:ext uri="{FF2B5EF4-FFF2-40B4-BE49-F238E27FC236}">
                <a16:creationId xmlns:a16="http://schemas.microsoft.com/office/drawing/2014/main" id="{95AACC0C-7CA1-E241-832E-0C0A720A6A62}"/>
              </a:ext>
            </a:extLst>
          </p:cNvPr>
          <p:cNvSpPr/>
          <p:nvPr/>
        </p:nvSpPr>
        <p:spPr>
          <a:xfrm>
            <a:off x="8905520" y="4333521"/>
            <a:ext cx="499820" cy="445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dirty="0">
                <a:solidFill>
                  <a:srgbClr val="002A5A"/>
                </a:solidFill>
              </a:rPr>
              <a:t>11</a:t>
            </a:r>
          </a:p>
        </p:txBody>
      </p:sp>
      <p:sp>
        <p:nvSpPr>
          <p:cNvPr id="45" name="Oval 44">
            <a:extLst>
              <a:ext uri="{FF2B5EF4-FFF2-40B4-BE49-F238E27FC236}">
                <a16:creationId xmlns:a16="http://schemas.microsoft.com/office/drawing/2014/main" id="{58829208-4EA0-A344-90B2-E6E4808E45D8}"/>
              </a:ext>
            </a:extLst>
          </p:cNvPr>
          <p:cNvSpPr/>
          <p:nvPr/>
        </p:nvSpPr>
        <p:spPr>
          <a:xfrm>
            <a:off x="10788213" y="4333521"/>
            <a:ext cx="499820" cy="445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dirty="0">
                <a:solidFill>
                  <a:srgbClr val="002A5A"/>
                </a:solidFill>
              </a:rPr>
              <a:t>12</a:t>
            </a:r>
          </a:p>
        </p:txBody>
      </p:sp>
      <p:sp>
        <p:nvSpPr>
          <p:cNvPr id="3" name="Slide Number Placeholder 2">
            <a:extLst>
              <a:ext uri="{FF2B5EF4-FFF2-40B4-BE49-F238E27FC236}">
                <a16:creationId xmlns:a16="http://schemas.microsoft.com/office/drawing/2014/main" id="{C85CA525-CC4F-4F01-B4C2-3532C7CC574F}"/>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11</a:t>
            </a:fld>
            <a:endParaRPr lang="nl-NL"/>
          </a:p>
        </p:txBody>
      </p:sp>
    </p:spTree>
    <p:extLst>
      <p:ext uri="{BB962C8B-B14F-4D97-AF65-F5344CB8AC3E}">
        <p14:creationId xmlns:p14="http://schemas.microsoft.com/office/powerpoint/2010/main" val="23968576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52678714-F667-704C-885F-BD2F335A34E1}"/>
              </a:ext>
            </a:extLst>
          </p:cNvPr>
          <p:cNvSpPr/>
          <p:nvPr/>
        </p:nvSpPr>
        <p:spPr>
          <a:xfrm>
            <a:off x="0" y="1954532"/>
            <a:ext cx="12192000" cy="381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US" sz="2400" b="1" dirty="0">
                <a:solidFill>
                  <a:schemeClr val="bg1"/>
                </a:solidFill>
                <a:latin typeface="Montserrat SemiBold" panose="00000700000000000000" pitchFamily="2" charset="0"/>
              </a:rPr>
              <a:t>8.7 Protection against malware</a:t>
            </a:r>
          </a:p>
        </p:txBody>
      </p:sp>
      <p:sp>
        <p:nvSpPr>
          <p:cNvPr id="2" name="Oval 1">
            <a:extLst>
              <a:ext uri="{FF2B5EF4-FFF2-40B4-BE49-F238E27FC236}">
                <a16:creationId xmlns:a16="http://schemas.microsoft.com/office/drawing/2014/main" id="{EEE3A1BB-E6D9-9C42-81A9-63E57D7E915F}"/>
              </a:ext>
            </a:extLst>
          </p:cNvPr>
          <p:cNvSpPr/>
          <p:nvPr/>
        </p:nvSpPr>
        <p:spPr>
          <a:xfrm>
            <a:off x="-2057400" y="1752600"/>
            <a:ext cx="4114800" cy="42672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a:latin typeface="Roboto" panose="02000000000000000000" pitchFamily="2" charset="0"/>
                <a:ea typeface="Roboto" panose="02000000000000000000" pitchFamily="2" charset="0"/>
              </a:rPr>
              <a:t>Malware</a:t>
            </a:r>
          </a:p>
        </p:txBody>
      </p:sp>
      <p:sp>
        <p:nvSpPr>
          <p:cNvPr id="36" name="Rectangle 35">
            <a:extLst>
              <a:ext uri="{FF2B5EF4-FFF2-40B4-BE49-F238E27FC236}">
                <a16:creationId xmlns:a16="http://schemas.microsoft.com/office/drawing/2014/main" id="{C940D521-7A6B-C84D-8545-4C37F0136ADC}"/>
              </a:ext>
            </a:extLst>
          </p:cNvPr>
          <p:cNvSpPr/>
          <p:nvPr/>
        </p:nvSpPr>
        <p:spPr>
          <a:xfrm>
            <a:off x="3124199" y="2219980"/>
            <a:ext cx="7696200" cy="523220"/>
          </a:xfrm>
          <a:prstGeom prst="rect">
            <a:avLst/>
          </a:prstGeom>
        </p:spPr>
        <p:txBody>
          <a:bodyPr wrap="square">
            <a:spAutoFit/>
          </a:bodyPr>
          <a:lstStyle/>
          <a:p>
            <a:pPr marL="285750"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Malware comes in a variety of types; they damage data and/or applications or steal information.</a:t>
            </a:r>
          </a:p>
        </p:txBody>
      </p:sp>
      <p:sp>
        <p:nvSpPr>
          <p:cNvPr id="37" name="Rectangle 36">
            <a:extLst>
              <a:ext uri="{FF2B5EF4-FFF2-40B4-BE49-F238E27FC236}">
                <a16:creationId xmlns:a16="http://schemas.microsoft.com/office/drawing/2014/main" id="{FCFBA197-95B1-924E-991C-CFCBBF1357AD}"/>
              </a:ext>
            </a:extLst>
          </p:cNvPr>
          <p:cNvSpPr/>
          <p:nvPr/>
        </p:nvSpPr>
        <p:spPr>
          <a:xfrm>
            <a:off x="3124199" y="2851892"/>
            <a:ext cx="8554681" cy="523220"/>
          </a:xfrm>
          <a:prstGeom prst="rect">
            <a:avLst/>
          </a:prstGeom>
        </p:spPr>
        <p:txBody>
          <a:bodyPr wrap="square">
            <a:spAutoFit/>
          </a:bodyPr>
          <a:lstStyle/>
          <a:p>
            <a:pPr marL="285750"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Systems (either hardware or software based) that detect malicious code rely on signatures that represent previously found code of the malware or detect the malicious behavior of the malware itself.</a:t>
            </a:r>
          </a:p>
        </p:txBody>
      </p:sp>
      <p:sp>
        <p:nvSpPr>
          <p:cNvPr id="38" name="Rectangle 37">
            <a:extLst>
              <a:ext uri="{FF2B5EF4-FFF2-40B4-BE49-F238E27FC236}">
                <a16:creationId xmlns:a16="http://schemas.microsoft.com/office/drawing/2014/main" id="{22C97754-5699-F841-A134-1896AEB7D17F}"/>
              </a:ext>
            </a:extLst>
          </p:cNvPr>
          <p:cNvSpPr/>
          <p:nvPr/>
        </p:nvSpPr>
        <p:spPr>
          <a:xfrm>
            <a:off x="3124199" y="3609831"/>
            <a:ext cx="8554681" cy="307777"/>
          </a:xfrm>
          <a:prstGeom prst="rect">
            <a:avLst/>
          </a:prstGeom>
        </p:spPr>
        <p:txBody>
          <a:bodyPr wrap="square">
            <a:spAutoFit/>
          </a:bodyPr>
          <a:lstStyle/>
          <a:p>
            <a:pPr marL="285750"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Unfortunately, these systems generate false-positives and accurately fail to detect all known malware. </a:t>
            </a:r>
          </a:p>
        </p:txBody>
      </p:sp>
      <p:sp>
        <p:nvSpPr>
          <p:cNvPr id="39" name="Rectangle 38">
            <a:extLst>
              <a:ext uri="{FF2B5EF4-FFF2-40B4-BE49-F238E27FC236}">
                <a16:creationId xmlns:a16="http://schemas.microsoft.com/office/drawing/2014/main" id="{09ED84CC-FDE1-684A-A093-2BEAB055E68B}"/>
              </a:ext>
            </a:extLst>
          </p:cNvPr>
          <p:cNvSpPr/>
          <p:nvPr/>
        </p:nvSpPr>
        <p:spPr>
          <a:xfrm>
            <a:off x="3124199" y="4246451"/>
            <a:ext cx="8554681" cy="738664"/>
          </a:xfrm>
          <a:prstGeom prst="rect">
            <a:avLst/>
          </a:prstGeom>
        </p:spPr>
        <p:txBody>
          <a:bodyPr wrap="square">
            <a:spAutoFit/>
          </a:bodyPr>
          <a:lstStyle/>
          <a:p>
            <a:pPr marL="285750"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Note that ISO/IEC 27002 uses the more general term ‘malware’. This also denotes for instance hidden backdoors and logical bombs that can (sometimes!) only be detected by humans when doing a code review of bespoke software.</a:t>
            </a:r>
          </a:p>
        </p:txBody>
      </p:sp>
      <p:sp>
        <p:nvSpPr>
          <p:cNvPr id="40" name="Rectangle 39">
            <a:extLst>
              <a:ext uri="{FF2B5EF4-FFF2-40B4-BE49-F238E27FC236}">
                <a16:creationId xmlns:a16="http://schemas.microsoft.com/office/drawing/2014/main" id="{F047D968-5E15-624B-986B-31C9485159B0}"/>
              </a:ext>
            </a:extLst>
          </p:cNvPr>
          <p:cNvSpPr/>
          <p:nvPr/>
        </p:nvSpPr>
        <p:spPr>
          <a:xfrm>
            <a:off x="3124199" y="5181600"/>
            <a:ext cx="8554681" cy="307777"/>
          </a:xfrm>
          <a:prstGeom prst="rect">
            <a:avLst/>
          </a:prstGeom>
        </p:spPr>
        <p:txBody>
          <a:bodyPr wrap="square">
            <a:spAutoFit/>
          </a:bodyPr>
          <a:lstStyle/>
          <a:p>
            <a:pPr marL="285750"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A lot of malware nowadays is transferred via USB sticks but mostly by visiting infected websites.</a:t>
            </a:r>
          </a:p>
        </p:txBody>
      </p:sp>
      <p:sp>
        <p:nvSpPr>
          <p:cNvPr id="3" name="Slide Number Placeholder 2">
            <a:extLst>
              <a:ext uri="{FF2B5EF4-FFF2-40B4-BE49-F238E27FC236}">
                <a16:creationId xmlns:a16="http://schemas.microsoft.com/office/drawing/2014/main" id="{30EAE98E-A1AC-4E3F-8442-35671E537464}"/>
              </a:ext>
            </a:extLst>
          </p:cNvPr>
          <p:cNvSpPr>
            <a:spLocks noGrp="1"/>
          </p:cNvSpPr>
          <p:nvPr>
            <p:ph type="sldNum" sz="quarter" idx="12"/>
          </p:nvPr>
        </p:nvSpPr>
        <p:spPr/>
        <p:txBody>
          <a:bodyPr/>
          <a:lstStyle/>
          <a:p>
            <a:pPr>
              <a:defRPr/>
            </a:pPr>
            <a:fld id="{858E763E-C1F5-433F-AD86-2BCC4D2F67EC}" type="slidenum">
              <a:rPr lang="en-US" smtClean="0"/>
              <a:pPr>
                <a:defRPr/>
              </a:pPr>
              <a:t>110</a:t>
            </a:fld>
            <a:endParaRPr lang="en-US" dirty="0"/>
          </a:p>
        </p:txBody>
      </p:sp>
    </p:spTree>
    <p:extLst>
      <p:ext uri="{BB962C8B-B14F-4D97-AF65-F5344CB8AC3E}">
        <p14:creationId xmlns:p14="http://schemas.microsoft.com/office/powerpoint/2010/main" val="3416929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F2A6CC-7372-CF40-970A-8DCC43BFCC95}"/>
              </a:ext>
            </a:extLst>
          </p:cNvPr>
          <p:cNvSpPr/>
          <p:nvPr/>
        </p:nvSpPr>
        <p:spPr>
          <a:xfrm>
            <a:off x="0" y="1600200"/>
            <a:ext cx="12192000" cy="4724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8.31 Separation of development, test and production environments</a:t>
            </a:r>
            <a:endParaRPr lang="en-NL" sz="2400" b="1" dirty="0">
              <a:solidFill>
                <a:schemeClr val="bg1"/>
              </a:solidFill>
              <a:latin typeface="Montserrat SemiBold" panose="00000700000000000000" pitchFamily="2" charset="0"/>
            </a:endParaRPr>
          </a:p>
        </p:txBody>
      </p:sp>
      <p:sp>
        <p:nvSpPr>
          <p:cNvPr id="20" name="Rectangle 19">
            <a:extLst>
              <a:ext uri="{FF2B5EF4-FFF2-40B4-BE49-F238E27FC236}">
                <a16:creationId xmlns:a16="http://schemas.microsoft.com/office/drawing/2014/main" id="{B573332A-71AE-A64E-A17B-1EB95832C9C5}"/>
              </a:ext>
            </a:extLst>
          </p:cNvPr>
          <p:cNvSpPr/>
          <p:nvPr/>
        </p:nvSpPr>
        <p:spPr>
          <a:xfrm>
            <a:off x="762000" y="4457581"/>
            <a:ext cx="10515600" cy="1600438"/>
          </a:xfrm>
          <a:prstGeom prst="rect">
            <a:avLst/>
          </a:prstGeom>
        </p:spPr>
        <p:txBody>
          <a:bodyPr wrap="square">
            <a:spAutoFit/>
          </a:bodyPr>
          <a:lstStyle/>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Tests environments should be controlled via authorization controls in order to protect the production environment’s integrity. </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By implementing this control an authorization must be made every time that data are being moved from the production to test and from the test to the environment. </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This will increase not only the integrity of the data, but also guarantees that transferred data are aligned with the information security policy of the organization.</a:t>
            </a:r>
          </a:p>
        </p:txBody>
      </p:sp>
      <p:grpSp>
        <p:nvGrpSpPr>
          <p:cNvPr id="14" name="Group 13">
            <a:extLst>
              <a:ext uri="{FF2B5EF4-FFF2-40B4-BE49-F238E27FC236}">
                <a16:creationId xmlns:a16="http://schemas.microsoft.com/office/drawing/2014/main" id="{3CD308FD-8519-EC4A-8A7A-E3C0B251A497}"/>
              </a:ext>
            </a:extLst>
          </p:cNvPr>
          <p:cNvGrpSpPr/>
          <p:nvPr/>
        </p:nvGrpSpPr>
        <p:grpSpPr>
          <a:xfrm>
            <a:off x="1371600" y="1828800"/>
            <a:ext cx="2971800" cy="2895600"/>
            <a:chOff x="990600" y="2133600"/>
            <a:chExt cx="2362200" cy="2362200"/>
          </a:xfrm>
          <a:solidFill>
            <a:srgbClr val="002A5A"/>
          </a:solidFill>
        </p:grpSpPr>
        <p:pic>
          <p:nvPicPr>
            <p:cNvPr id="6" name="Graphic 5" descr="Computer">
              <a:extLst>
                <a:ext uri="{FF2B5EF4-FFF2-40B4-BE49-F238E27FC236}">
                  <a16:creationId xmlns:a16="http://schemas.microsoft.com/office/drawing/2014/main" id="{CAFD4162-9B36-D243-8793-3166991B14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0600" y="2133600"/>
              <a:ext cx="2362200" cy="2362200"/>
            </a:xfrm>
            <a:prstGeom prst="rect">
              <a:avLst/>
            </a:prstGeom>
          </p:spPr>
        </p:pic>
        <p:pic>
          <p:nvPicPr>
            <p:cNvPr id="11" name="Graphic 10" descr="Ethernet">
              <a:extLst>
                <a:ext uri="{FF2B5EF4-FFF2-40B4-BE49-F238E27FC236}">
                  <a16:creationId xmlns:a16="http://schemas.microsoft.com/office/drawing/2014/main" id="{95597B3C-BFD9-E048-AD45-042E3C6CCE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15997" y="2773309"/>
              <a:ext cx="755703" cy="755703"/>
            </a:xfrm>
            <a:prstGeom prst="rect">
              <a:avLst/>
            </a:prstGeom>
          </p:spPr>
        </p:pic>
      </p:grpSp>
      <p:grpSp>
        <p:nvGrpSpPr>
          <p:cNvPr id="27" name="Group 26">
            <a:extLst>
              <a:ext uri="{FF2B5EF4-FFF2-40B4-BE49-F238E27FC236}">
                <a16:creationId xmlns:a16="http://schemas.microsoft.com/office/drawing/2014/main" id="{1AC2CA5D-7DC6-1748-B9F6-F80E4E3D3935}"/>
              </a:ext>
            </a:extLst>
          </p:cNvPr>
          <p:cNvGrpSpPr/>
          <p:nvPr/>
        </p:nvGrpSpPr>
        <p:grpSpPr>
          <a:xfrm>
            <a:off x="7848600" y="1828800"/>
            <a:ext cx="2971800" cy="2895600"/>
            <a:chOff x="5791200" y="1604236"/>
            <a:chExt cx="2971800" cy="2895600"/>
          </a:xfrm>
          <a:solidFill>
            <a:srgbClr val="002A5A"/>
          </a:solidFill>
        </p:grpSpPr>
        <p:pic>
          <p:nvPicPr>
            <p:cNvPr id="18" name="Graphic 17" descr="Computer">
              <a:extLst>
                <a:ext uri="{FF2B5EF4-FFF2-40B4-BE49-F238E27FC236}">
                  <a16:creationId xmlns:a16="http://schemas.microsoft.com/office/drawing/2014/main" id="{A04BF51F-3717-1045-8C1D-3B456CD149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91200" y="1604236"/>
              <a:ext cx="2971800" cy="2895600"/>
            </a:xfrm>
            <a:prstGeom prst="rect">
              <a:avLst/>
            </a:prstGeom>
          </p:spPr>
        </p:pic>
        <p:grpSp>
          <p:nvGrpSpPr>
            <p:cNvPr id="23" name="Graphic 21" descr="Pie chart">
              <a:extLst>
                <a:ext uri="{FF2B5EF4-FFF2-40B4-BE49-F238E27FC236}">
                  <a16:creationId xmlns:a16="http://schemas.microsoft.com/office/drawing/2014/main" id="{CF013943-7771-C946-83E3-4E29A2C5F340}"/>
                </a:ext>
              </a:extLst>
            </p:cNvPr>
            <p:cNvGrpSpPr/>
            <p:nvPr/>
          </p:nvGrpSpPr>
          <p:grpSpPr>
            <a:xfrm>
              <a:off x="6438900" y="2513873"/>
              <a:ext cx="722947" cy="723900"/>
              <a:chOff x="6438900" y="2513873"/>
              <a:chExt cx="722947" cy="723900"/>
            </a:xfrm>
            <a:grpFill/>
          </p:grpSpPr>
          <p:sp>
            <p:nvSpPr>
              <p:cNvPr id="24" name="Freeform 23">
                <a:extLst>
                  <a:ext uri="{FF2B5EF4-FFF2-40B4-BE49-F238E27FC236}">
                    <a16:creationId xmlns:a16="http://schemas.microsoft.com/office/drawing/2014/main" id="{D43BDE8D-08AA-F44D-AFA9-9BC6FBF4B9AB}"/>
                  </a:ext>
                </a:extLst>
              </p:cNvPr>
              <p:cNvSpPr/>
              <p:nvPr/>
            </p:nvSpPr>
            <p:spPr>
              <a:xfrm>
                <a:off x="6438900" y="2513873"/>
                <a:ext cx="603885" cy="723900"/>
              </a:xfrm>
              <a:custGeom>
                <a:avLst/>
                <a:gdLst>
                  <a:gd name="connsiteX0" fmla="*/ 342900 w 603885"/>
                  <a:gd name="connsiteY0" fmla="*/ 0 h 723900"/>
                  <a:gd name="connsiteX1" fmla="*/ 0 w 603885"/>
                  <a:gd name="connsiteY1" fmla="*/ 361950 h 723900"/>
                  <a:gd name="connsiteX2" fmla="*/ 361950 w 603885"/>
                  <a:gd name="connsiteY2" fmla="*/ 723900 h 723900"/>
                  <a:gd name="connsiteX3" fmla="*/ 603885 w 603885"/>
                  <a:gd name="connsiteY3" fmla="*/ 630555 h 723900"/>
                  <a:gd name="connsiteX4" fmla="*/ 342900 w 603885"/>
                  <a:gd name="connsiteY4" fmla="*/ 369570 h 723900"/>
                  <a:gd name="connsiteX5" fmla="*/ 342900 w 603885"/>
                  <a:gd name="connsiteY5"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85" h="723900">
                    <a:moveTo>
                      <a:pt x="342900" y="0"/>
                    </a:moveTo>
                    <a:cubicBezTo>
                      <a:pt x="152400" y="9525"/>
                      <a:pt x="0" y="169545"/>
                      <a:pt x="0" y="361950"/>
                    </a:cubicBezTo>
                    <a:cubicBezTo>
                      <a:pt x="0" y="561975"/>
                      <a:pt x="161925" y="723900"/>
                      <a:pt x="361950" y="723900"/>
                    </a:cubicBezTo>
                    <a:cubicBezTo>
                      <a:pt x="452438" y="723900"/>
                      <a:pt x="537210" y="691515"/>
                      <a:pt x="603885" y="630555"/>
                    </a:cubicBezTo>
                    <a:lnTo>
                      <a:pt x="342900" y="369570"/>
                    </a:lnTo>
                    <a:lnTo>
                      <a:pt x="342900" y="0"/>
                    </a:lnTo>
                    <a:close/>
                  </a:path>
                </a:pathLst>
              </a:custGeom>
              <a:grpFill/>
              <a:ln w="9525" cap="flat">
                <a:noFill/>
                <a:prstDash val="solid"/>
                <a:miter/>
              </a:ln>
            </p:spPr>
            <p:txBody>
              <a:bodyPr rtlCol="0" anchor="ctr"/>
              <a:lstStyle/>
              <a:p>
                <a:endParaRPr lang="en-NL"/>
              </a:p>
            </p:txBody>
          </p:sp>
          <p:sp>
            <p:nvSpPr>
              <p:cNvPr id="25" name="Freeform 24">
                <a:extLst>
                  <a:ext uri="{FF2B5EF4-FFF2-40B4-BE49-F238E27FC236}">
                    <a16:creationId xmlns:a16="http://schemas.microsoft.com/office/drawing/2014/main" id="{B210B6E3-3E92-A045-B94C-09C8C829A2E3}"/>
                  </a:ext>
                </a:extLst>
              </p:cNvPr>
              <p:cNvSpPr/>
              <p:nvPr/>
            </p:nvSpPr>
            <p:spPr>
              <a:xfrm>
                <a:off x="6819900" y="2513873"/>
                <a:ext cx="341947" cy="342900"/>
              </a:xfrm>
              <a:custGeom>
                <a:avLst/>
                <a:gdLst>
                  <a:gd name="connsiteX0" fmla="*/ 0 w 341947"/>
                  <a:gd name="connsiteY0" fmla="*/ 0 h 342900"/>
                  <a:gd name="connsiteX1" fmla="*/ 0 w 341947"/>
                  <a:gd name="connsiteY1" fmla="*/ 342900 h 342900"/>
                  <a:gd name="connsiteX2" fmla="*/ 341948 w 341947"/>
                  <a:gd name="connsiteY2" fmla="*/ 342900 h 342900"/>
                  <a:gd name="connsiteX3" fmla="*/ 0 w 341947"/>
                  <a:gd name="connsiteY3" fmla="*/ 0 h 342900"/>
                </a:gdLst>
                <a:ahLst/>
                <a:cxnLst>
                  <a:cxn ang="0">
                    <a:pos x="connsiteX0" y="connsiteY0"/>
                  </a:cxn>
                  <a:cxn ang="0">
                    <a:pos x="connsiteX1" y="connsiteY1"/>
                  </a:cxn>
                  <a:cxn ang="0">
                    <a:pos x="connsiteX2" y="connsiteY2"/>
                  </a:cxn>
                  <a:cxn ang="0">
                    <a:pos x="connsiteX3" y="connsiteY3"/>
                  </a:cxn>
                </a:cxnLst>
                <a:rect l="l" t="t" r="r" b="b"/>
                <a:pathLst>
                  <a:path w="341947" h="342900">
                    <a:moveTo>
                      <a:pt x="0" y="0"/>
                    </a:moveTo>
                    <a:lnTo>
                      <a:pt x="0" y="342900"/>
                    </a:lnTo>
                    <a:lnTo>
                      <a:pt x="341948" y="342900"/>
                    </a:lnTo>
                    <a:cubicBezTo>
                      <a:pt x="332423" y="157163"/>
                      <a:pt x="184785" y="9525"/>
                      <a:pt x="0" y="0"/>
                    </a:cubicBezTo>
                    <a:close/>
                  </a:path>
                </a:pathLst>
              </a:custGeom>
              <a:grpFill/>
              <a:ln w="9525" cap="flat">
                <a:noFill/>
                <a:prstDash val="solid"/>
                <a:miter/>
              </a:ln>
            </p:spPr>
            <p:txBody>
              <a:bodyPr rtlCol="0" anchor="ctr"/>
              <a:lstStyle/>
              <a:p>
                <a:endParaRPr lang="en-NL"/>
              </a:p>
            </p:txBody>
          </p:sp>
          <p:sp>
            <p:nvSpPr>
              <p:cNvPr id="26" name="Freeform 25">
                <a:extLst>
                  <a:ext uri="{FF2B5EF4-FFF2-40B4-BE49-F238E27FC236}">
                    <a16:creationId xmlns:a16="http://schemas.microsoft.com/office/drawing/2014/main" id="{1D0BBA2B-A331-1F47-80F7-77D93997C82A}"/>
                  </a:ext>
                </a:extLst>
              </p:cNvPr>
              <p:cNvSpPr/>
              <p:nvPr/>
            </p:nvSpPr>
            <p:spPr>
              <a:xfrm>
                <a:off x="6846569" y="2894873"/>
                <a:ext cx="315277" cy="222885"/>
              </a:xfrm>
              <a:custGeom>
                <a:avLst/>
                <a:gdLst>
                  <a:gd name="connsiteX0" fmla="*/ 0 w 315277"/>
                  <a:gd name="connsiteY0" fmla="*/ 0 h 222885"/>
                  <a:gd name="connsiteX1" fmla="*/ 222885 w 315277"/>
                  <a:gd name="connsiteY1" fmla="*/ 222885 h 222885"/>
                  <a:gd name="connsiteX2" fmla="*/ 315278 w 315277"/>
                  <a:gd name="connsiteY2" fmla="*/ 0 h 222885"/>
                  <a:gd name="connsiteX3" fmla="*/ 0 w 315277"/>
                  <a:gd name="connsiteY3" fmla="*/ 0 h 222885"/>
                </a:gdLst>
                <a:ahLst/>
                <a:cxnLst>
                  <a:cxn ang="0">
                    <a:pos x="connsiteX0" y="connsiteY0"/>
                  </a:cxn>
                  <a:cxn ang="0">
                    <a:pos x="connsiteX1" y="connsiteY1"/>
                  </a:cxn>
                  <a:cxn ang="0">
                    <a:pos x="connsiteX2" y="connsiteY2"/>
                  </a:cxn>
                  <a:cxn ang="0">
                    <a:pos x="connsiteX3" y="connsiteY3"/>
                  </a:cxn>
                </a:cxnLst>
                <a:rect l="l" t="t" r="r" b="b"/>
                <a:pathLst>
                  <a:path w="315277" h="222885">
                    <a:moveTo>
                      <a:pt x="0" y="0"/>
                    </a:moveTo>
                    <a:lnTo>
                      <a:pt x="222885" y="222885"/>
                    </a:lnTo>
                    <a:cubicBezTo>
                      <a:pt x="279083" y="160973"/>
                      <a:pt x="311468" y="82868"/>
                      <a:pt x="315278" y="0"/>
                    </a:cubicBezTo>
                    <a:lnTo>
                      <a:pt x="0" y="0"/>
                    </a:lnTo>
                    <a:close/>
                  </a:path>
                </a:pathLst>
              </a:custGeom>
              <a:grpFill/>
              <a:ln w="9525" cap="flat">
                <a:noFill/>
                <a:prstDash val="solid"/>
                <a:miter/>
              </a:ln>
            </p:spPr>
            <p:txBody>
              <a:bodyPr rtlCol="0" anchor="ctr"/>
              <a:lstStyle/>
              <a:p>
                <a:endParaRPr lang="en-NL"/>
              </a:p>
            </p:txBody>
          </p:sp>
        </p:grpSp>
      </p:grpSp>
      <p:sp>
        <p:nvSpPr>
          <p:cNvPr id="28" name="Right Arrow 27">
            <a:extLst>
              <a:ext uri="{FF2B5EF4-FFF2-40B4-BE49-F238E27FC236}">
                <a16:creationId xmlns:a16="http://schemas.microsoft.com/office/drawing/2014/main" id="{F4DE7111-5739-4748-933F-86F137802482}"/>
              </a:ext>
            </a:extLst>
          </p:cNvPr>
          <p:cNvSpPr/>
          <p:nvPr/>
        </p:nvSpPr>
        <p:spPr>
          <a:xfrm>
            <a:off x="5257800" y="2678300"/>
            <a:ext cx="1676400" cy="463173"/>
          </a:xfrm>
          <a:prstGeom prst="rightArrow">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Right Arrow 29">
            <a:extLst>
              <a:ext uri="{FF2B5EF4-FFF2-40B4-BE49-F238E27FC236}">
                <a16:creationId xmlns:a16="http://schemas.microsoft.com/office/drawing/2014/main" id="{FEF48B07-9EEF-464A-92AD-E97570303266}"/>
              </a:ext>
            </a:extLst>
          </p:cNvPr>
          <p:cNvSpPr/>
          <p:nvPr/>
        </p:nvSpPr>
        <p:spPr>
          <a:xfrm rot="10800000">
            <a:off x="5181601" y="3464679"/>
            <a:ext cx="1676400" cy="463173"/>
          </a:xfrm>
          <a:prstGeom prst="rightArrow">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TextBox 30">
            <a:extLst>
              <a:ext uri="{FF2B5EF4-FFF2-40B4-BE49-F238E27FC236}">
                <a16:creationId xmlns:a16="http://schemas.microsoft.com/office/drawing/2014/main" id="{4CC571A3-4B1A-E440-A776-1E2A699BA7C1}"/>
              </a:ext>
            </a:extLst>
          </p:cNvPr>
          <p:cNvSpPr txBox="1"/>
          <p:nvPr/>
        </p:nvSpPr>
        <p:spPr>
          <a:xfrm>
            <a:off x="1906777" y="1929193"/>
            <a:ext cx="1879810" cy="338554"/>
          </a:xfrm>
          <a:prstGeom prst="rect">
            <a:avLst/>
          </a:prstGeom>
          <a:noFill/>
        </p:spPr>
        <p:txBody>
          <a:bodyPr wrap="none" rtlCol="0">
            <a:spAutoFit/>
          </a:bodyPr>
          <a:lstStyle/>
          <a:p>
            <a:r>
              <a:rPr lang="en-NL" sz="1600" b="1">
                <a:solidFill>
                  <a:srgbClr val="002A5A"/>
                </a:solidFill>
                <a:latin typeface="Roboto" panose="02000000000000000000" pitchFamily="2" charset="0"/>
                <a:ea typeface="Roboto" panose="02000000000000000000" pitchFamily="2" charset="0"/>
              </a:rPr>
              <a:t>T</a:t>
            </a:r>
            <a:r>
              <a:rPr lang="en-GB" sz="1600" b="1">
                <a:solidFill>
                  <a:srgbClr val="002A5A"/>
                </a:solidFill>
                <a:latin typeface="Roboto" panose="02000000000000000000" pitchFamily="2" charset="0"/>
                <a:ea typeface="Roboto" panose="02000000000000000000" pitchFamily="2" charset="0"/>
              </a:rPr>
              <a:t>e</a:t>
            </a:r>
            <a:r>
              <a:rPr lang="en-NL" sz="1600" b="1">
                <a:solidFill>
                  <a:srgbClr val="002A5A"/>
                </a:solidFill>
                <a:latin typeface="Roboto" panose="02000000000000000000" pitchFamily="2" charset="0"/>
                <a:ea typeface="Roboto" panose="02000000000000000000" pitchFamily="2" charset="0"/>
              </a:rPr>
              <a:t>st environment</a:t>
            </a:r>
          </a:p>
        </p:txBody>
      </p:sp>
      <p:sp>
        <p:nvSpPr>
          <p:cNvPr id="33" name="TextBox 32">
            <a:extLst>
              <a:ext uri="{FF2B5EF4-FFF2-40B4-BE49-F238E27FC236}">
                <a16:creationId xmlns:a16="http://schemas.microsoft.com/office/drawing/2014/main" id="{386C8197-DC51-0048-8EAE-3EB0B8129B64}"/>
              </a:ext>
            </a:extLst>
          </p:cNvPr>
          <p:cNvSpPr txBox="1"/>
          <p:nvPr/>
        </p:nvSpPr>
        <p:spPr>
          <a:xfrm>
            <a:off x="7941492" y="1924291"/>
            <a:ext cx="2416046" cy="338554"/>
          </a:xfrm>
          <a:prstGeom prst="rect">
            <a:avLst/>
          </a:prstGeom>
          <a:noFill/>
        </p:spPr>
        <p:txBody>
          <a:bodyPr wrap="none" rtlCol="0">
            <a:spAutoFit/>
          </a:bodyPr>
          <a:lstStyle/>
          <a:p>
            <a:r>
              <a:rPr lang="en-US" sz="1600" b="1">
                <a:solidFill>
                  <a:srgbClr val="002A5A"/>
                </a:solidFill>
                <a:latin typeface="Roboto" panose="02000000000000000000" pitchFamily="2" charset="0"/>
                <a:ea typeface="Roboto" panose="02000000000000000000" pitchFamily="2" charset="0"/>
              </a:rPr>
              <a:t>Production </a:t>
            </a:r>
            <a:r>
              <a:rPr lang="en-NL" sz="1600" b="1">
                <a:solidFill>
                  <a:srgbClr val="002A5A"/>
                </a:solidFill>
                <a:latin typeface="Roboto" panose="02000000000000000000" pitchFamily="2" charset="0"/>
                <a:ea typeface="Roboto" panose="02000000000000000000" pitchFamily="2" charset="0"/>
              </a:rPr>
              <a:t>environment</a:t>
            </a:r>
          </a:p>
        </p:txBody>
      </p:sp>
      <p:sp>
        <p:nvSpPr>
          <p:cNvPr id="34" name="TextBox 33">
            <a:extLst>
              <a:ext uri="{FF2B5EF4-FFF2-40B4-BE49-F238E27FC236}">
                <a16:creationId xmlns:a16="http://schemas.microsoft.com/office/drawing/2014/main" id="{10DB1EE5-303D-DE4E-8501-9F9B690337EC}"/>
              </a:ext>
            </a:extLst>
          </p:cNvPr>
          <p:cNvSpPr txBox="1"/>
          <p:nvPr/>
        </p:nvSpPr>
        <p:spPr>
          <a:xfrm>
            <a:off x="4901778" y="3090446"/>
            <a:ext cx="2246128" cy="338554"/>
          </a:xfrm>
          <a:prstGeom prst="rect">
            <a:avLst/>
          </a:prstGeom>
          <a:noFill/>
        </p:spPr>
        <p:txBody>
          <a:bodyPr wrap="none" rtlCol="0">
            <a:spAutoFit/>
          </a:bodyPr>
          <a:lstStyle/>
          <a:p>
            <a:r>
              <a:rPr lang="en-US" sz="1600" b="1">
                <a:solidFill>
                  <a:srgbClr val="002A5A"/>
                </a:solidFill>
                <a:latin typeface="Roboto" panose="02000000000000000000" pitchFamily="2" charset="0"/>
                <a:ea typeface="Roboto" panose="02000000000000000000" pitchFamily="2" charset="0"/>
              </a:rPr>
              <a:t>Authorization controls</a:t>
            </a:r>
            <a:endParaRPr lang="en-NL" sz="1600" b="1">
              <a:solidFill>
                <a:srgbClr val="002A5A"/>
              </a:solidFill>
              <a:latin typeface="Roboto" panose="02000000000000000000" pitchFamily="2" charset="0"/>
              <a:ea typeface="Roboto" panose="02000000000000000000" pitchFamily="2" charset="0"/>
            </a:endParaRPr>
          </a:p>
        </p:txBody>
      </p:sp>
      <p:sp>
        <p:nvSpPr>
          <p:cNvPr id="2" name="Slide Number Placeholder 1">
            <a:extLst>
              <a:ext uri="{FF2B5EF4-FFF2-40B4-BE49-F238E27FC236}">
                <a16:creationId xmlns:a16="http://schemas.microsoft.com/office/drawing/2014/main" id="{718A9720-054C-4992-807B-90A570FA64D7}"/>
              </a:ext>
            </a:extLst>
          </p:cNvPr>
          <p:cNvSpPr>
            <a:spLocks noGrp="1"/>
          </p:cNvSpPr>
          <p:nvPr>
            <p:ph type="sldNum" sz="quarter" idx="12"/>
          </p:nvPr>
        </p:nvSpPr>
        <p:spPr/>
        <p:txBody>
          <a:bodyPr/>
          <a:lstStyle/>
          <a:p>
            <a:pPr>
              <a:defRPr/>
            </a:pPr>
            <a:fld id="{858E763E-C1F5-433F-AD86-2BCC4D2F67EC}" type="slidenum">
              <a:rPr lang="nl-NL" smtClean="0"/>
              <a:pPr>
                <a:defRPr/>
              </a:pPr>
              <a:t>111</a:t>
            </a:fld>
            <a:endParaRPr lang="nl-NL"/>
          </a:p>
        </p:txBody>
      </p:sp>
    </p:spTree>
    <p:extLst>
      <p:ext uri="{BB962C8B-B14F-4D97-AF65-F5344CB8AC3E}">
        <p14:creationId xmlns:p14="http://schemas.microsoft.com/office/powerpoint/2010/main" val="35013606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Service Oriented Architecture (SOA)</a:t>
            </a:r>
            <a:endParaRPr lang="en-NL" sz="2400" b="1" dirty="0">
              <a:solidFill>
                <a:schemeClr val="bg1"/>
              </a:solidFill>
              <a:latin typeface="Montserrat SemiBold" panose="00000700000000000000" pitchFamily="2" charset="0"/>
            </a:endParaRPr>
          </a:p>
        </p:txBody>
      </p:sp>
      <p:sp>
        <p:nvSpPr>
          <p:cNvPr id="8" name="Rectangle 7">
            <a:extLst>
              <a:ext uri="{FF2B5EF4-FFF2-40B4-BE49-F238E27FC236}">
                <a16:creationId xmlns:a16="http://schemas.microsoft.com/office/drawing/2014/main" id="{70B9C3E1-86CA-8E44-95AD-B11107774102}"/>
              </a:ext>
            </a:extLst>
          </p:cNvPr>
          <p:cNvSpPr/>
          <p:nvPr/>
        </p:nvSpPr>
        <p:spPr>
          <a:xfrm>
            <a:off x="0" y="1752600"/>
            <a:ext cx="8686800" cy="1676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9" name="Rectangle 48">
            <a:extLst>
              <a:ext uri="{FF2B5EF4-FFF2-40B4-BE49-F238E27FC236}">
                <a16:creationId xmlns:a16="http://schemas.microsoft.com/office/drawing/2014/main" id="{1BD9D1F1-2928-B34C-BBBB-B2B8E7F508F0}"/>
              </a:ext>
            </a:extLst>
          </p:cNvPr>
          <p:cNvSpPr/>
          <p:nvPr/>
        </p:nvSpPr>
        <p:spPr>
          <a:xfrm>
            <a:off x="209550" y="1954638"/>
            <a:ext cx="8324850" cy="1261884"/>
          </a:xfrm>
          <a:prstGeom prst="rect">
            <a:avLst/>
          </a:prstGeom>
        </p:spPr>
        <p:txBody>
          <a:bodyPr wrap="square">
            <a:spAutoFit/>
          </a:bodyPr>
          <a:lstStyle/>
          <a:p>
            <a:pPr>
              <a:buClr>
                <a:srgbClr val="00B0F0"/>
              </a:buClr>
            </a:pPr>
            <a:r>
              <a:rPr lang="en-GB" sz="1400" b="1" dirty="0">
                <a:solidFill>
                  <a:srgbClr val="009DE0"/>
                </a:solidFill>
                <a:latin typeface="Roboto" panose="02000000000000000000" pitchFamily="2" charset="0"/>
                <a:ea typeface="Roboto" panose="02000000000000000000" pitchFamily="2" charset="0"/>
              </a:rPr>
              <a:t>Service Oriented Architecture (SOA) is an architectural approach in which applications make use of services available in the network</a:t>
            </a:r>
            <a:r>
              <a:rPr lang="en-GB" sz="1200" dirty="0">
                <a:solidFill>
                  <a:srgbClr val="009DE0"/>
                </a:solidFill>
                <a:latin typeface="Roboto" panose="02000000000000000000" pitchFamily="2" charset="0"/>
                <a:ea typeface="Roboto" panose="02000000000000000000" pitchFamily="2" charset="0"/>
              </a:rPr>
              <a:t>. </a:t>
            </a:r>
            <a:r>
              <a:rPr lang="en-GB" sz="1200" dirty="0">
                <a:solidFill>
                  <a:srgbClr val="002A5A"/>
                </a:solidFill>
                <a:latin typeface="Roboto" panose="02000000000000000000" pitchFamily="2" charset="0"/>
                <a:ea typeface="Roboto" panose="02000000000000000000" pitchFamily="2" charset="0"/>
              </a:rPr>
              <a:t>In a service oriented architecture, a number of services communicate with each other, in one of two ways: through passing data or through two or more services coordinating an activity. </a:t>
            </a:r>
          </a:p>
          <a:p>
            <a:pPr>
              <a:buClr>
                <a:srgbClr val="00B0F0"/>
              </a:buClr>
            </a:pPr>
            <a:endParaRPr lang="en-GB" sz="1200" dirty="0">
              <a:solidFill>
                <a:srgbClr val="002A5A"/>
              </a:solidFill>
              <a:latin typeface="Roboto" panose="02000000000000000000" pitchFamily="2" charset="0"/>
              <a:ea typeface="Roboto" panose="02000000000000000000" pitchFamily="2" charset="0"/>
            </a:endParaRPr>
          </a:p>
          <a:p>
            <a:pPr>
              <a:buClr>
                <a:srgbClr val="00B0F0"/>
              </a:buClr>
            </a:pPr>
            <a:r>
              <a:rPr lang="en-GB" sz="1200" dirty="0">
                <a:solidFill>
                  <a:srgbClr val="002A5A"/>
                </a:solidFill>
                <a:latin typeface="Roboto" panose="02000000000000000000" pitchFamily="2" charset="0"/>
                <a:ea typeface="Roboto" panose="02000000000000000000" pitchFamily="2" charset="0"/>
              </a:rPr>
              <a:t>The main SOA characteristics are: business value, strategic goals, intrinsic inter-operability, shared services, flexibility and evolutionary refinement</a:t>
            </a:r>
          </a:p>
        </p:txBody>
      </p:sp>
      <p:sp>
        <p:nvSpPr>
          <p:cNvPr id="2" name="Rounded Rectangle 1">
            <a:extLst>
              <a:ext uri="{FF2B5EF4-FFF2-40B4-BE49-F238E27FC236}">
                <a16:creationId xmlns:a16="http://schemas.microsoft.com/office/drawing/2014/main" id="{7EC67911-9F96-6D42-875D-A5B53D748CEF}"/>
              </a:ext>
            </a:extLst>
          </p:cNvPr>
          <p:cNvSpPr/>
          <p:nvPr/>
        </p:nvSpPr>
        <p:spPr>
          <a:xfrm>
            <a:off x="228598" y="4465984"/>
            <a:ext cx="2590800" cy="838200"/>
          </a:xfrm>
          <a:prstGeom prst="round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600" dirty="0">
                <a:latin typeface="Roboto" panose="02000000000000000000" pitchFamily="2" charset="0"/>
                <a:ea typeface="Roboto" panose="02000000000000000000" pitchFamily="2" charset="0"/>
              </a:rPr>
              <a:t>Service provider</a:t>
            </a:r>
          </a:p>
        </p:txBody>
      </p:sp>
      <p:sp>
        <p:nvSpPr>
          <p:cNvPr id="11" name="Rounded Rectangle 10">
            <a:extLst>
              <a:ext uri="{FF2B5EF4-FFF2-40B4-BE49-F238E27FC236}">
                <a16:creationId xmlns:a16="http://schemas.microsoft.com/office/drawing/2014/main" id="{4E85EEF3-7E21-5B4A-BCEE-E0EE7FA57451}"/>
              </a:ext>
            </a:extLst>
          </p:cNvPr>
          <p:cNvSpPr/>
          <p:nvPr/>
        </p:nvSpPr>
        <p:spPr>
          <a:xfrm>
            <a:off x="6096000" y="4465984"/>
            <a:ext cx="2590800" cy="838200"/>
          </a:xfrm>
          <a:prstGeom prst="round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NL" sz="1600" dirty="0">
                <a:latin typeface="Roboto" panose="02000000000000000000" pitchFamily="2" charset="0"/>
                <a:ea typeface="Roboto" panose="02000000000000000000" pitchFamily="2" charset="0"/>
              </a:rPr>
              <a:t>Service consumer</a:t>
            </a:r>
          </a:p>
        </p:txBody>
      </p:sp>
      <p:sp>
        <p:nvSpPr>
          <p:cNvPr id="12" name="Rounded Rectangle 11">
            <a:extLst>
              <a:ext uri="{FF2B5EF4-FFF2-40B4-BE49-F238E27FC236}">
                <a16:creationId xmlns:a16="http://schemas.microsoft.com/office/drawing/2014/main" id="{A218BACA-22F3-364A-A52A-FEE1D814935C}"/>
              </a:ext>
            </a:extLst>
          </p:cNvPr>
          <p:cNvSpPr/>
          <p:nvPr/>
        </p:nvSpPr>
        <p:spPr>
          <a:xfrm>
            <a:off x="3272820" y="4003332"/>
            <a:ext cx="2141157" cy="62975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dirty="0">
                <a:solidFill>
                  <a:sysClr val="windowText" lastClr="000000"/>
                </a:solidFill>
                <a:latin typeface="Roboto" panose="02000000000000000000" pitchFamily="2" charset="0"/>
                <a:ea typeface="Roboto" panose="02000000000000000000" pitchFamily="2" charset="0"/>
              </a:rPr>
              <a:t>Service response</a:t>
            </a:r>
          </a:p>
        </p:txBody>
      </p:sp>
      <p:sp>
        <p:nvSpPr>
          <p:cNvPr id="13" name="Rounded Rectangle 12">
            <a:extLst>
              <a:ext uri="{FF2B5EF4-FFF2-40B4-BE49-F238E27FC236}">
                <a16:creationId xmlns:a16="http://schemas.microsoft.com/office/drawing/2014/main" id="{A233AC3F-24F5-6B41-854D-CDE76EDFAA2C}"/>
              </a:ext>
            </a:extLst>
          </p:cNvPr>
          <p:cNvSpPr/>
          <p:nvPr/>
        </p:nvSpPr>
        <p:spPr>
          <a:xfrm>
            <a:off x="3272820" y="5227984"/>
            <a:ext cx="2141157" cy="62975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NL" sz="1400" dirty="0">
                <a:solidFill>
                  <a:sysClr val="windowText" lastClr="000000"/>
                </a:solidFill>
                <a:latin typeface="Roboto" panose="02000000000000000000" pitchFamily="2" charset="0"/>
                <a:ea typeface="Roboto" panose="02000000000000000000" pitchFamily="2" charset="0"/>
              </a:rPr>
              <a:t>Service request</a:t>
            </a:r>
          </a:p>
        </p:txBody>
      </p:sp>
      <p:sp>
        <p:nvSpPr>
          <p:cNvPr id="14" name="Right Arrow 13">
            <a:extLst>
              <a:ext uri="{FF2B5EF4-FFF2-40B4-BE49-F238E27FC236}">
                <a16:creationId xmlns:a16="http://schemas.microsoft.com/office/drawing/2014/main" id="{6057279F-4A75-9240-9DAF-98601FCB9FC5}"/>
              </a:ext>
            </a:extLst>
          </p:cNvPr>
          <p:cNvSpPr/>
          <p:nvPr/>
        </p:nvSpPr>
        <p:spPr>
          <a:xfrm>
            <a:off x="3733798" y="4748390"/>
            <a:ext cx="1259505" cy="196431"/>
          </a:xfrm>
          <a:prstGeom prst="rightArrow">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Right Arrow 14">
            <a:extLst>
              <a:ext uri="{FF2B5EF4-FFF2-40B4-BE49-F238E27FC236}">
                <a16:creationId xmlns:a16="http://schemas.microsoft.com/office/drawing/2014/main" id="{8E94F4BC-8A37-104F-AC92-E445ACC9253B}"/>
              </a:ext>
            </a:extLst>
          </p:cNvPr>
          <p:cNvSpPr/>
          <p:nvPr/>
        </p:nvSpPr>
        <p:spPr>
          <a:xfrm rot="10800000">
            <a:off x="3733798" y="4944821"/>
            <a:ext cx="1259505" cy="196431"/>
          </a:xfrm>
          <a:prstGeom prst="rightArrow">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ectangle 15">
            <a:extLst>
              <a:ext uri="{FF2B5EF4-FFF2-40B4-BE49-F238E27FC236}">
                <a16:creationId xmlns:a16="http://schemas.microsoft.com/office/drawing/2014/main" id="{A4310FF8-8847-FE49-B821-7940A2A9A68C}"/>
              </a:ext>
            </a:extLst>
          </p:cNvPr>
          <p:cNvSpPr/>
          <p:nvPr/>
        </p:nvSpPr>
        <p:spPr>
          <a:xfrm>
            <a:off x="8915400" y="1808862"/>
            <a:ext cx="2971800" cy="3416320"/>
          </a:xfrm>
          <a:prstGeom prst="rect">
            <a:avLst/>
          </a:prstGeom>
        </p:spPr>
        <p:txBody>
          <a:bodyPr wrap="square">
            <a:spAutoFit/>
          </a:bodyPr>
          <a:lstStyle/>
          <a:p>
            <a:pPr>
              <a:buClr>
                <a:srgbClr val="00B0F0"/>
              </a:buClr>
            </a:pPr>
            <a:r>
              <a:rPr lang="en-US" sz="1200" b="1" dirty="0">
                <a:solidFill>
                  <a:srgbClr val="002A5A"/>
                </a:solidFill>
                <a:latin typeface="Roboto" panose="02000000000000000000" pitchFamily="2" charset="0"/>
                <a:ea typeface="Roboto" panose="02000000000000000000" pitchFamily="2" charset="0"/>
              </a:rPr>
              <a:t>There are two major roles within SOA: </a:t>
            </a:r>
          </a:p>
          <a:p>
            <a:pPr>
              <a:buClr>
                <a:srgbClr val="00B0F0"/>
              </a:buClr>
            </a:pPr>
            <a:endParaRPr lang="en-US" sz="1200" b="1" dirty="0">
              <a:solidFill>
                <a:srgbClr val="3C9EE1"/>
              </a:solidFill>
              <a:latin typeface="Roboto" panose="02000000000000000000" pitchFamily="2" charset="0"/>
              <a:ea typeface="Roboto" panose="02000000000000000000" pitchFamily="2" charset="0"/>
            </a:endParaRPr>
          </a:p>
          <a:p>
            <a:pPr>
              <a:buClr>
                <a:srgbClr val="00B0F0"/>
              </a:buClr>
            </a:pPr>
            <a:r>
              <a:rPr lang="en-US" sz="1200" b="1" dirty="0">
                <a:solidFill>
                  <a:srgbClr val="009DE0"/>
                </a:solidFill>
                <a:latin typeface="Roboto" panose="02000000000000000000" pitchFamily="2" charset="0"/>
                <a:ea typeface="Roboto" panose="02000000000000000000" pitchFamily="2" charset="0"/>
              </a:rPr>
              <a:t>Service provider: </a:t>
            </a:r>
            <a:r>
              <a:rPr lang="en-US" sz="1200" dirty="0">
                <a:solidFill>
                  <a:srgbClr val="002A5A"/>
                </a:solidFill>
                <a:latin typeface="Roboto" panose="02000000000000000000" pitchFamily="2" charset="0"/>
                <a:ea typeface="Roboto" panose="02000000000000000000" pitchFamily="2" charset="0"/>
              </a:rPr>
              <a:t>The service provider is the maintainer of the service and the organization that makes available one or more services for others to use. To advertise services, the provider can publish them in a registry, together with a service contract that specifies the nature of the service, how to use it, the requirements for the service, and the fees charged.</a:t>
            </a:r>
          </a:p>
          <a:p>
            <a:pPr>
              <a:buClr>
                <a:srgbClr val="00B0F0"/>
              </a:buClr>
            </a:pPr>
            <a:endParaRPr lang="en-US" sz="1200" dirty="0">
              <a:latin typeface="Roboto" panose="02000000000000000000" pitchFamily="2" charset="0"/>
              <a:ea typeface="Roboto" panose="02000000000000000000" pitchFamily="2" charset="0"/>
            </a:endParaRPr>
          </a:p>
          <a:p>
            <a:pPr>
              <a:buClr>
                <a:srgbClr val="00B0F0"/>
              </a:buClr>
            </a:pPr>
            <a:r>
              <a:rPr lang="en-US" sz="1200" b="1" dirty="0">
                <a:solidFill>
                  <a:srgbClr val="009DE0"/>
                </a:solidFill>
                <a:latin typeface="Roboto" panose="02000000000000000000" pitchFamily="2" charset="0"/>
                <a:ea typeface="Roboto" panose="02000000000000000000" pitchFamily="2" charset="0"/>
              </a:rPr>
              <a:t>Service consumer: </a:t>
            </a:r>
            <a:r>
              <a:rPr lang="en-US" sz="1200" dirty="0">
                <a:solidFill>
                  <a:srgbClr val="002A5A"/>
                </a:solidFill>
                <a:latin typeface="Roboto" panose="02000000000000000000" pitchFamily="2" charset="0"/>
                <a:ea typeface="Roboto" panose="02000000000000000000" pitchFamily="2" charset="0"/>
              </a:rPr>
              <a:t>The service consumer can locate the service metadata in the registry and develop the required client components to bind and use the service.</a:t>
            </a:r>
          </a:p>
        </p:txBody>
      </p:sp>
      <p:sp>
        <p:nvSpPr>
          <p:cNvPr id="3" name="Slide Number Placeholder 2">
            <a:extLst>
              <a:ext uri="{FF2B5EF4-FFF2-40B4-BE49-F238E27FC236}">
                <a16:creationId xmlns:a16="http://schemas.microsoft.com/office/drawing/2014/main" id="{ACA51A25-6405-485C-A5F3-DEA83C6E11D9}"/>
              </a:ext>
            </a:extLst>
          </p:cNvPr>
          <p:cNvSpPr>
            <a:spLocks noGrp="1"/>
          </p:cNvSpPr>
          <p:nvPr>
            <p:ph type="sldNum" sz="quarter" idx="12"/>
          </p:nvPr>
        </p:nvSpPr>
        <p:spPr/>
        <p:txBody>
          <a:bodyPr/>
          <a:lstStyle/>
          <a:p>
            <a:pPr>
              <a:defRPr/>
            </a:pPr>
            <a:fld id="{858E763E-C1F5-433F-AD86-2BCC4D2F67EC}" type="slidenum">
              <a:rPr lang="nl-NL" smtClean="0"/>
              <a:pPr>
                <a:defRPr/>
              </a:pPr>
              <a:t>112</a:t>
            </a:fld>
            <a:endParaRPr lang="nl-NL"/>
          </a:p>
        </p:txBody>
      </p:sp>
    </p:spTree>
    <p:extLst>
      <p:ext uri="{BB962C8B-B14F-4D97-AF65-F5344CB8AC3E}">
        <p14:creationId xmlns:p14="http://schemas.microsoft.com/office/powerpoint/2010/main" val="29497455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1" y="422414"/>
            <a:ext cx="10820401"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106680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Service Oriented Architecture (SOA) and information security</a:t>
            </a:r>
            <a:endParaRPr lang="en-NL" sz="2400" b="1" dirty="0">
              <a:solidFill>
                <a:schemeClr val="bg1"/>
              </a:solidFill>
              <a:latin typeface="Montserrat SemiBold" panose="00000700000000000000" pitchFamily="2" charset="0"/>
            </a:endParaRPr>
          </a:p>
        </p:txBody>
      </p:sp>
      <p:sp>
        <p:nvSpPr>
          <p:cNvPr id="17" name="Rectangle 16">
            <a:extLst>
              <a:ext uri="{FF2B5EF4-FFF2-40B4-BE49-F238E27FC236}">
                <a16:creationId xmlns:a16="http://schemas.microsoft.com/office/drawing/2014/main" id="{C74734AB-9D1D-0641-9F73-5DFFD092EB9B}"/>
              </a:ext>
            </a:extLst>
          </p:cNvPr>
          <p:cNvSpPr/>
          <p:nvPr/>
        </p:nvSpPr>
        <p:spPr>
          <a:xfrm>
            <a:off x="4267523" y="2649115"/>
            <a:ext cx="7619355" cy="2462213"/>
          </a:xfrm>
          <a:prstGeom prst="rect">
            <a:avLst/>
          </a:prstGeom>
        </p:spPr>
        <p:txBody>
          <a:bodyPr wrap="square">
            <a:spAutoFit/>
          </a:bodyPr>
          <a:lstStyle/>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When it comes down to information security, some aspects must be taken into consideration.</a:t>
            </a:r>
          </a:p>
          <a:p>
            <a:pPr>
              <a:buClr>
                <a:srgbClr val="002A5A"/>
              </a:buCl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Information security architecture follows information security strategy.</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It is important that when designing services or infrastructure based on SOA, the information security team are involved in the project.</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The definition of which security services will be provided, and in which architecture, must be defined to better align the information security requirements and the service for the customers. </a:t>
            </a:r>
          </a:p>
        </p:txBody>
      </p:sp>
      <p:sp>
        <p:nvSpPr>
          <p:cNvPr id="18" name="Oval 17">
            <a:extLst>
              <a:ext uri="{FF2B5EF4-FFF2-40B4-BE49-F238E27FC236}">
                <a16:creationId xmlns:a16="http://schemas.microsoft.com/office/drawing/2014/main" id="{CBC5877D-A207-E544-80E8-AC2C2B39EE1B}"/>
              </a:ext>
            </a:extLst>
          </p:cNvPr>
          <p:cNvSpPr/>
          <p:nvPr/>
        </p:nvSpPr>
        <p:spPr>
          <a:xfrm>
            <a:off x="528606" y="2178878"/>
            <a:ext cx="3048000" cy="29718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0" name="Straight Connector 19">
            <a:extLst>
              <a:ext uri="{FF2B5EF4-FFF2-40B4-BE49-F238E27FC236}">
                <a16:creationId xmlns:a16="http://schemas.microsoft.com/office/drawing/2014/main" id="{BC500BC1-0DEB-3D43-B0B1-49DC94B52881}"/>
              </a:ext>
            </a:extLst>
          </p:cNvPr>
          <p:cNvCxnSpPr/>
          <p:nvPr/>
        </p:nvCxnSpPr>
        <p:spPr>
          <a:xfrm>
            <a:off x="4114800" y="2178878"/>
            <a:ext cx="0" cy="32313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6" name="Graphic 5" descr="Lock">
            <a:extLst>
              <a:ext uri="{FF2B5EF4-FFF2-40B4-BE49-F238E27FC236}">
                <a16:creationId xmlns:a16="http://schemas.microsoft.com/office/drawing/2014/main" id="{18537C14-EDA1-2E44-B26B-A31254E8B6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4406" y="2826578"/>
            <a:ext cx="1676400" cy="1676400"/>
          </a:xfrm>
          <a:prstGeom prst="rect">
            <a:avLst/>
          </a:prstGeom>
        </p:spPr>
      </p:pic>
      <p:sp>
        <p:nvSpPr>
          <p:cNvPr id="2" name="Slide Number Placeholder 1">
            <a:extLst>
              <a:ext uri="{FF2B5EF4-FFF2-40B4-BE49-F238E27FC236}">
                <a16:creationId xmlns:a16="http://schemas.microsoft.com/office/drawing/2014/main" id="{7CBCBE24-5876-4D6D-91EE-90C5B6A16066}"/>
              </a:ext>
            </a:extLst>
          </p:cNvPr>
          <p:cNvSpPr>
            <a:spLocks noGrp="1"/>
          </p:cNvSpPr>
          <p:nvPr>
            <p:ph type="sldNum" sz="quarter" idx="12"/>
          </p:nvPr>
        </p:nvSpPr>
        <p:spPr/>
        <p:txBody>
          <a:bodyPr/>
          <a:lstStyle/>
          <a:p>
            <a:pPr>
              <a:defRPr/>
            </a:pPr>
            <a:fld id="{858E763E-C1F5-433F-AD86-2BCC4D2F67EC}" type="slidenum">
              <a:rPr lang="nl-NL" smtClean="0"/>
              <a:pPr>
                <a:defRPr/>
              </a:pPr>
              <a:t>113</a:t>
            </a:fld>
            <a:endParaRPr lang="nl-NL"/>
          </a:p>
        </p:txBody>
      </p:sp>
    </p:spTree>
    <p:extLst>
      <p:ext uri="{BB962C8B-B14F-4D97-AF65-F5344CB8AC3E}">
        <p14:creationId xmlns:p14="http://schemas.microsoft.com/office/powerpoint/2010/main" val="11354744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7791DF2B-9303-0541-9EAA-4A212178110A}"/>
              </a:ext>
            </a:extLst>
          </p:cNvPr>
          <p:cNvSpPr/>
          <p:nvPr/>
        </p:nvSpPr>
        <p:spPr>
          <a:xfrm>
            <a:off x="4419600" y="3962400"/>
            <a:ext cx="7620000" cy="2743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Open-design architecture</a:t>
            </a:r>
            <a:endParaRPr lang="en-NL" sz="2400" b="1" dirty="0">
              <a:solidFill>
                <a:schemeClr val="bg1"/>
              </a:solidFill>
              <a:latin typeface="Montserrat SemiBold" panose="00000700000000000000" pitchFamily="2" charset="0"/>
            </a:endParaRPr>
          </a:p>
        </p:txBody>
      </p:sp>
      <p:sp>
        <p:nvSpPr>
          <p:cNvPr id="17" name="Rectangle 16">
            <a:extLst>
              <a:ext uri="{FF2B5EF4-FFF2-40B4-BE49-F238E27FC236}">
                <a16:creationId xmlns:a16="http://schemas.microsoft.com/office/drawing/2014/main" id="{C74734AB-9D1D-0641-9F73-5DFFD092EB9B}"/>
              </a:ext>
            </a:extLst>
          </p:cNvPr>
          <p:cNvSpPr/>
          <p:nvPr/>
        </p:nvSpPr>
        <p:spPr>
          <a:xfrm>
            <a:off x="4267523" y="1772816"/>
            <a:ext cx="7619355" cy="2031325"/>
          </a:xfrm>
          <a:prstGeom prst="rect">
            <a:avLst/>
          </a:prstGeom>
        </p:spPr>
        <p:txBody>
          <a:bodyPr wrap="square">
            <a:spAutoFit/>
          </a:bodyPr>
          <a:lstStyle/>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Open-design architecture advocates that establishing a single, consistent, clearly defined control </a:t>
            </a:r>
            <a:r>
              <a:rPr lang="en-GB" sz="1400" dirty="0" err="1">
                <a:solidFill>
                  <a:srgbClr val="002A5A"/>
                </a:solidFill>
                <a:latin typeface="Roboto" panose="02000000000000000000" pitchFamily="2" charset="0"/>
                <a:ea typeface="Roboto" panose="02000000000000000000" pitchFamily="2" charset="0"/>
              </a:rPr>
              <a:t>catalog</a:t>
            </a:r>
            <a:r>
              <a:rPr lang="en-GB" sz="1400" dirty="0">
                <a:solidFill>
                  <a:srgbClr val="002A5A"/>
                </a:solidFill>
                <a:latin typeface="Roboto" panose="02000000000000000000" pitchFamily="2" charset="0"/>
                <a:ea typeface="Roboto" panose="02000000000000000000" pitchFamily="2" charset="0"/>
              </a:rPr>
              <a:t> provides an excellent means to simplify requirements from numerous standards, governance frameworks, legislation, and regulations.</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Using OSA (Open Security Architect) patterns provides a fast start, improves the quality of the solution that must be deployed, and reduces overall effort.</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Commonly, open-design architectures are tested a lot, which improves the security of the services. </a:t>
            </a:r>
          </a:p>
        </p:txBody>
      </p:sp>
      <p:sp>
        <p:nvSpPr>
          <p:cNvPr id="18" name="Oval 17">
            <a:extLst>
              <a:ext uri="{FF2B5EF4-FFF2-40B4-BE49-F238E27FC236}">
                <a16:creationId xmlns:a16="http://schemas.microsoft.com/office/drawing/2014/main" id="{CBC5877D-A207-E544-80E8-AC2C2B39EE1B}"/>
              </a:ext>
            </a:extLst>
          </p:cNvPr>
          <p:cNvSpPr/>
          <p:nvPr/>
        </p:nvSpPr>
        <p:spPr>
          <a:xfrm>
            <a:off x="528606" y="2178878"/>
            <a:ext cx="3048000" cy="29718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0" name="Straight Connector 19">
            <a:extLst>
              <a:ext uri="{FF2B5EF4-FFF2-40B4-BE49-F238E27FC236}">
                <a16:creationId xmlns:a16="http://schemas.microsoft.com/office/drawing/2014/main" id="{BC500BC1-0DEB-3D43-B0B1-49DC94B52881}"/>
              </a:ext>
            </a:extLst>
          </p:cNvPr>
          <p:cNvCxnSpPr/>
          <p:nvPr/>
        </p:nvCxnSpPr>
        <p:spPr>
          <a:xfrm>
            <a:off x="4114800" y="2178878"/>
            <a:ext cx="0" cy="32313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3" name="Graphic 2" descr="List">
            <a:extLst>
              <a:ext uri="{FF2B5EF4-FFF2-40B4-BE49-F238E27FC236}">
                <a16:creationId xmlns:a16="http://schemas.microsoft.com/office/drawing/2014/main" id="{CBF4EB17-2BAE-984A-8C4D-8E27C40B28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6308" y="2788479"/>
            <a:ext cx="1752595" cy="1752595"/>
          </a:xfrm>
          <a:prstGeom prst="rect">
            <a:avLst/>
          </a:prstGeom>
        </p:spPr>
      </p:pic>
      <p:sp>
        <p:nvSpPr>
          <p:cNvPr id="10" name="Rounded Rectangle 9">
            <a:extLst>
              <a:ext uri="{FF2B5EF4-FFF2-40B4-BE49-F238E27FC236}">
                <a16:creationId xmlns:a16="http://schemas.microsoft.com/office/drawing/2014/main" id="{1A44F9A4-6FE5-2249-9002-063787D7553D}"/>
              </a:ext>
            </a:extLst>
          </p:cNvPr>
          <p:cNvSpPr/>
          <p:nvPr/>
        </p:nvSpPr>
        <p:spPr>
          <a:xfrm>
            <a:off x="4615557" y="4343400"/>
            <a:ext cx="2141157" cy="391026"/>
          </a:xfrm>
          <a:prstGeom prst="round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050" dirty="0">
                <a:latin typeface="Roboto" panose="02000000000000000000" pitchFamily="2" charset="0"/>
                <a:ea typeface="Roboto" panose="02000000000000000000" pitchFamily="2" charset="0"/>
              </a:rPr>
              <a:t>Simplicity over flexibility</a:t>
            </a:r>
          </a:p>
        </p:txBody>
      </p:sp>
      <p:sp>
        <p:nvSpPr>
          <p:cNvPr id="11" name="Rounded Rectangle 10">
            <a:extLst>
              <a:ext uri="{FF2B5EF4-FFF2-40B4-BE49-F238E27FC236}">
                <a16:creationId xmlns:a16="http://schemas.microsoft.com/office/drawing/2014/main" id="{8A3BA3F2-5A4C-B94B-BA87-B3E712182A98}"/>
              </a:ext>
            </a:extLst>
          </p:cNvPr>
          <p:cNvSpPr/>
          <p:nvPr/>
        </p:nvSpPr>
        <p:spPr>
          <a:xfrm>
            <a:off x="7172003" y="4343400"/>
            <a:ext cx="2141157" cy="391026"/>
          </a:xfrm>
          <a:prstGeom prst="round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NL" sz="1050" dirty="0">
                <a:latin typeface="Roboto" panose="02000000000000000000" pitchFamily="2" charset="0"/>
                <a:ea typeface="Roboto" panose="02000000000000000000" pitchFamily="2" charset="0"/>
              </a:rPr>
              <a:t>Usability over restriction</a:t>
            </a:r>
          </a:p>
        </p:txBody>
      </p:sp>
      <p:sp>
        <p:nvSpPr>
          <p:cNvPr id="12" name="Rounded Rectangle 11">
            <a:extLst>
              <a:ext uri="{FF2B5EF4-FFF2-40B4-BE49-F238E27FC236}">
                <a16:creationId xmlns:a16="http://schemas.microsoft.com/office/drawing/2014/main" id="{4C8645B9-E9C2-7E4D-A50B-0DED95D495F9}"/>
              </a:ext>
            </a:extLst>
          </p:cNvPr>
          <p:cNvSpPr/>
          <p:nvPr/>
        </p:nvSpPr>
        <p:spPr>
          <a:xfrm>
            <a:off x="9755246" y="4343400"/>
            <a:ext cx="2141157" cy="391026"/>
          </a:xfrm>
          <a:prstGeom prst="round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NL" sz="1050" dirty="0">
                <a:latin typeface="Roboto" panose="02000000000000000000" pitchFamily="2" charset="0"/>
                <a:ea typeface="Roboto" panose="02000000000000000000" pitchFamily="2" charset="0"/>
              </a:rPr>
              <a:t>Defense in depth</a:t>
            </a:r>
          </a:p>
        </p:txBody>
      </p:sp>
      <p:sp>
        <p:nvSpPr>
          <p:cNvPr id="13" name="Rounded Rectangle 12">
            <a:extLst>
              <a:ext uri="{FF2B5EF4-FFF2-40B4-BE49-F238E27FC236}">
                <a16:creationId xmlns:a16="http://schemas.microsoft.com/office/drawing/2014/main" id="{A37748D1-CCDA-F94A-AC9B-BF821C261443}"/>
              </a:ext>
            </a:extLst>
          </p:cNvPr>
          <p:cNvSpPr/>
          <p:nvPr/>
        </p:nvSpPr>
        <p:spPr>
          <a:xfrm>
            <a:off x="4615557" y="5137736"/>
            <a:ext cx="2141157" cy="391026"/>
          </a:xfrm>
          <a:prstGeom prst="round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050" dirty="0">
                <a:latin typeface="Roboto" panose="02000000000000000000" pitchFamily="2" charset="0"/>
                <a:ea typeface="Roboto" panose="02000000000000000000" pitchFamily="2" charset="0"/>
              </a:rPr>
              <a:t>Open design</a:t>
            </a:r>
          </a:p>
        </p:txBody>
      </p:sp>
      <p:sp>
        <p:nvSpPr>
          <p:cNvPr id="14" name="Rounded Rectangle 13">
            <a:extLst>
              <a:ext uri="{FF2B5EF4-FFF2-40B4-BE49-F238E27FC236}">
                <a16:creationId xmlns:a16="http://schemas.microsoft.com/office/drawing/2014/main" id="{5B70D425-18EB-A64E-8723-7DFD3CF26F5C}"/>
              </a:ext>
            </a:extLst>
          </p:cNvPr>
          <p:cNvSpPr/>
          <p:nvPr/>
        </p:nvSpPr>
        <p:spPr>
          <a:xfrm>
            <a:off x="7172003" y="5137736"/>
            <a:ext cx="2141157" cy="391026"/>
          </a:xfrm>
          <a:prstGeom prst="round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NL" sz="1050" dirty="0">
                <a:latin typeface="Roboto" panose="02000000000000000000" pitchFamily="2" charset="0"/>
                <a:ea typeface="Roboto" panose="02000000000000000000" pitchFamily="2" charset="0"/>
              </a:rPr>
              <a:t>Secure coding practices</a:t>
            </a:r>
          </a:p>
        </p:txBody>
      </p:sp>
      <p:sp>
        <p:nvSpPr>
          <p:cNvPr id="15" name="Rounded Rectangle 14">
            <a:extLst>
              <a:ext uri="{FF2B5EF4-FFF2-40B4-BE49-F238E27FC236}">
                <a16:creationId xmlns:a16="http://schemas.microsoft.com/office/drawing/2014/main" id="{8626ADDE-6F7F-1643-879D-FF3F52BFD846}"/>
              </a:ext>
            </a:extLst>
          </p:cNvPr>
          <p:cNvSpPr/>
          <p:nvPr/>
        </p:nvSpPr>
        <p:spPr>
          <a:xfrm>
            <a:off x="9755246" y="5137736"/>
            <a:ext cx="2141157" cy="391026"/>
          </a:xfrm>
          <a:prstGeom prst="round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NL" sz="1050" dirty="0">
                <a:latin typeface="Roboto" panose="02000000000000000000" pitchFamily="2" charset="0"/>
                <a:ea typeface="Roboto" panose="02000000000000000000" pitchFamily="2" charset="0"/>
              </a:rPr>
              <a:t>Black box and white box testing</a:t>
            </a:r>
          </a:p>
        </p:txBody>
      </p:sp>
      <p:sp>
        <p:nvSpPr>
          <p:cNvPr id="16" name="Rounded Rectangle 15">
            <a:extLst>
              <a:ext uri="{FF2B5EF4-FFF2-40B4-BE49-F238E27FC236}">
                <a16:creationId xmlns:a16="http://schemas.microsoft.com/office/drawing/2014/main" id="{5907E44A-19E8-BF4B-A46A-58DA5B5540BE}"/>
              </a:ext>
            </a:extLst>
          </p:cNvPr>
          <p:cNvSpPr/>
          <p:nvPr/>
        </p:nvSpPr>
        <p:spPr>
          <a:xfrm>
            <a:off x="4615557" y="5953743"/>
            <a:ext cx="2141157" cy="391026"/>
          </a:xfrm>
          <a:prstGeom prst="round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050" dirty="0">
                <a:latin typeface="Roboto" panose="02000000000000000000" pitchFamily="2" charset="0"/>
                <a:ea typeface="Roboto" panose="02000000000000000000" pitchFamily="2" charset="0"/>
              </a:rPr>
              <a:t>Complete mediation</a:t>
            </a:r>
          </a:p>
        </p:txBody>
      </p:sp>
      <p:sp>
        <p:nvSpPr>
          <p:cNvPr id="19" name="Rounded Rectangle 18">
            <a:extLst>
              <a:ext uri="{FF2B5EF4-FFF2-40B4-BE49-F238E27FC236}">
                <a16:creationId xmlns:a16="http://schemas.microsoft.com/office/drawing/2014/main" id="{6EE777DC-EC12-C542-80BA-7B6A58695204}"/>
              </a:ext>
            </a:extLst>
          </p:cNvPr>
          <p:cNvSpPr/>
          <p:nvPr/>
        </p:nvSpPr>
        <p:spPr>
          <a:xfrm>
            <a:off x="7172003" y="5953743"/>
            <a:ext cx="2141157" cy="391026"/>
          </a:xfrm>
          <a:prstGeom prst="round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NL" sz="1050" dirty="0">
                <a:latin typeface="Roboto" panose="02000000000000000000" pitchFamily="2" charset="0"/>
                <a:ea typeface="Roboto" panose="02000000000000000000" pitchFamily="2" charset="0"/>
              </a:rPr>
              <a:t>Least privilege</a:t>
            </a:r>
          </a:p>
        </p:txBody>
      </p:sp>
      <p:sp>
        <p:nvSpPr>
          <p:cNvPr id="21" name="Rounded Rectangle 20">
            <a:extLst>
              <a:ext uri="{FF2B5EF4-FFF2-40B4-BE49-F238E27FC236}">
                <a16:creationId xmlns:a16="http://schemas.microsoft.com/office/drawing/2014/main" id="{54A5399D-A312-754C-B26A-7A8E9014A24E}"/>
              </a:ext>
            </a:extLst>
          </p:cNvPr>
          <p:cNvSpPr/>
          <p:nvPr/>
        </p:nvSpPr>
        <p:spPr>
          <a:xfrm>
            <a:off x="9755246" y="5953743"/>
            <a:ext cx="2141157" cy="391026"/>
          </a:xfrm>
          <a:prstGeom prst="round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NL" sz="1050" dirty="0">
                <a:latin typeface="Roboto" panose="02000000000000000000" pitchFamily="2" charset="0"/>
                <a:ea typeface="Roboto" panose="02000000000000000000" pitchFamily="2" charset="0"/>
              </a:rPr>
              <a:t>Audit trails</a:t>
            </a:r>
          </a:p>
        </p:txBody>
      </p:sp>
      <p:sp>
        <p:nvSpPr>
          <p:cNvPr id="8" name="TextBox 7">
            <a:extLst>
              <a:ext uri="{FF2B5EF4-FFF2-40B4-BE49-F238E27FC236}">
                <a16:creationId xmlns:a16="http://schemas.microsoft.com/office/drawing/2014/main" id="{8828ED1D-7877-294E-B50E-158FC7E2CC25}"/>
              </a:ext>
            </a:extLst>
          </p:cNvPr>
          <p:cNvSpPr txBox="1"/>
          <p:nvPr/>
        </p:nvSpPr>
        <p:spPr>
          <a:xfrm>
            <a:off x="7047892" y="3999012"/>
            <a:ext cx="2077813" cy="307777"/>
          </a:xfrm>
          <a:prstGeom prst="rect">
            <a:avLst/>
          </a:prstGeom>
          <a:noFill/>
        </p:spPr>
        <p:txBody>
          <a:bodyPr wrap="none" rtlCol="0">
            <a:spAutoFit/>
          </a:bodyPr>
          <a:lstStyle/>
          <a:p>
            <a:r>
              <a:rPr lang="en-NL" sz="1400" b="1" dirty="0">
                <a:solidFill>
                  <a:srgbClr val="002A5A"/>
                </a:solidFill>
                <a:latin typeface="Roboto" panose="02000000000000000000" pitchFamily="2" charset="0"/>
                <a:ea typeface="Roboto" panose="02000000000000000000" pitchFamily="2" charset="0"/>
              </a:rPr>
              <a:t>Architectural principles</a:t>
            </a:r>
          </a:p>
        </p:txBody>
      </p:sp>
      <p:sp>
        <p:nvSpPr>
          <p:cNvPr id="22" name="TextBox 21">
            <a:extLst>
              <a:ext uri="{FF2B5EF4-FFF2-40B4-BE49-F238E27FC236}">
                <a16:creationId xmlns:a16="http://schemas.microsoft.com/office/drawing/2014/main" id="{464558BD-443A-EE4F-801B-7A01E6B5416E}"/>
              </a:ext>
            </a:extLst>
          </p:cNvPr>
          <p:cNvSpPr txBox="1"/>
          <p:nvPr/>
        </p:nvSpPr>
        <p:spPr>
          <a:xfrm>
            <a:off x="7028790" y="4782192"/>
            <a:ext cx="2303836" cy="307777"/>
          </a:xfrm>
          <a:prstGeom prst="rect">
            <a:avLst/>
          </a:prstGeom>
          <a:noFill/>
        </p:spPr>
        <p:txBody>
          <a:bodyPr wrap="none" rtlCol="0">
            <a:spAutoFit/>
          </a:bodyPr>
          <a:lstStyle/>
          <a:p>
            <a:r>
              <a:rPr lang="en-NL" sz="1400" b="1" dirty="0">
                <a:solidFill>
                  <a:srgbClr val="002A5A"/>
                </a:solidFill>
                <a:latin typeface="Roboto" panose="02000000000000000000" pitchFamily="2" charset="0"/>
                <a:ea typeface="Roboto" panose="02000000000000000000" pitchFamily="2" charset="0"/>
              </a:rPr>
              <a:t>Implementation principles</a:t>
            </a:r>
          </a:p>
        </p:txBody>
      </p:sp>
      <p:sp>
        <p:nvSpPr>
          <p:cNvPr id="23" name="TextBox 22">
            <a:extLst>
              <a:ext uri="{FF2B5EF4-FFF2-40B4-BE49-F238E27FC236}">
                <a16:creationId xmlns:a16="http://schemas.microsoft.com/office/drawing/2014/main" id="{095FC545-3CF9-9B46-9829-F3B40D2269BB}"/>
              </a:ext>
            </a:extLst>
          </p:cNvPr>
          <p:cNvSpPr txBox="1"/>
          <p:nvPr/>
        </p:nvSpPr>
        <p:spPr>
          <a:xfrm>
            <a:off x="6386945" y="5590007"/>
            <a:ext cx="3502882" cy="307777"/>
          </a:xfrm>
          <a:prstGeom prst="rect">
            <a:avLst/>
          </a:prstGeom>
          <a:noFill/>
        </p:spPr>
        <p:txBody>
          <a:bodyPr wrap="none" rtlCol="0">
            <a:spAutoFit/>
          </a:bodyPr>
          <a:lstStyle/>
          <a:p>
            <a:r>
              <a:rPr lang="en-NL" sz="1400" b="1" dirty="0">
                <a:solidFill>
                  <a:srgbClr val="002A5A"/>
                </a:solidFill>
                <a:latin typeface="Roboto" panose="02000000000000000000" pitchFamily="2" charset="0"/>
                <a:ea typeface="Roboto" panose="02000000000000000000" pitchFamily="2" charset="0"/>
              </a:rPr>
              <a:t>Operations and configuration principles</a:t>
            </a:r>
          </a:p>
        </p:txBody>
      </p:sp>
      <p:sp>
        <p:nvSpPr>
          <p:cNvPr id="2" name="Slide Number Placeholder 1">
            <a:extLst>
              <a:ext uri="{FF2B5EF4-FFF2-40B4-BE49-F238E27FC236}">
                <a16:creationId xmlns:a16="http://schemas.microsoft.com/office/drawing/2014/main" id="{78360F5D-B0A3-42D4-BB74-FD95F7A96748}"/>
              </a:ext>
            </a:extLst>
          </p:cNvPr>
          <p:cNvSpPr>
            <a:spLocks noGrp="1"/>
          </p:cNvSpPr>
          <p:nvPr>
            <p:ph type="sldNum" sz="quarter" idx="12"/>
          </p:nvPr>
        </p:nvSpPr>
        <p:spPr/>
        <p:txBody>
          <a:bodyPr/>
          <a:lstStyle/>
          <a:p>
            <a:pPr>
              <a:defRPr/>
            </a:pPr>
            <a:fld id="{858E763E-C1F5-433F-AD86-2BCC4D2F67EC}" type="slidenum">
              <a:rPr lang="nl-NL" smtClean="0"/>
              <a:pPr>
                <a:defRPr/>
              </a:pPr>
              <a:t>114</a:t>
            </a:fld>
            <a:endParaRPr lang="nl-NL"/>
          </a:p>
        </p:txBody>
      </p:sp>
    </p:spTree>
    <p:extLst>
      <p:ext uri="{BB962C8B-B14F-4D97-AF65-F5344CB8AC3E}">
        <p14:creationId xmlns:p14="http://schemas.microsoft.com/office/powerpoint/2010/main" val="119421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Common Criteria</a:t>
            </a:r>
            <a:endParaRPr lang="en-NL" sz="2400" b="1" dirty="0">
              <a:solidFill>
                <a:schemeClr val="bg1"/>
              </a:solidFill>
              <a:latin typeface="Montserrat SemiBold" panose="00000700000000000000" pitchFamily="2" charset="0"/>
            </a:endParaRPr>
          </a:p>
        </p:txBody>
      </p:sp>
      <p:sp>
        <p:nvSpPr>
          <p:cNvPr id="49" name="Rectangle 48">
            <a:extLst>
              <a:ext uri="{FF2B5EF4-FFF2-40B4-BE49-F238E27FC236}">
                <a16:creationId xmlns:a16="http://schemas.microsoft.com/office/drawing/2014/main" id="{1BD9D1F1-2928-B34C-BBBB-B2B8E7F508F0}"/>
              </a:ext>
            </a:extLst>
          </p:cNvPr>
          <p:cNvSpPr/>
          <p:nvPr/>
        </p:nvSpPr>
        <p:spPr>
          <a:xfrm>
            <a:off x="4104290" y="2183142"/>
            <a:ext cx="7619355" cy="3108543"/>
          </a:xfrm>
          <a:prstGeom prst="rect">
            <a:avLst/>
          </a:prstGeom>
        </p:spPr>
        <p:txBody>
          <a:bodyPr wrap="square">
            <a:spAutoFit/>
          </a:bodyPr>
          <a:lstStyle/>
          <a:p>
            <a:pPr marL="285750"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Since firewalls and other access granting equipment are the gate-keepers to the information assets of the organization, independent certification is required.</a:t>
            </a:r>
          </a:p>
          <a:p>
            <a:pPr>
              <a:buClr>
                <a:srgbClr val="002A5A"/>
              </a:buClr>
            </a:pPr>
            <a:endParaRPr lang="en-US"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ISO/IEC 15408, or “common criteria”, “… is a framework in which computer system users can specify their security functional and assurance requirements, vendors can then implement and/or make claims about the security attributes of their products, and testing laboratories can evaluate the products to determine if they actually meet the claims”. </a:t>
            </a:r>
          </a:p>
          <a:p>
            <a:pPr marL="285750" indent="-285750">
              <a:buClr>
                <a:srgbClr val="002A5A"/>
              </a:buClr>
              <a:buFont typeface="Arial" panose="020B0604020202020204" pitchFamily="34" charset="0"/>
              <a:buChar char="•"/>
            </a:pPr>
            <a:endParaRPr lang="en-US"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When a security product has been tested against ISO/IEC 15408, it will be assigned an Evaluation Assurance Level (EAL). When users determine their assurance requirements, they can then decide to install only equipment with the corresponding EAL’s.</a:t>
            </a:r>
          </a:p>
          <a:p>
            <a:pPr marL="285750" indent="-285750">
              <a:buClr>
                <a:srgbClr val="002A5A"/>
              </a:buClr>
              <a:buFont typeface="Arial" panose="020B0604020202020204" pitchFamily="34" charset="0"/>
              <a:buChar char="•"/>
            </a:pPr>
            <a:endParaRPr lang="en-US"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Assurance levels range from 1 (basic) to 7 (most stringent). </a:t>
            </a:r>
          </a:p>
          <a:p>
            <a:pPr marL="285750" indent="-285750">
              <a:buClr>
                <a:srgbClr val="00B0F0"/>
              </a:buClr>
              <a:buFont typeface="Arial" panose="020B0604020202020204" pitchFamily="34" charset="0"/>
              <a:buChar char="•"/>
            </a:pPr>
            <a:endParaRPr lang="en-US" sz="1400" dirty="0"/>
          </a:p>
        </p:txBody>
      </p:sp>
      <p:sp>
        <p:nvSpPr>
          <p:cNvPr id="6" name="Oval 5">
            <a:extLst>
              <a:ext uri="{FF2B5EF4-FFF2-40B4-BE49-F238E27FC236}">
                <a16:creationId xmlns:a16="http://schemas.microsoft.com/office/drawing/2014/main" id="{23C61CAB-A469-BF4C-A372-81EFC4466FD1}"/>
              </a:ext>
            </a:extLst>
          </p:cNvPr>
          <p:cNvSpPr/>
          <p:nvPr/>
        </p:nvSpPr>
        <p:spPr>
          <a:xfrm>
            <a:off x="528606" y="2178878"/>
            <a:ext cx="3048000" cy="29718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0" name="Straight Connector 9">
            <a:extLst>
              <a:ext uri="{FF2B5EF4-FFF2-40B4-BE49-F238E27FC236}">
                <a16:creationId xmlns:a16="http://schemas.microsoft.com/office/drawing/2014/main" id="{5231268A-50EC-4F4D-8DAE-DA86688EDF8E}"/>
              </a:ext>
            </a:extLst>
          </p:cNvPr>
          <p:cNvCxnSpPr/>
          <p:nvPr/>
        </p:nvCxnSpPr>
        <p:spPr>
          <a:xfrm>
            <a:off x="4114800" y="2178878"/>
            <a:ext cx="0" cy="32313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FE26ECF-ECB6-4A4B-B74A-CB6B092829CD}"/>
              </a:ext>
            </a:extLst>
          </p:cNvPr>
          <p:cNvSpPr txBox="1"/>
          <p:nvPr/>
        </p:nvSpPr>
        <p:spPr>
          <a:xfrm>
            <a:off x="1299890" y="4325032"/>
            <a:ext cx="1390124" cy="307777"/>
          </a:xfrm>
          <a:prstGeom prst="rect">
            <a:avLst/>
          </a:prstGeom>
          <a:noFill/>
        </p:spPr>
        <p:txBody>
          <a:bodyPr wrap="none" rtlCol="0">
            <a:spAutoFit/>
          </a:bodyPr>
          <a:lstStyle/>
          <a:p>
            <a:r>
              <a:rPr lang="en-GB" sz="1400" dirty="0">
                <a:solidFill>
                  <a:schemeClr val="bg1"/>
                </a:solidFill>
                <a:latin typeface="Roboto" panose="02000000000000000000" pitchFamily="2" charset="0"/>
                <a:ea typeface="Roboto" panose="02000000000000000000" pitchFamily="2" charset="0"/>
              </a:rPr>
              <a:t>ISO/IEC 15408</a:t>
            </a:r>
          </a:p>
        </p:txBody>
      </p:sp>
      <p:pic>
        <p:nvPicPr>
          <p:cNvPr id="7" name="Graphic 6" descr="Checklist">
            <a:extLst>
              <a:ext uri="{FF2B5EF4-FFF2-40B4-BE49-F238E27FC236}">
                <a16:creationId xmlns:a16="http://schemas.microsoft.com/office/drawing/2014/main" id="{DC9196EA-4B79-4C44-8E68-06CC4D1284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1267" y="2743057"/>
            <a:ext cx="1371885" cy="1371885"/>
          </a:xfrm>
          <a:prstGeom prst="rect">
            <a:avLst/>
          </a:prstGeom>
        </p:spPr>
      </p:pic>
      <p:sp>
        <p:nvSpPr>
          <p:cNvPr id="3" name="Slide Number Placeholder 2">
            <a:extLst>
              <a:ext uri="{FF2B5EF4-FFF2-40B4-BE49-F238E27FC236}">
                <a16:creationId xmlns:a16="http://schemas.microsoft.com/office/drawing/2014/main" id="{6CFE8274-33C4-4883-9DFA-7365B9F34A35}"/>
              </a:ext>
            </a:extLst>
          </p:cNvPr>
          <p:cNvSpPr>
            <a:spLocks noGrp="1"/>
          </p:cNvSpPr>
          <p:nvPr>
            <p:ph type="sldNum" sz="quarter" idx="12"/>
          </p:nvPr>
        </p:nvSpPr>
        <p:spPr/>
        <p:txBody>
          <a:bodyPr/>
          <a:lstStyle/>
          <a:p>
            <a:pPr>
              <a:defRPr/>
            </a:pPr>
            <a:fld id="{858E763E-C1F5-433F-AD86-2BCC4D2F67EC}" type="slidenum">
              <a:rPr lang="nl-NL" smtClean="0"/>
              <a:pPr>
                <a:defRPr/>
              </a:pPr>
              <a:t>115</a:t>
            </a:fld>
            <a:endParaRPr lang="nl-NL"/>
          </a:p>
        </p:txBody>
      </p:sp>
    </p:spTree>
    <p:extLst>
      <p:ext uri="{BB962C8B-B14F-4D97-AF65-F5344CB8AC3E}">
        <p14:creationId xmlns:p14="http://schemas.microsoft.com/office/powerpoint/2010/main" val="33512960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body" idx="1"/>
          </p:nvPr>
        </p:nvSpPr>
        <p:spPr>
          <a:xfrm>
            <a:off x="967095" y="4572000"/>
            <a:ext cx="10363200" cy="790574"/>
          </a:xfrm>
        </p:spPr>
        <p:txBody>
          <a:bodyPr>
            <a:normAutofit/>
          </a:bodyPr>
          <a:lstStyle/>
          <a:p>
            <a:r>
              <a:rPr lang="en-GB" sz="4000" b="1" dirty="0">
                <a:solidFill>
                  <a:srgbClr val="002A5A"/>
                </a:solidFill>
                <a:latin typeface="Montserrat SemiBold" panose="00000700000000000000" pitchFamily="2" charset="0"/>
              </a:rPr>
              <a:t>Questions?</a:t>
            </a:r>
          </a:p>
        </p:txBody>
      </p:sp>
      <p:sp>
        <p:nvSpPr>
          <p:cNvPr id="7" name="Text Placeholder 4"/>
          <p:cNvSpPr txBox="1">
            <a:spLocks/>
          </p:cNvSpPr>
          <p:nvPr/>
        </p:nvSpPr>
        <p:spPr>
          <a:xfrm>
            <a:off x="967095" y="3071813"/>
            <a:ext cx="10363200" cy="150018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fontAlgn="auto">
              <a:spcAft>
                <a:spcPts val="0"/>
              </a:spcAft>
            </a:pPr>
            <a:r>
              <a:rPr lang="en-GB" sz="2000">
                <a:solidFill>
                  <a:srgbClr val="002A5A"/>
                </a:solidFill>
                <a:latin typeface="Roboto" panose="02000000000000000000" pitchFamily="2" charset="0"/>
                <a:ea typeface="Roboto" panose="02000000000000000000" pitchFamily="2" charset="0"/>
              </a:rPr>
              <a:t>Thank you</a:t>
            </a:r>
          </a:p>
        </p:txBody>
      </p:sp>
      <p:sp>
        <p:nvSpPr>
          <p:cNvPr id="2" name="Slide Number Placeholder 1">
            <a:extLst>
              <a:ext uri="{FF2B5EF4-FFF2-40B4-BE49-F238E27FC236}">
                <a16:creationId xmlns:a16="http://schemas.microsoft.com/office/drawing/2014/main" id="{4EF2A670-F9AA-42CB-83AF-6A4F4F63D474}"/>
              </a:ext>
            </a:extLst>
          </p:cNvPr>
          <p:cNvSpPr>
            <a:spLocks noGrp="1"/>
          </p:cNvSpPr>
          <p:nvPr>
            <p:ph type="sldNum" sz="quarter" idx="12"/>
          </p:nvPr>
        </p:nvSpPr>
        <p:spPr/>
        <p:txBody>
          <a:bodyPr/>
          <a:lstStyle/>
          <a:p>
            <a:pPr>
              <a:defRPr/>
            </a:pPr>
            <a:fld id="{974DDA44-EB74-4D91-A4F0-EF400C7EAFEF}" type="slidenum">
              <a:rPr lang="nl-NL" smtClean="0"/>
              <a:pPr>
                <a:defRPr/>
              </a:pPr>
              <a:t>116</a:t>
            </a:fld>
            <a:endParaRPr lang="nl-NL"/>
          </a:p>
        </p:txBody>
      </p:sp>
    </p:spTree>
    <p:extLst>
      <p:ext uri="{BB962C8B-B14F-4D97-AF65-F5344CB8AC3E}">
        <p14:creationId xmlns:p14="http://schemas.microsoft.com/office/powerpoint/2010/main" val="14578677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5094A5D-DCA5-4A44-9487-B0BC92BB142C}"/>
              </a:ext>
            </a:extLst>
          </p:cNvPr>
          <p:cNvSpPr>
            <a:spLocks noGrp="1"/>
          </p:cNvSpPr>
          <p:nvPr>
            <p:ph type="body" sz="quarter" idx="13"/>
          </p:nvPr>
        </p:nvSpPr>
        <p:spPr>
          <a:ln>
            <a:noFill/>
          </a:ln>
        </p:spPr>
        <p:txBody>
          <a:bodyPr/>
          <a:lstStyle/>
          <a:p>
            <a:r>
              <a:rPr lang="en-US" dirty="0"/>
              <a:t>Contact EXIN</a:t>
            </a:r>
          </a:p>
        </p:txBody>
      </p:sp>
      <p:sp>
        <p:nvSpPr>
          <p:cNvPr id="5" name="Text Placeholder 4">
            <a:extLst>
              <a:ext uri="{FF2B5EF4-FFF2-40B4-BE49-F238E27FC236}">
                <a16:creationId xmlns:a16="http://schemas.microsoft.com/office/drawing/2014/main" id="{53DF4081-3507-49F0-A4E1-6DAFA8120972}"/>
              </a:ext>
            </a:extLst>
          </p:cNvPr>
          <p:cNvSpPr>
            <a:spLocks noGrp="1"/>
          </p:cNvSpPr>
          <p:nvPr>
            <p:ph type="body" sz="quarter" idx="14"/>
          </p:nvPr>
        </p:nvSpPr>
        <p:spPr/>
        <p:txBody>
          <a:bodyPr/>
          <a:lstStyle/>
          <a:p>
            <a:r>
              <a:rPr lang="en-US" dirty="0" err="1">
                <a:solidFill>
                  <a:srgbClr val="4FC9FF"/>
                </a:solidFill>
              </a:rPr>
              <a:t>www.exin.com</a:t>
            </a:r>
            <a:endParaRPr lang="en-US" dirty="0">
              <a:solidFill>
                <a:srgbClr val="4FC9FF"/>
              </a:solidFill>
            </a:endParaRPr>
          </a:p>
        </p:txBody>
      </p:sp>
    </p:spTree>
    <p:extLst>
      <p:ext uri="{BB962C8B-B14F-4D97-AF65-F5344CB8AC3E}">
        <p14:creationId xmlns:p14="http://schemas.microsoft.com/office/powerpoint/2010/main" val="2719657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and Round Single Corner of Rectangle 5">
            <a:extLst>
              <a:ext uri="{FF2B5EF4-FFF2-40B4-BE49-F238E27FC236}">
                <a16:creationId xmlns:a16="http://schemas.microsoft.com/office/drawing/2014/main" id="{227938BC-7310-E141-A10F-2C7516D84386}"/>
              </a:ext>
            </a:extLst>
          </p:cNvPr>
          <p:cNvSpPr/>
          <p:nvPr/>
        </p:nvSpPr>
        <p:spPr>
          <a:xfrm flipV="1">
            <a:off x="0" y="-1"/>
            <a:ext cx="12192000" cy="6858000"/>
          </a:xfrm>
          <a:prstGeom prst="snipRoundRect">
            <a:avLst>
              <a:gd name="adj1" fmla="val 0"/>
              <a:gd name="adj2" fmla="val 159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Snip and Round Single Corner of Rectangle 3">
            <a:extLst>
              <a:ext uri="{FF2B5EF4-FFF2-40B4-BE49-F238E27FC236}">
                <a16:creationId xmlns:a16="http://schemas.microsoft.com/office/drawing/2014/main" id="{2F05C2B1-71D7-954A-9722-0A0D8979BACE}"/>
              </a:ext>
            </a:extLst>
          </p:cNvPr>
          <p:cNvSpPr/>
          <p:nvPr/>
        </p:nvSpPr>
        <p:spPr>
          <a:xfrm flipV="1">
            <a:off x="0" y="647700"/>
            <a:ext cx="11582400" cy="5562600"/>
          </a:xfrm>
          <a:prstGeom prst="snipRoundRect">
            <a:avLst>
              <a:gd name="adj1" fmla="val 0"/>
              <a:gd name="adj2" fmla="val 16667"/>
            </a:avLst>
          </a:prstGeom>
          <a:solidFill>
            <a:srgbClr val="022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D5E4EEEE-5DCF-0C4F-BF09-5D26ECD57A5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38200" y="2617887"/>
            <a:ext cx="1689033" cy="1622226"/>
          </a:xfrm>
          <a:prstGeom prst="rect">
            <a:avLst/>
          </a:prstGeom>
        </p:spPr>
      </p:pic>
      <p:sp>
        <p:nvSpPr>
          <p:cNvPr id="2" name="Rectangle 1">
            <a:extLst>
              <a:ext uri="{FF2B5EF4-FFF2-40B4-BE49-F238E27FC236}">
                <a16:creationId xmlns:a16="http://schemas.microsoft.com/office/drawing/2014/main" id="{AB8AFE96-8632-A045-AAD2-EE5EA7622124}"/>
              </a:ext>
            </a:extLst>
          </p:cNvPr>
          <p:cNvSpPr/>
          <p:nvPr/>
        </p:nvSpPr>
        <p:spPr>
          <a:xfrm>
            <a:off x="2814307" y="3044279"/>
            <a:ext cx="4517583" cy="769441"/>
          </a:xfrm>
          <a:prstGeom prst="rect">
            <a:avLst/>
          </a:prstGeom>
        </p:spPr>
        <p:txBody>
          <a:bodyPr wrap="none">
            <a:spAutoFit/>
          </a:bodyPr>
          <a:lstStyle/>
          <a:p>
            <a:pPr algn="ctr"/>
            <a:r>
              <a:rPr lang="en-US" sz="4400">
                <a:solidFill>
                  <a:schemeClr val="bg1"/>
                </a:solidFill>
                <a:latin typeface="Montserrat SemiBold" panose="00000700000000000000" pitchFamily="2" charset="0"/>
                <a:cs typeface="Arial" panose="020B0604020202020204" pitchFamily="34" charset="0"/>
              </a:rPr>
              <a:t>0. Introduction</a:t>
            </a:r>
          </a:p>
        </p:txBody>
      </p:sp>
    </p:spTree>
    <p:extLst>
      <p:ext uri="{BB962C8B-B14F-4D97-AF65-F5344CB8AC3E}">
        <p14:creationId xmlns:p14="http://schemas.microsoft.com/office/powerpoint/2010/main" val="1756548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Definition of the subject</a:t>
            </a:r>
            <a:endParaRPr lang="en-NL" sz="2400" b="1" dirty="0">
              <a:solidFill>
                <a:schemeClr val="bg1"/>
              </a:solidFill>
              <a:latin typeface="Montserrat SemiBold" panose="00000700000000000000" pitchFamily="2" charset="0"/>
            </a:endParaRPr>
          </a:p>
        </p:txBody>
      </p:sp>
      <p:pic>
        <p:nvPicPr>
          <p:cNvPr id="7" name="Graphic 6" descr="Safe">
            <a:extLst>
              <a:ext uri="{FF2B5EF4-FFF2-40B4-BE49-F238E27FC236}">
                <a16:creationId xmlns:a16="http://schemas.microsoft.com/office/drawing/2014/main" id="{D3F0417A-8A4A-5A44-88FC-A0557DD3B7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0" y="2667000"/>
            <a:ext cx="2739323" cy="2739323"/>
          </a:xfrm>
          <a:prstGeom prst="rect">
            <a:avLst/>
          </a:prstGeom>
        </p:spPr>
      </p:pic>
      <p:sp>
        <p:nvSpPr>
          <p:cNvPr id="8" name="Rectangle 7">
            <a:extLst>
              <a:ext uri="{FF2B5EF4-FFF2-40B4-BE49-F238E27FC236}">
                <a16:creationId xmlns:a16="http://schemas.microsoft.com/office/drawing/2014/main" id="{F37DFCDD-C6C0-4F49-8EF0-559D7AC5325E}"/>
              </a:ext>
            </a:extLst>
          </p:cNvPr>
          <p:cNvSpPr/>
          <p:nvPr/>
        </p:nvSpPr>
        <p:spPr>
          <a:xfrm>
            <a:off x="228600" y="1664864"/>
            <a:ext cx="6096000" cy="369332"/>
          </a:xfrm>
          <a:prstGeom prst="rect">
            <a:avLst/>
          </a:prstGeom>
        </p:spPr>
        <p:txBody>
          <a:bodyPr>
            <a:spAutoFit/>
          </a:bodyPr>
          <a:lstStyle/>
          <a:p>
            <a:pPr marL="0" indent="0" eaLnBrk="1" hangingPunct="1">
              <a:buNone/>
            </a:pPr>
            <a:r>
              <a:rPr lang="en-GB" altLang="en-US" dirty="0">
                <a:solidFill>
                  <a:srgbClr val="002A5A"/>
                </a:solidFill>
                <a:latin typeface="Roboto" panose="02000000000000000000" pitchFamily="2" charset="0"/>
                <a:ea typeface="Roboto" panose="02000000000000000000" pitchFamily="2" charset="0"/>
              </a:rPr>
              <a:t>Information security deals with…</a:t>
            </a:r>
          </a:p>
        </p:txBody>
      </p:sp>
      <p:sp>
        <p:nvSpPr>
          <p:cNvPr id="9" name="Oval 8">
            <a:extLst>
              <a:ext uri="{FF2B5EF4-FFF2-40B4-BE49-F238E27FC236}">
                <a16:creationId xmlns:a16="http://schemas.microsoft.com/office/drawing/2014/main" id="{A28FF632-ED59-CC4F-AB20-8F26AAE86CA6}"/>
              </a:ext>
            </a:extLst>
          </p:cNvPr>
          <p:cNvSpPr/>
          <p:nvPr/>
        </p:nvSpPr>
        <p:spPr>
          <a:xfrm>
            <a:off x="1524000" y="3094440"/>
            <a:ext cx="364319" cy="364319"/>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a:t>1</a:t>
            </a:r>
          </a:p>
        </p:txBody>
      </p:sp>
      <p:sp>
        <p:nvSpPr>
          <p:cNvPr id="10" name="Rectangle 9">
            <a:extLst>
              <a:ext uri="{FF2B5EF4-FFF2-40B4-BE49-F238E27FC236}">
                <a16:creationId xmlns:a16="http://schemas.microsoft.com/office/drawing/2014/main" id="{E9D8B62C-1A2B-8045-BD12-8ED9FC07D8DD}"/>
              </a:ext>
            </a:extLst>
          </p:cNvPr>
          <p:cNvSpPr/>
          <p:nvPr/>
        </p:nvSpPr>
        <p:spPr>
          <a:xfrm>
            <a:off x="2133600" y="2907267"/>
            <a:ext cx="2590800" cy="954107"/>
          </a:xfrm>
          <a:prstGeom prst="rect">
            <a:avLst/>
          </a:prstGeom>
        </p:spPr>
        <p:txBody>
          <a:bodyPr wrap="square">
            <a:spAutoFit/>
          </a:bodyPr>
          <a:lstStyle/>
          <a:p>
            <a:r>
              <a:rPr lang="en-GB" altLang="en-US" sz="1400">
                <a:solidFill>
                  <a:srgbClr val="002A5A"/>
                </a:solidFill>
                <a:latin typeface="Roboto" panose="02000000000000000000" pitchFamily="2" charset="0"/>
                <a:ea typeface="Roboto" panose="02000000000000000000" pitchFamily="2" charset="0"/>
              </a:rPr>
              <a:t>The definition, implementation, maintenance, compliance and evaluation of an ISMS</a:t>
            </a:r>
            <a:endParaRPr lang="en-NL" sz="1400">
              <a:solidFill>
                <a:srgbClr val="002A5A"/>
              </a:solidFill>
              <a:latin typeface="Roboto" panose="02000000000000000000" pitchFamily="2" charset="0"/>
              <a:ea typeface="Roboto" panose="02000000000000000000" pitchFamily="2" charset="0"/>
            </a:endParaRPr>
          </a:p>
        </p:txBody>
      </p:sp>
      <p:sp>
        <p:nvSpPr>
          <p:cNvPr id="13" name="Oval 12">
            <a:extLst>
              <a:ext uri="{FF2B5EF4-FFF2-40B4-BE49-F238E27FC236}">
                <a16:creationId xmlns:a16="http://schemas.microsoft.com/office/drawing/2014/main" id="{27EA9CA3-8DE5-144A-AB5B-09EE95341CBD}"/>
              </a:ext>
            </a:extLst>
          </p:cNvPr>
          <p:cNvSpPr/>
          <p:nvPr/>
        </p:nvSpPr>
        <p:spPr>
          <a:xfrm>
            <a:off x="1524000" y="4248976"/>
            <a:ext cx="364319" cy="364319"/>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a:t>2</a:t>
            </a:r>
          </a:p>
        </p:txBody>
      </p:sp>
      <p:sp>
        <p:nvSpPr>
          <p:cNvPr id="14" name="Rectangle 13">
            <a:extLst>
              <a:ext uri="{FF2B5EF4-FFF2-40B4-BE49-F238E27FC236}">
                <a16:creationId xmlns:a16="http://schemas.microsoft.com/office/drawing/2014/main" id="{59FA60FD-61B5-3240-88A0-B99DF7C3116F}"/>
              </a:ext>
            </a:extLst>
          </p:cNvPr>
          <p:cNvSpPr/>
          <p:nvPr/>
        </p:nvSpPr>
        <p:spPr>
          <a:xfrm>
            <a:off x="2133600" y="4277246"/>
            <a:ext cx="2590800" cy="523220"/>
          </a:xfrm>
          <a:prstGeom prst="rect">
            <a:avLst/>
          </a:prstGeom>
        </p:spPr>
        <p:txBody>
          <a:bodyPr wrap="square">
            <a:spAutoFit/>
          </a:bodyPr>
          <a:lstStyle/>
          <a:p>
            <a:r>
              <a:rPr lang="en-GB" altLang="en-US" sz="1400">
                <a:solidFill>
                  <a:srgbClr val="002A5A"/>
                </a:solidFill>
                <a:latin typeface="Roboto" panose="02000000000000000000" pitchFamily="2" charset="0"/>
                <a:ea typeface="Roboto" panose="02000000000000000000" pitchFamily="2" charset="0"/>
              </a:rPr>
              <a:t>Risk management, leading to a coherent set of controls</a:t>
            </a:r>
            <a:endParaRPr lang="en-NL" sz="1400">
              <a:solidFill>
                <a:srgbClr val="002A5A"/>
              </a:solidFill>
              <a:latin typeface="Roboto" panose="02000000000000000000" pitchFamily="2" charset="0"/>
              <a:ea typeface="Roboto" panose="02000000000000000000" pitchFamily="2" charset="0"/>
            </a:endParaRPr>
          </a:p>
        </p:txBody>
      </p:sp>
      <p:sp>
        <p:nvSpPr>
          <p:cNvPr id="15" name="Oval 14">
            <a:extLst>
              <a:ext uri="{FF2B5EF4-FFF2-40B4-BE49-F238E27FC236}">
                <a16:creationId xmlns:a16="http://schemas.microsoft.com/office/drawing/2014/main" id="{A072F235-8EDA-0743-9BDF-7E442B83DA47}"/>
              </a:ext>
            </a:extLst>
          </p:cNvPr>
          <p:cNvSpPr/>
          <p:nvPr/>
        </p:nvSpPr>
        <p:spPr>
          <a:xfrm>
            <a:off x="7844723" y="3102155"/>
            <a:ext cx="364319" cy="364319"/>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a:t>3</a:t>
            </a:r>
          </a:p>
        </p:txBody>
      </p:sp>
      <p:sp>
        <p:nvSpPr>
          <p:cNvPr id="16" name="Rectangle 15">
            <a:extLst>
              <a:ext uri="{FF2B5EF4-FFF2-40B4-BE49-F238E27FC236}">
                <a16:creationId xmlns:a16="http://schemas.microsoft.com/office/drawing/2014/main" id="{7611BCB3-DC19-1B45-BEC6-7A930838FE18}"/>
              </a:ext>
            </a:extLst>
          </p:cNvPr>
          <p:cNvSpPr/>
          <p:nvPr/>
        </p:nvSpPr>
        <p:spPr>
          <a:xfrm>
            <a:off x="8454323" y="3014990"/>
            <a:ext cx="2590800" cy="738664"/>
          </a:xfrm>
          <a:prstGeom prst="rect">
            <a:avLst/>
          </a:prstGeom>
        </p:spPr>
        <p:txBody>
          <a:bodyPr wrap="square">
            <a:spAutoFit/>
          </a:bodyPr>
          <a:lstStyle/>
          <a:p>
            <a:r>
              <a:rPr lang="en-GB" altLang="en-US" sz="1400" dirty="0">
                <a:solidFill>
                  <a:srgbClr val="002A5A"/>
                </a:solidFill>
                <a:latin typeface="Roboto" panose="02000000000000000000" pitchFamily="2" charset="0"/>
                <a:ea typeface="Roboto" panose="02000000000000000000" pitchFamily="2" charset="0"/>
              </a:rPr>
              <a:t>Safeguard the confidentiality, integrity and availability (CIA) of information</a:t>
            </a:r>
            <a:endParaRPr lang="en-NL" sz="1400" dirty="0">
              <a:solidFill>
                <a:srgbClr val="002A5A"/>
              </a:solidFill>
              <a:latin typeface="Roboto" panose="02000000000000000000" pitchFamily="2" charset="0"/>
              <a:ea typeface="Roboto" panose="02000000000000000000" pitchFamily="2" charset="0"/>
            </a:endParaRPr>
          </a:p>
        </p:txBody>
      </p:sp>
      <p:sp>
        <p:nvSpPr>
          <p:cNvPr id="17" name="Oval 16">
            <a:extLst>
              <a:ext uri="{FF2B5EF4-FFF2-40B4-BE49-F238E27FC236}">
                <a16:creationId xmlns:a16="http://schemas.microsoft.com/office/drawing/2014/main" id="{DFC4A03E-18AD-0B40-9103-CD90DDD0C839}"/>
              </a:ext>
            </a:extLst>
          </p:cNvPr>
          <p:cNvSpPr/>
          <p:nvPr/>
        </p:nvSpPr>
        <p:spPr>
          <a:xfrm>
            <a:off x="7844723" y="4256691"/>
            <a:ext cx="364319" cy="364319"/>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a:t>4</a:t>
            </a:r>
          </a:p>
        </p:txBody>
      </p:sp>
      <p:sp>
        <p:nvSpPr>
          <p:cNvPr id="18" name="Rectangle 17">
            <a:extLst>
              <a:ext uri="{FF2B5EF4-FFF2-40B4-BE49-F238E27FC236}">
                <a16:creationId xmlns:a16="http://schemas.microsoft.com/office/drawing/2014/main" id="{BF5E8602-EF51-384E-BF30-7217D0DFB464}"/>
              </a:ext>
            </a:extLst>
          </p:cNvPr>
          <p:cNvSpPr/>
          <p:nvPr/>
        </p:nvSpPr>
        <p:spPr>
          <a:xfrm>
            <a:off x="8454323" y="4284961"/>
            <a:ext cx="2590800" cy="523220"/>
          </a:xfrm>
          <a:prstGeom prst="rect">
            <a:avLst/>
          </a:prstGeom>
        </p:spPr>
        <p:txBody>
          <a:bodyPr wrap="square">
            <a:spAutoFit/>
          </a:bodyPr>
          <a:lstStyle/>
          <a:p>
            <a:r>
              <a:rPr lang="en-GB" altLang="en-US" sz="1400" dirty="0">
                <a:solidFill>
                  <a:srgbClr val="002A5A"/>
                </a:solidFill>
                <a:latin typeface="Roboto" panose="02000000000000000000" pitchFamily="2" charset="0"/>
                <a:ea typeface="Roboto" panose="02000000000000000000" pitchFamily="2" charset="0"/>
              </a:rPr>
              <a:t>The (manual and automated) information supply</a:t>
            </a:r>
            <a:endParaRPr lang="en-NL" sz="1400" dirty="0">
              <a:solidFill>
                <a:srgbClr val="002A5A"/>
              </a:solidFill>
              <a:latin typeface="Roboto" panose="02000000000000000000" pitchFamily="2" charset="0"/>
              <a:ea typeface="Roboto" panose="02000000000000000000" pitchFamily="2" charset="0"/>
            </a:endParaRPr>
          </a:p>
        </p:txBody>
      </p:sp>
      <p:sp>
        <p:nvSpPr>
          <p:cNvPr id="2" name="Slide Number Placeholder 1">
            <a:extLst>
              <a:ext uri="{FF2B5EF4-FFF2-40B4-BE49-F238E27FC236}">
                <a16:creationId xmlns:a16="http://schemas.microsoft.com/office/drawing/2014/main" id="{25042C0D-88BE-4244-92AB-9C15EEA5EBBD}"/>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13</a:t>
            </a:fld>
            <a:endParaRPr lang="nl-NL"/>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nip and Round Single Corner of Rectangle 20">
            <a:extLst>
              <a:ext uri="{FF2B5EF4-FFF2-40B4-BE49-F238E27FC236}">
                <a16:creationId xmlns:a16="http://schemas.microsoft.com/office/drawing/2014/main" id="{D2C6C02E-CA24-034D-816C-3F3EEA0DCC3A}"/>
              </a:ext>
            </a:extLst>
          </p:cNvPr>
          <p:cNvSpPr/>
          <p:nvPr/>
        </p:nvSpPr>
        <p:spPr>
          <a:xfrm flipV="1">
            <a:off x="1" y="1676400"/>
            <a:ext cx="12192000" cy="4345699"/>
          </a:xfrm>
          <a:prstGeom prst="snipRound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2A5A"/>
              </a:solidFill>
            </a:endParaRPr>
          </a:p>
        </p:txBody>
      </p:sp>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This implies…</a:t>
            </a:r>
            <a:endParaRPr lang="en-NL" sz="2400" b="1" dirty="0">
              <a:solidFill>
                <a:schemeClr val="bg1"/>
              </a:solidFill>
              <a:latin typeface="Montserrat SemiBold" panose="00000700000000000000" pitchFamily="2" charset="0"/>
            </a:endParaRPr>
          </a:p>
        </p:txBody>
      </p:sp>
      <p:sp>
        <p:nvSpPr>
          <p:cNvPr id="19" name="Triangle 18">
            <a:extLst>
              <a:ext uri="{FF2B5EF4-FFF2-40B4-BE49-F238E27FC236}">
                <a16:creationId xmlns:a16="http://schemas.microsoft.com/office/drawing/2014/main" id="{A2DDAAB5-3DB9-5F45-8F51-1D1919F70405}"/>
              </a:ext>
            </a:extLst>
          </p:cNvPr>
          <p:cNvSpPr/>
          <p:nvPr/>
        </p:nvSpPr>
        <p:spPr>
          <a:xfrm>
            <a:off x="4074871" y="2727986"/>
            <a:ext cx="3352800" cy="2745677"/>
          </a:xfrm>
          <a:prstGeom prst="triangl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E9D8B62C-1A2B-8045-BD12-8ED9FC07D8DD}"/>
              </a:ext>
            </a:extLst>
          </p:cNvPr>
          <p:cNvSpPr/>
          <p:nvPr/>
        </p:nvSpPr>
        <p:spPr>
          <a:xfrm>
            <a:off x="4455871" y="1873098"/>
            <a:ext cx="2590800" cy="523220"/>
          </a:xfrm>
          <a:prstGeom prst="rect">
            <a:avLst/>
          </a:prstGeom>
        </p:spPr>
        <p:txBody>
          <a:bodyPr wrap="square">
            <a:spAutoFit/>
          </a:bodyPr>
          <a:lstStyle/>
          <a:p>
            <a:pPr algn="ctr"/>
            <a:r>
              <a:rPr lang="en-GB" altLang="en-US" sz="1400" b="1">
                <a:solidFill>
                  <a:srgbClr val="002A5A"/>
                </a:solidFill>
                <a:latin typeface="Roboto" panose="02000000000000000000" pitchFamily="2" charset="0"/>
                <a:ea typeface="Roboto" panose="02000000000000000000" pitchFamily="2" charset="0"/>
              </a:rPr>
              <a:t>A management system such as ISO/IEC 27001</a:t>
            </a:r>
          </a:p>
        </p:txBody>
      </p:sp>
      <p:sp>
        <p:nvSpPr>
          <p:cNvPr id="16" name="Rectangle 15">
            <a:extLst>
              <a:ext uri="{FF2B5EF4-FFF2-40B4-BE49-F238E27FC236}">
                <a16:creationId xmlns:a16="http://schemas.microsoft.com/office/drawing/2014/main" id="{7611BCB3-DC19-1B45-BEC6-7A930838FE18}"/>
              </a:ext>
            </a:extLst>
          </p:cNvPr>
          <p:cNvSpPr/>
          <p:nvPr/>
        </p:nvSpPr>
        <p:spPr>
          <a:xfrm>
            <a:off x="1219200" y="5156749"/>
            <a:ext cx="2590800" cy="523220"/>
          </a:xfrm>
          <a:prstGeom prst="rect">
            <a:avLst/>
          </a:prstGeom>
        </p:spPr>
        <p:txBody>
          <a:bodyPr wrap="square">
            <a:spAutoFit/>
          </a:bodyPr>
          <a:lstStyle/>
          <a:p>
            <a:pPr algn="ctr"/>
            <a:r>
              <a:rPr lang="en-GB" altLang="en-US" sz="1400" b="1">
                <a:solidFill>
                  <a:srgbClr val="002A5A"/>
                </a:solidFill>
                <a:latin typeface="Roboto" panose="02000000000000000000" pitchFamily="2" charset="0"/>
                <a:ea typeface="Roboto" panose="02000000000000000000" pitchFamily="2" charset="0"/>
              </a:rPr>
              <a:t>A set of controls such as ISO/IEC 27002</a:t>
            </a:r>
          </a:p>
        </p:txBody>
      </p:sp>
      <p:sp>
        <p:nvSpPr>
          <p:cNvPr id="18" name="Rectangle 17">
            <a:extLst>
              <a:ext uri="{FF2B5EF4-FFF2-40B4-BE49-F238E27FC236}">
                <a16:creationId xmlns:a16="http://schemas.microsoft.com/office/drawing/2014/main" id="{BF5E8602-EF51-384E-BF30-7217D0DFB464}"/>
              </a:ext>
            </a:extLst>
          </p:cNvPr>
          <p:cNvSpPr/>
          <p:nvPr/>
        </p:nvSpPr>
        <p:spPr>
          <a:xfrm>
            <a:off x="7672953" y="5156749"/>
            <a:ext cx="2590800" cy="523220"/>
          </a:xfrm>
          <a:prstGeom prst="rect">
            <a:avLst/>
          </a:prstGeom>
        </p:spPr>
        <p:txBody>
          <a:bodyPr wrap="square">
            <a:spAutoFit/>
          </a:bodyPr>
          <a:lstStyle/>
          <a:p>
            <a:pPr algn="ctr"/>
            <a:r>
              <a:rPr lang="en-GB" altLang="en-US" sz="1400" b="1" dirty="0">
                <a:solidFill>
                  <a:srgbClr val="002A5A"/>
                </a:solidFill>
                <a:latin typeface="Roboto" panose="02000000000000000000" pitchFamily="2" charset="0"/>
                <a:ea typeface="Roboto" panose="02000000000000000000" pitchFamily="2" charset="0"/>
              </a:rPr>
              <a:t>A focus on confidentiality, integrity and availability (CIA) </a:t>
            </a:r>
          </a:p>
        </p:txBody>
      </p:sp>
      <p:sp>
        <p:nvSpPr>
          <p:cNvPr id="2" name="Triangle 1">
            <a:extLst>
              <a:ext uri="{FF2B5EF4-FFF2-40B4-BE49-F238E27FC236}">
                <a16:creationId xmlns:a16="http://schemas.microsoft.com/office/drawing/2014/main" id="{E903177D-AB4D-9C43-AA08-D0A10411D5BD}"/>
              </a:ext>
            </a:extLst>
          </p:cNvPr>
          <p:cNvSpPr/>
          <p:nvPr/>
        </p:nvSpPr>
        <p:spPr>
          <a:xfrm>
            <a:off x="3952230" y="2672682"/>
            <a:ext cx="3352800" cy="2745677"/>
          </a:xfrm>
          <a:prstGeom prst="triangle">
            <a:avLst/>
          </a:prstGeom>
          <a:solidFill>
            <a:srgbClr val="2E84BF">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Triangle 19">
            <a:extLst>
              <a:ext uri="{FF2B5EF4-FFF2-40B4-BE49-F238E27FC236}">
                <a16:creationId xmlns:a16="http://schemas.microsoft.com/office/drawing/2014/main" id="{9E2C6E4A-B97F-A743-82E8-C98D4EFF3162}"/>
              </a:ext>
            </a:extLst>
          </p:cNvPr>
          <p:cNvSpPr/>
          <p:nvPr/>
        </p:nvSpPr>
        <p:spPr>
          <a:xfrm>
            <a:off x="4217101" y="2702191"/>
            <a:ext cx="3352800" cy="2745677"/>
          </a:xfrm>
          <a:prstGeom prst="triangle">
            <a:avLst/>
          </a:prstGeom>
          <a:solidFill>
            <a:srgbClr val="1C5984">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1" name="Straight Connector 10">
            <a:extLst>
              <a:ext uri="{FF2B5EF4-FFF2-40B4-BE49-F238E27FC236}">
                <a16:creationId xmlns:a16="http://schemas.microsoft.com/office/drawing/2014/main" id="{54CD9D5D-2C78-A546-A790-2F0CE5D86D71}"/>
              </a:ext>
            </a:extLst>
          </p:cNvPr>
          <p:cNvCxnSpPr>
            <a:cxnSpLocks/>
          </p:cNvCxnSpPr>
          <p:nvPr/>
        </p:nvCxnSpPr>
        <p:spPr>
          <a:xfrm flipV="1">
            <a:off x="2945323" y="2501862"/>
            <a:ext cx="1484071" cy="2175682"/>
          </a:xfrm>
          <a:prstGeom prst="line">
            <a:avLst/>
          </a:prstGeom>
          <a:ln w="3175">
            <a:solidFill>
              <a:srgbClr val="002A5A"/>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163BA3-5E3E-8C4E-8289-37A196A62B5B}"/>
              </a:ext>
            </a:extLst>
          </p:cNvPr>
          <p:cNvCxnSpPr>
            <a:cxnSpLocks/>
          </p:cNvCxnSpPr>
          <p:nvPr/>
        </p:nvCxnSpPr>
        <p:spPr>
          <a:xfrm flipH="1" flipV="1">
            <a:off x="6781800" y="2451622"/>
            <a:ext cx="1530137" cy="2225922"/>
          </a:xfrm>
          <a:prstGeom prst="line">
            <a:avLst/>
          </a:prstGeom>
          <a:ln w="3175">
            <a:solidFill>
              <a:srgbClr val="002A5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7ACBC73-CF2C-9247-8F3C-89F7081478C9}"/>
              </a:ext>
            </a:extLst>
          </p:cNvPr>
          <p:cNvCxnSpPr>
            <a:cxnSpLocks/>
          </p:cNvCxnSpPr>
          <p:nvPr/>
        </p:nvCxnSpPr>
        <p:spPr>
          <a:xfrm flipH="1" flipV="1">
            <a:off x="4217101" y="5772104"/>
            <a:ext cx="3088091" cy="1"/>
          </a:xfrm>
          <a:prstGeom prst="line">
            <a:avLst/>
          </a:prstGeom>
          <a:ln w="3175">
            <a:solidFill>
              <a:srgbClr val="002A5A"/>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E3F3BF1-B04D-42B7-BEBD-475583296FC7}"/>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14</a:t>
            </a:fld>
            <a:endParaRPr lang="nl-NL"/>
          </a:p>
        </p:txBody>
      </p:sp>
    </p:spTree>
    <p:extLst>
      <p:ext uri="{BB962C8B-B14F-4D97-AF65-F5344CB8AC3E}">
        <p14:creationId xmlns:p14="http://schemas.microsoft.com/office/powerpoint/2010/main" val="1944390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and Round Single Corner of Rectangle 5">
            <a:extLst>
              <a:ext uri="{FF2B5EF4-FFF2-40B4-BE49-F238E27FC236}">
                <a16:creationId xmlns:a16="http://schemas.microsoft.com/office/drawing/2014/main" id="{227938BC-7310-E141-A10F-2C7516D84386}"/>
              </a:ext>
            </a:extLst>
          </p:cNvPr>
          <p:cNvSpPr/>
          <p:nvPr/>
        </p:nvSpPr>
        <p:spPr>
          <a:xfrm flipV="1">
            <a:off x="0" y="-1"/>
            <a:ext cx="12192000" cy="6858000"/>
          </a:xfrm>
          <a:prstGeom prst="snipRoundRect">
            <a:avLst>
              <a:gd name="adj1" fmla="val 0"/>
              <a:gd name="adj2" fmla="val 159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Snip and Round Single Corner of Rectangle 3">
            <a:extLst>
              <a:ext uri="{FF2B5EF4-FFF2-40B4-BE49-F238E27FC236}">
                <a16:creationId xmlns:a16="http://schemas.microsoft.com/office/drawing/2014/main" id="{2F05C2B1-71D7-954A-9722-0A0D8979BACE}"/>
              </a:ext>
            </a:extLst>
          </p:cNvPr>
          <p:cNvSpPr/>
          <p:nvPr/>
        </p:nvSpPr>
        <p:spPr>
          <a:xfrm flipV="1">
            <a:off x="0" y="647700"/>
            <a:ext cx="11582400" cy="5562600"/>
          </a:xfrm>
          <a:prstGeom prst="snipRoundRect">
            <a:avLst>
              <a:gd name="adj1" fmla="val 0"/>
              <a:gd name="adj2" fmla="val 16667"/>
            </a:avLst>
          </a:prstGeom>
          <a:solidFill>
            <a:srgbClr val="022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D5E4EEEE-5DCF-0C4F-BF09-5D26ECD57A5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38200" y="2617887"/>
            <a:ext cx="1689033" cy="1622226"/>
          </a:xfrm>
          <a:prstGeom prst="rect">
            <a:avLst/>
          </a:prstGeom>
        </p:spPr>
      </p:pic>
      <p:sp>
        <p:nvSpPr>
          <p:cNvPr id="2" name="Rectangle 1">
            <a:extLst>
              <a:ext uri="{FF2B5EF4-FFF2-40B4-BE49-F238E27FC236}">
                <a16:creationId xmlns:a16="http://schemas.microsoft.com/office/drawing/2014/main" id="{AB8AFE96-8632-A045-AAD2-EE5EA7622124}"/>
              </a:ext>
            </a:extLst>
          </p:cNvPr>
          <p:cNvSpPr/>
          <p:nvPr/>
        </p:nvSpPr>
        <p:spPr>
          <a:xfrm>
            <a:off x="3365433" y="2705724"/>
            <a:ext cx="6853158" cy="1446550"/>
          </a:xfrm>
          <a:prstGeom prst="rect">
            <a:avLst/>
          </a:prstGeom>
        </p:spPr>
        <p:txBody>
          <a:bodyPr wrap="none">
            <a:spAutoFit/>
          </a:bodyPr>
          <a:lstStyle/>
          <a:p>
            <a:r>
              <a:rPr lang="en-US" sz="4400" dirty="0">
                <a:solidFill>
                  <a:schemeClr val="bg1"/>
                </a:solidFill>
                <a:latin typeface="Montserrat SemiBold" panose="00000700000000000000" pitchFamily="2" charset="0"/>
                <a:cs typeface="Arial" panose="020B0604020202020204" pitchFamily="34" charset="0"/>
              </a:rPr>
              <a:t>1. Information security </a:t>
            </a:r>
            <a:br>
              <a:rPr lang="en-US" sz="4400" dirty="0">
                <a:solidFill>
                  <a:schemeClr val="bg1"/>
                </a:solidFill>
                <a:latin typeface="Montserrat SemiBold" panose="00000700000000000000" pitchFamily="2" charset="0"/>
                <a:cs typeface="Arial" panose="020B0604020202020204" pitchFamily="34" charset="0"/>
              </a:rPr>
            </a:br>
            <a:r>
              <a:rPr lang="en-US" sz="4400" dirty="0">
                <a:solidFill>
                  <a:schemeClr val="bg1"/>
                </a:solidFill>
                <a:latin typeface="Montserrat SemiBold" panose="00000700000000000000" pitchFamily="2" charset="0"/>
                <a:cs typeface="Arial" panose="020B0604020202020204" pitchFamily="34" charset="0"/>
              </a:rPr>
              <a:t>perspectives</a:t>
            </a:r>
          </a:p>
        </p:txBody>
      </p:sp>
    </p:spTree>
    <p:extLst>
      <p:ext uri="{BB962C8B-B14F-4D97-AF65-F5344CB8AC3E}">
        <p14:creationId xmlns:p14="http://schemas.microsoft.com/office/powerpoint/2010/main" val="253513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nip and Round Single Corner of Rectangle 20">
            <a:extLst>
              <a:ext uri="{FF2B5EF4-FFF2-40B4-BE49-F238E27FC236}">
                <a16:creationId xmlns:a16="http://schemas.microsoft.com/office/drawing/2014/main" id="{D2C6C02E-CA24-034D-816C-3F3EEA0DCC3A}"/>
              </a:ext>
            </a:extLst>
          </p:cNvPr>
          <p:cNvSpPr/>
          <p:nvPr/>
        </p:nvSpPr>
        <p:spPr>
          <a:xfrm flipV="1">
            <a:off x="1" y="1711407"/>
            <a:ext cx="12192000" cy="4345699"/>
          </a:xfrm>
          <a:prstGeom prst="snipRound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Information security perspectives</a:t>
            </a:r>
            <a:endParaRPr lang="en-NL" sz="2400" b="1" dirty="0">
              <a:solidFill>
                <a:schemeClr val="bg1"/>
              </a:solidFill>
              <a:latin typeface="Montserrat SemiBold" panose="00000700000000000000" pitchFamily="2" charset="0"/>
            </a:endParaRPr>
          </a:p>
        </p:txBody>
      </p:sp>
      <p:sp>
        <p:nvSpPr>
          <p:cNvPr id="15" name="Triangle 14">
            <a:extLst>
              <a:ext uri="{FF2B5EF4-FFF2-40B4-BE49-F238E27FC236}">
                <a16:creationId xmlns:a16="http://schemas.microsoft.com/office/drawing/2014/main" id="{410D8718-CFC1-6144-8142-E99093E045DD}"/>
              </a:ext>
            </a:extLst>
          </p:cNvPr>
          <p:cNvSpPr/>
          <p:nvPr/>
        </p:nvSpPr>
        <p:spPr>
          <a:xfrm>
            <a:off x="762000" y="2400916"/>
            <a:ext cx="3352800" cy="2745677"/>
          </a:xfrm>
          <a:prstGeom prst="triangle">
            <a:avLst/>
          </a:prstGeom>
          <a:solidFill>
            <a:srgbClr val="002A5A">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Triangle 16">
            <a:extLst>
              <a:ext uri="{FF2B5EF4-FFF2-40B4-BE49-F238E27FC236}">
                <a16:creationId xmlns:a16="http://schemas.microsoft.com/office/drawing/2014/main" id="{685A4B07-DC82-9A4E-A226-A3EF2769D80B}"/>
              </a:ext>
            </a:extLst>
          </p:cNvPr>
          <p:cNvSpPr/>
          <p:nvPr/>
        </p:nvSpPr>
        <p:spPr>
          <a:xfrm>
            <a:off x="7924800" y="2400916"/>
            <a:ext cx="3352800" cy="2745677"/>
          </a:xfrm>
          <a:prstGeom prst="triangle">
            <a:avLst/>
          </a:prstGeom>
          <a:solidFill>
            <a:srgbClr val="002A5A">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riangle 21">
            <a:extLst>
              <a:ext uri="{FF2B5EF4-FFF2-40B4-BE49-F238E27FC236}">
                <a16:creationId xmlns:a16="http://schemas.microsoft.com/office/drawing/2014/main" id="{60DF9945-8F5F-1848-8AE4-298527EB6BA9}"/>
              </a:ext>
            </a:extLst>
          </p:cNvPr>
          <p:cNvSpPr/>
          <p:nvPr/>
        </p:nvSpPr>
        <p:spPr>
          <a:xfrm rot="10800000">
            <a:off x="4343400" y="2400916"/>
            <a:ext cx="3352800" cy="2745677"/>
          </a:xfrm>
          <a:prstGeom prst="triangle">
            <a:avLst/>
          </a:prstGeom>
          <a:solidFill>
            <a:srgbClr val="002A5A">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Triangle 31">
            <a:extLst>
              <a:ext uri="{FF2B5EF4-FFF2-40B4-BE49-F238E27FC236}">
                <a16:creationId xmlns:a16="http://schemas.microsoft.com/office/drawing/2014/main" id="{E2015172-5463-CF4D-9983-D81BC7CC115B}"/>
              </a:ext>
            </a:extLst>
          </p:cNvPr>
          <p:cNvSpPr/>
          <p:nvPr/>
        </p:nvSpPr>
        <p:spPr>
          <a:xfrm rot="10800000">
            <a:off x="4620491" y="2540459"/>
            <a:ext cx="2770909" cy="2269155"/>
          </a:xfrm>
          <a:prstGeom prst="triangl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riangle 33">
            <a:extLst>
              <a:ext uri="{FF2B5EF4-FFF2-40B4-BE49-F238E27FC236}">
                <a16:creationId xmlns:a16="http://schemas.microsoft.com/office/drawing/2014/main" id="{8DCCA45C-EE92-EA44-8CBE-D7BD2417D725}"/>
              </a:ext>
            </a:extLst>
          </p:cNvPr>
          <p:cNvSpPr/>
          <p:nvPr/>
        </p:nvSpPr>
        <p:spPr>
          <a:xfrm>
            <a:off x="1039091" y="2749678"/>
            <a:ext cx="2770909" cy="2269155"/>
          </a:xfrm>
          <a:prstGeom prst="triangl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riangle 34">
            <a:extLst>
              <a:ext uri="{FF2B5EF4-FFF2-40B4-BE49-F238E27FC236}">
                <a16:creationId xmlns:a16="http://schemas.microsoft.com/office/drawing/2014/main" id="{9153E427-D6CE-3B42-A68C-1E0795CFC743}"/>
              </a:ext>
            </a:extLst>
          </p:cNvPr>
          <p:cNvSpPr/>
          <p:nvPr/>
        </p:nvSpPr>
        <p:spPr>
          <a:xfrm>
            <a:off x="8215745" y="2714671"/>
            <a:ext cx="2770909" cy="2269155"/>
          </a:xfrm>
          <a:prstGeom prst="triangl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95756BC9-FAE1-E843-8B93-C64FA28ADD8E}"/>
              </a:ext>
            </a:extLst>
          </p:cNvPr>
          <p:cNvSpPr/>
          <p:nvPr/>
        </p:nvSpPr>
        <p:spPr>
          <a:xfrm>
            <a:off x="1676400" y="3773754"/>
            <a:ext cx="1302517" cy="1169551"/>
          </a:xfrm>
          <a:prstGeom prst="rect">
            <a:avLst/>
          </a:prstGeom>
        </p:spPr>
        <p:txBody>
          <a:bodyPr wrap="square">
            <a:spAutoFit/>
          </a:bodyPr>
          <a:lstStyle/>
          <a:p>
            <a:pPr algn="ctr"/>
            <a:r>
              <a:rPr lang="en-GB" altLang="en-US" sz="1400" dirty="0">
                <a:solidFill>
                  <a:schemeClr val="bg1"/>
                </a:solidFill>
                <a:latin typeface="Roboto" panose="02000000000000000000" pitchFamily="2" charset="0"/>
                <a:ea typeface="Roboto" panose="02000000000000000000" pitchFamily="2" charset="0"/>
              </a:rPr>
              <a:t>business perspective </a:t>
            </a:r>
          </a:p>
          <a:p>
            <a:pPr algn="ctr"/>
            <a:r>
              <a:rPr lang="en-GB" altLang="en-US" sz="1400" dirty="0">
                <a:solidFill>
                  <a:schemeClr val="bg1"/>
                </a:solidFill>
                <a:latin typeface="Roboto" panose="02000000000000000000" pitchFamily="2" charset="0"/>
                <a:ea typeface="Roboto" panose="02000000000000000000" pitchFamily="2" charset="0"/>
              </a:rPr>
              <a:t>of information security</a:t>
            </a:r>
            <a:endParaRPr lang="en-NL" sz="1400" dirty="0">
              <a:solidFill>
                <a:schemeClr val="bg1"/>
              </a:solidFill>
              <a:latin typeface="Roboto" panose="02000000000000000000" pitchFamily="2" charset="0"/>
              <a:ea typeface="Roboto" panose="02000000000000000000" pitchFamily="2" charset="0"/>
            </a:endParaRPr>
          </a:p>
        </p:txBody>
      </p:sp>
      <p:sp>
        <p:nvSpPr>
          <p:cNvPr id="36" name="Rectangle 35">
            <a:extLst>
              <a:ext uri="{FF2B5EF4-FFF2-40B4-BE49-F238E27FC236}">
                <a16:creationId xmlns:a16="http://schemas.microsoft.com/office/drawing/2014/main" id="{1153C39B-65D8-854B-8829-5EC626A78727}"/>
              </a:ext>
            </a:extLst>
          </p:cNvPr>
          <p:cNvSpPr/>
          <p:nvPr/>
        </p:nvSpPr>
        <p:spPr>
          <a:xfrm>
            <a:off x="5178088" y="2936372"/>
            <a:ext cx="1655713" cy="738664"/>
          </a:xfrm>
          <a:prstGeom prst="rect">
            <a:avLst/>
          </a:prstGeom>
        </p:spPr>
        <p:txBody>
          <a:bodyPr wrap="square">
            <a:spAutoFit/>
          </a:bodyPr>
          <a:lstStyle/>
          <a:p>
            <a:pPr algn="ctr"/>
            <a:r>
              <a:rPr lang="en-GB" altLang="en-US" sz="1400" dirty="0">
                <a:solidFill>
                  <a:schemeClr val="bg1"/>
                </a:solidFill>
                <a:latin typeface="Roboto" panose="02000000000000000000" pitchFamily="2" charset="0"/>
                <a:ea typeface="Roboto" panose="02000000000000000000" pitchFamily="2" charset="0"/>
              </a:rPr>
              <a:t>customer (end user) perspective on data privacy</a:t>
            </a:r>
            <a:endParaRPr lang="en-NL" sz="1400" dirty="0">
              <a:solidFill>
                <a:schemeClr val="bg1"/>
              </a:solidFill>
              <a:latin typeface="Roboto" panose="02000000000000000000" pitchFamily="2" charset="0"/>
              <a:ea typeface="Roboto" panose="02000000000000000000" pitchFamily="2" charset="0"/>
            </a:endParaRPr>
          </a:p>
        </p:txBody>
      </p:sp>
      <p:sp>
        <p:nvSpPr>
          <p:cNvPr id="37" name="Rectangle 36">
            <a:extLst>
              <a:ext uri="{FF2B5EF4-FFF2-40B4-BE49-F238E27FC236}">
                <a16:creationId xmlns:a16="http://schemas.microsoft.com/office/drawing/2014/main" id="{69A6D3D8-43E4-0149-96FC-FE339C8A6DB4}"/>
              </a:ext>
            </a:extLst>
          </p:cNvPr>
          <p:cNvSpPr/>
          <p:nvPr/>
        </p:nvSpPr>
        <p:spPr>
          <a:xfrm>
            <a:off x="8773342" y="3697456"/>
            <a:ext cx="1655713" cy="1169551"/>
          </a:xfrm>
          <a:prstGeom prst="rect">
            <a:avLst/>
          </a:prstGeom>
        </p:spPr>
        <p:txBody>
          <a:bodyPr wrap="square">
            <a:spAutoFit/>
          </a:bodyPr>
          <a:lstStyle/>
          <a:p>
            <a:pPr algn="ctr"/>
            <a:r>
              <a:rPr lang="en-GB" altLang="en-US" sz="1400" dirty="0">
                <a:solidFill>
                  <a:schemeClr val="bg1"/>
                </a:solidFill>
                <a:latin typeface="Roboto" panose="02000000000000000000" pitchFamily="2" charset="0"/>
                <a:ea typeface="Roboto" panose="02000000000000000000" pitchFamily="2" charset="0"/>
              </a:rPr>
              <a:t>service provider/supplier responsibilities in security assurance</a:t>
            </a:r>
            <a:endParaRPr lang="en-NL" sz="1400" dirty="0">
              <a:solidFill>
                <a:schemeClr val="bg1"/>
              </a:solidFill>
              <a:latin typeface="Roboto" panose="02000000000000000000" pitchFamily="2" charset="0"/>
              <a:ea typeface="Roboto" panose="02000000000000000000" pitchFamily="2" charset="0"/>
            </a:endParaRPr>
          </a:p>
        </p:txBody>
      </p:sp>
      <p:cxnSp>
        <p:nvCxnSpPr>
          <p:cNvPr id="12" name="Straight Connector 11">
            <a:extLst>
              <a:ext uri="{FF2B5EF4-FFF2-40B4-BE49-F238E27FC236}">
                <a16:creationId xmlns:a16="http://schemas.microsoft.com/office/drawing/2014/main" id="{B0DA6B3E-6285-A340-9BA9-06A4269A0D6F}"/>
              </a:ext>
            </a:extLst>
          </p:cNvPr>
          <p:cNvCxnSpPr/>
          <p:nvPr/>
        </p:nvCxnSpPr>
        <p:spPr>
          <a:xfrm>
            <a:off x="381000" y="1981200"/>
            <a:ext cx="47970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8902992-3D0B-014D-BA54-8C04B69D2063}"/>
              </a:ext>
            </a:extLst>
          </p:cNvPr>
          <p:cNvCxnSpPr/>
          <p:nvPr/>
        </p:nvCxnSpPr>
        <p:spPr>
          <a:xfrm>
            <a:off x="7010400" y="5638800"/>
            <a:ext cx="479708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4A1709C-F8D3-4E35-9585-9B99A580860F}"/>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16</a:t>
            </a:fld>
            <a:endParaRPr lang="nl-NL"/>
          </a:p>
        </p:txBody>
      </p:sp>
    </p:spTree>
    <p:extLst>
      <p:ext uri="{BB962C8B-B14F-4D97-AF65-F5344CB8AC3E}">
        <p14:creationId xmlns:p14="http://schemas.microsoft.com/office/powerpoint/2010/main" val="2041738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and Round Single Corner of Rectangle 5">
            <a:extLst>
              <a:ext uri="{FF2B5EF4-FFF2-40B4-BE49-F238E27FC236}">
                <a16:creationId xmlns:a16="http://schemas.microsoft.com/office/drawing/2014/main" id="{227938BC-7310-E141-A10F-2C7516D84386}"/>
              </a:ext>
            </a:extLst>
          </p:cNvPr>
          <p:cNvSpPr/>
          <p:nvPr/>
        </p:nvSpPr>
        <p:spPr>
          <a:xfrm flipV="1">
            <a:off x="0" y="-1"/>
            <a:ext cx="12192000" cy="6858000"/>
          </a:xfrm>
          <a:prstGeom prst="snipRoundRect">
            <a:avLst>
              <a:gd name="adj1" fmla="val 0"/>
              <a:gd name="adj2" fmla="val 159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Snip and Round Single Corner of Rectangle 3">
            <a:extLst>
              <a:ext uri="{FF2B5EF4-FFF2-40B4-BE49-F238E27FC236}">
                <a16:creationId xmlns:a16="http://schemas.microsoft.com/office/drawing/2014/main" id="{2F05C2B1-71D7-954A-9722-0A0D8979BACE}"/>
              </a:ext>
            </a:extLst>
          </p:cNvPr>
          <p:cNvSpPr/>
          <p:nvPr/>
        </p:nvSpPr>
        <p:spPr>
          <a:xfrm flipV="1">
            <a:off x="0" y="647700"/>
            <a:ext cx="11582400" cy="5562600"/>
          </a:xfrm>
          <a:prstGeom prst="snipRoundRect">
            <a:avLst>
              <a:gd name="adj1" fmla="val 0"/>
              <a:gd name="adj2" fmla="val 16667"/>
            </a:avLst>
          </a:prstGeom>
          <a:solidFill>
            <a:srgbClr val="022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D5E4EEEE-5DCF-0C4F-BF09-5D26ECD57A5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38200" y="2617887"/>
            <a:ext cx="1689033" cy="1622226"/>
          </a:xfrm>
          <a:prstGeom prst="rect">
            <a:avLst/>
          </a:prstGeom>
        </p:spPr>
      </p:pic>
      <p:sp>
        <p:nvSpPr>
          <p:cNvPr id="2" name="Rectangle 1">
            <a:extLst>
              <a:ext uri="{FF2B5EF4-FFF2-40B4-BE49-F238E27FC236}">
                <a16:creationId xmlns:a16="http://schemas.microsoft.com/office/drawing/2014/main" id="{AB8AFE96-8632-A045-AAD2-EE5EA7622124}"/>
              </a:ext>
            </a:extLst>
          </p:cNvPr>
          <p:cNvSpPr/>
          <p:nvPr/>
        </p:nvSpPr>
        <p:spPr>
          <a:xfrm>
            <a:off x="3365433" y="2705724"/>
            <a:ext cx="6968574" cy="1446550"/>
          </a:xfrm>
          <a:prstGeom prst="rect">
            <a:avLst/>
          </a:prstGeom>
        </p:spPr>
        <p:txBody>
          <a:bodyPr wrap="none">
            <a:spAutoFit/>
          </a:bodyPr>
          <a:lstStyle/>
          <a:p>
            <a:r>
              <a:rPr lang="en-US" sz="4400" dirty="0">
                <a:solidFill>
                  <a:schemeClr val="bg1"/>
                </a:solidFill>
                <a:latin typeface="Montserrat SemiBold" panose="00000700000000000000" pitchFamily="2" charset="0"/>
                <a:cs typeface="Arial" panose="020B0604020202020204" pitchFamily="34" charset="0"/>
              </a:rPr>
              <a:t>1.1 Business interest of </a:t>
            </a:r>
          </a:p>
          <a:p>
            <a:r>
              <a:rPr lang="en-US" sz="4400" dirty="0">
                <a:solidFill>
                  <a:schemeClr val="bg1"/>
                </a:solidFill>
                <a:latin typeface="Montserrat SemiBold" panose="00000700000000000000" pitchFamily="2" charset="0"/>
                <a:cs typeface="Arial" panose="020B0604020202020204" pitchFamily="34" charset="0"/>
              </a:rPr>
              <a:t>information security</a:t>
            </a:r>
          </a:p>
        </p:txBody>
      </p:sp>
    </p:spTree>
    <p:extLst>
      <p:ext uri="{BB962C8B-B14F-4D97-AF65-F5344CB8AC3E}">
        <p14:creationId xmlns:p14="http://schemas.microsoft.com/office/powerpoint/2010/main" val="4043353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latin typeface="Montserrat SemiBold" panose="00000700000000000000" pitchFamily="2" charset="0"/>
            </a:endParaRPr>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The </a:t>
            </a:r>
            <a:r>
              <a:rPr lang="en-US" sz="2400" b="1" dirty="0">
                <a:solidFill>
                  <a:schemeClr val="bg1"/>
                </a:solidFill>
                <a:latin typeface="Montserrat SemiBold" panose="00000700000000000000" pitchFamily="2" charset="0"/>
              </a:rPr>
              <a:t>business</a:t>
            </a:r>
            <a:r>
              <a:rPr lang="en-GB" sz="2400" b="1" dirty="0">
                <a:solidFill>
                  <a:schemeClr val="bg1"/>
                </a:solidFill>
                <a:latin typeface="Montserrat SemiBold" panose="00000700000000000000" pitchFamily="2" charset="0"/>
              </a:rPr>
              <a:t> perspective</a:t>
            </a:r>
            <a:endParaRPr lang="en-NL" sz="2400" b="1" dirty="0">
              <a:solidFill>
                <a:schemeClr val="bg1"/>
              </a:solidFill>
              <a:latin typeface="Montserrat SemiBold" panose="00000700000000000000" pitchFamily="2" charset="0"/>
            </a:endParaRPr>
          </a:p>
        </p:txBody>
      </p:sp>
      <p:sp>
        <p:nvSpPr>
          <p:cNvPr id="19" name="TextBox 18">
            <a:extLst>
              <a:ext uri="{FF2B5EF4-FFF2-40B4-BE49-F238E27FC236}">
                <a16:creationId xmlns:a16="http://schemas.microsoft.com/office/drawing/2014/main" id="{68EBDBCA-F974-8546-9643-7BDF6577B9E9}"/>
              </a:ext>
            </a:extLst>
          </p:cNvPr>
          <p:cNvSpPr txBox="1"/>
          <p:nvPr/>
        </p:nvSpPr>
        <p:spPr>
          <a:xfrm>
            <a:off x="469033" y="1658033"/>
            <a:ext cx="5271246" cy="3754874"/>
          </a:xfrm>
          <a:prstGeom prst="rect">
            <a:avLst/>
          </a:prstGeom>
          <a:noFill/>
        </p:spPr>
        <p:txBody>
          <a:bodyPr wrap="square" rtlCol="0">
            <a:spAutoFit/>
          </a:bodyPr>
          <a:lstStyle/>
          <a:p>
            <a:pPr>
              <a:buClr>
                <a:srgbClr val="00B0F0"/>
              </a:buClr>
            </a:pPr>
            <a:r>
              <a:rPr lang="en-US" sz="1400" dirty="0">
                <a:solidFill>
                  <a:srgbClr val="002A5A"/>
                </a:solidFill>
                <a:latin typeface="Roboto" panose="02000000000000000000" pitchFamily="2" charset="0"/>
                <a:ea typeface="Roboto" panose="02000000000000000000" pitchFamily="2" charset="0"/>
              </a:rPr>
              <a:t>Information has become the most critical asset for many organizations.</a:t>
            </a:r>
          </a:p>
          <a:p>
            <a:pPr>
              <a:buClr>
                <a:srgbClr val="00B0F0"/>
              </a:buClr>
            </a:pPr>
            <a:endParaRPr lang="en-GB" sz="1400" dirty="0">
              <a:solidFill>
                <a:srgbClr val="002A5A"/>
              </a:solidFill>
              <a:latin typeface="Roboto" panose="02000000000000000000" pitchFamily="2" charset="0"/>
              <a:ea typeface="Roboto" panose="02000000000000000000" pitchFamily="2" charset="0"/>
            </a:endParaRPr>
          </a:p>
          <a:p>
            <a:pPr>
              <a:buClr>
                <a:srgbClr val="00B0F0"/>
              </a:buClr>
            </a:pPr>
            <a:r>
              <a:rPr lang="en-GB" sz="1400" dirty="0">
                <a:solidFill>
                  <a:srgbClr val="002A5A"/>
                </a:solidFill>
                <a:latin typeface="Roboto" panose="02000000000000000000" pitchFamily="2" charset="0"/>
                <a:ea typeface="Roboto" panose="02000000000000000000" pitchFamily="2" charset="0"/>
              </a:rPr>
              <a:t>Protecting this asset from loss, tampering, and disclosure is vital. Controls should be put in place at a level that is appropriate to the value of the information or asset.</a:t>
            </a:r>
          </a:p>
          <a:p>
            <a:pPr>
              <a:buClr>
                <a:srgbClr val="00B0F0"/>
              </a:buClr>
            </a:pPr>
            <a:endParaRPr lang="en-GB" sz="1400" dirty="0">
              <a:solidFill>
                <a:srgbClr val="002A5A"/>
              </a:solidFill>
              <a:latin typeface="Roboto" panose="02000000000000000000" pitchFamily="2" charset="0"/>
              <a:ea typeface="Roboto" panose="02000000000000000000" pitchFamily="2" charset="0"/>
            </a:endParaRPr>
          </a:p>
          <a:p>
            <a:pPr>
              <a:buClr>
                <a:srgbClr val="00B0F0"/>
              </a:buClr>
            </a:pPr>
            <a:r>
              <a:rPr lang="en-US" sz="1400" dirty="0">
                <a:solidFill>
                  <a:srgbClr val="002A5A"/>
                </a:solidFill>
                <a:latin typeface="Roboto" panose="02000000000000000000" pitchFamily="2" charset="0"/>
                <a:ea typeface="Roboto" panose="02000000000000000000" pitchFamily="2" charset="0"/>
              </a:rPr>
              <a:t>Information is everywhere, even outside the organization’s perimeter. This fact makes protection difficult but also more necessary; information security is not limited only to the IT field.</a:t>
            </a:r>
          </a:p>
          <a:p>
            <a:pPr>
              <a:buClr>
                <a:srgbClr val="00B0F0"/>
              </a:buClr>
            </a:pPr>
            <a:endParaRPr lang="en-GB" sz="1400" dirty="0">
              <a:solidFill>
                <a:srgbClr val="002A5A"/>
              </a:solidFill>
              <a:latin typeface="Roboto" panose="02000000000000000000" pitchFamily="2" charset="0"/>
              <a:ea typeface="Roboto" panose="02000000000000000000" pitchFamily="2" charset="0"/>
            </a:endParaRPr>
          </a:p>
          <a:p>
            <a:pPr>
              <a:buClr>
                <a:srgbClr val="00B0F0"/>
              </a:buClr>
            </a:pPr>
            <a:r>
              <a:rPr lang="en-US" sz="1400" dirty="0">
                <a:solidFill>
                  <a:srgbClr val="002A5A"/>
                </a:solidFill>
                <a:latin typeface="Roboto" panose="02000000000000000000" pitchFamily="2" charset="0"/>
                <a:ea typeface="Roboto" panose="02000000000000000000" pitchFamily="2" charset="0"/>
              </a:rPr>
              <a:t>Custodians of information need to show that they are trustworthy; governance and compliance are crucial.</a:t>
            </a:r>
          </a:p>
          <a:p>
            <a:pPr>
              <a:buClr>
                <a:srgbClr val="00B0F0"/>
              </a:buClr>
            </a:pPr>
            <a:endParaRPr lang="en-US" sz="1400" dirty="0">
              <a:solidFill>
                <a:srgbClr val="002A5A"/>
              </a:solidFill>
              <a:latin typeface="Roboto" panose="02000000000000000000" pitchFamily="2" charset="0"/>
              <a:ea typeface="Roboto" panose="02000000000000000000" pitchFamily="2" charset="0"/>
            </a:endParaRPr>
          </a:p>
          <a:p>
            <a:pPr>
              <a:buClr>
                <a:srgbClr val="00B0F0"/>
              </a:buClr>
            </a:pPr>
            <a:r>
              <a:rPr lang="en-US" sz="1400" dirty="0">
                <a:solidFill>
                  <a:srgbClr val="002A5A"/>
                </a:solidFill>
                <a:latin typeface="Roboto" panose="02000000000000000000" pitchFamily="2" charset="0"/>
                <a:ea typeface="Roboto" panose="02000000000000000000" pitchFamily="2" charset="0"/>
              </a:rPr>
              <a:t>International respected standards and best security practices such as the ISO 2700x series help to understand how to deal with the above (also when using suppliers).</a:t>
            </a:r>
            <a:endParaRPr lang="en-GB" sz="1400" dirty="0">
              <a:solidFill>
                <a:srgbClr val="002A5A"/>
              </a:solidFill>
              <a:latin typeface="Roboto" panose="02000000000000000000" pitchFamily="2" charset="0"/>
              <a:ea typeface="Roboto" panose="02000000000000000000" pitchFamily="2" charset="0"/>
            </a:endParaRPr>
          </a:p>
        </p:txBody>
      </p:sp>
      <p:grpSp>
        <p:nvGrpSpPr>
          <p:cNvPr id="2" name="Group 1">
            <a:extLst>
              <a:ext uri="{FF2B5EF4-FFF2-40B4-BE49-F238E27FC236}">
                <a16:creationId xmlns:a16="http://schemas.microsoft.com/office/drawing/2014/main" id="{99AA8381-06E3-E74F-B93D-463B8AD429CF}"/>
              </a:ext>
            </a:extLst>
          </p:cNvPr>
          <p:cNvGrpSpPr/>
          <p:nvPr/>
        </p:nvGrpSpPr>
        <p:grpSpPr>
          <a:xfrm>
            <a:off x="7315200" y="1765756"/>
            <a:ext cx="4267200" cy="3539429"/>
            <a:chOff x="6553200" y="1720849"/>
            <a:chExt cx="4267200" cy="3539429"/>
          </a:xfrm>
          <a:solidFill>
            <a:srgbClr val="002A5A"/>
          </a:solidFill>
        </p:grpSpPr>
        <p:sp>
          <p:nvSpPr>
            <p:cNvPr id="21" name="Triangle 20">
              <a:extLst>
                <a:ext uri="{FF2B5EF4-FFF2-40B4-BE49-F238E27FC236}">
                  <a16:creationId xmlns:a16="http://schemas.microsoft.com/office/drawing/2014/main" id="{29CE47B1-0EF9-6F4D-A1BB-6EFC85A90E83}"/>
                </a:ext>
              </a:extLst>
            </p:cNvPr>
            <p:cNvSpPr/>
            <p:nvPr/>
          </p:nvSpPr>
          <p:spPr>
            <a:xfrm>
              <a:off x="6553200" y="1720849"/>
              <a:ext cx="4267200" cy="353942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riangle 21">
              <a:extLst>
                <a:ext uri="{FF2B5EF4-FFF2-40B4-BE49-F238E27FC236}">
                  <a16:creationId xmlns:a16="http://schemas.microsoft.com/office/drawing/2014/main" id="{AB252D4F-C791-8547-8892-9A4CA2612F4E}"/>
                </a:ext>
              </a:extLst>
            </p:cNvPr>
            <p:cNvSpPr/>
            <p:nvPr/>
          </p:nvSpPr>
          <p:spPr>
            <a:xfrm>
              <a:off x="6923494" y="2149039"/>
              <a:ext cx="3526611" cy="2925149"/>
            </a:xfrm>
            <a:prstGeom prst="triangle">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ectangle 22">
              <a:extLst>
                <a:ext uri="{FF2B5EF4-FFF2-40B4-BE49-F238E27FC236}">
                  <a16:creationId xmlns:a16="http://schemas.microsoft.com/office/drawing/2014/main" id="{B9D2A52B-0D0E-0B49-B825-0A918A028BF6}"/>
                </a:ext>
              </a:extLst>
            </p:cNvPr>
            <p:cNvSpPr/>
            <p:nvPr/>
          </p:nvSpPr>
          <p:spPr>
            <a:xfrm>
              <a:off x="7857924" y="3611613"/>
              <a:ext cx="1657749" cy="1077218"/>
            </a:xfrm>
            <a:prstGeom prst="rect">
              <a:avLst/>
            </a:prstGeom>
            <a:grpFill/>
          </p:spPr>
          <p:txBody>
            <a:bodyPr wrap="square">
              <a:spAutoFit/>
            </a:bodyPr>
            <a:lstStyle/>
            <a:p>
              <a:pPr algn="ctr"/>
              <a:r>
                <a:rPr lang="en-GB" altLang="en-US" sz="1600">
                  <a:solidFill>
                    <a:schemeClr val="bg1"/>
                  </a:solidFill>
                  <a:latin typeface="Roboto" panose="02000000000000000000" pitchFamily="2" charset="0"/>
                  <a:ea typeface="Roboto" panose="02000000000000000000" pitchFamily="2" charset="0"/>
                </a:rPr>
                <a:t>business perspective </a:t>
              </a:r>
            </a:p>
            <a:p>
              <a:pPr algn="ctr"/>
              <a:r>
                <a:rPr lang="en-GB" altLang="en-US" sz="1600">
                  <a:solidFill>
                    <a:schemeClr val="bg1"/>
                  </a:solidFill>
                  <a:latin typeface="Roboto" panose="02000000000000000000" pitchFamily="2" charset="0"/>
                  <a:ea typeface="Roboto" panose="02000000000000000000" pitchFamily="2" charset="0"/>
                </a:rPr>
                <a:t>of information security</a:t>
              </a:r>
              <a:endParaRPr lang="en-NL" sz="1600">
                <a:solidFill>
                  <a:schemeClr val="bg1"/>
                </a:solidFill>
                <a:latin typeface="Roboto" panose="02000000000000000000" pitchFamily="2" charset="0"/>
                <a:ea typeface="Roboto" panose="02000000000000000000" pitchFamily="2" charset="0"/>
              </a:endParaRPr>
            </a:p>
          </p:txBody>
        </p:sp>
      </p:grpSp>
      <p:cxnSp>
        <p:nvCxnSpPr>
          <p:cNvPr id="6" name="Straight Connector 5">
            <a:extLst>
              <a:ext uri="{FF2B5EF4-FFF2-40B4-BE49-F238E27FC236}">
                <a16:creationId xmlns:a16="http://schemas.microsoft.com/office/drawing/2014/main" id="{DF19408C-2741-C147-8090-849B41AC459F}"/>
              </a:ext>
            </a:extLst>
          </p:cNvPr>
          <p:cNvCxnSpPr>
            <a:cxnSpLocks/>
          </p:cNvCxnSpPr>
          <p:nvPr/>
        </p:nvCxnSpPr>
        <p:spPr>
          <a:xfrm flipH="1">
            <a:off x="6096000" y="4733738"/>
            <a:ext cx="152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30E132B-7D40-7C45-A6FA-695D5C3CA9B5}"/>
              </a:ext>
            </a:extLst>
          </p:cNvPr>
          <p:cNvCxnSpPr/>
          <p:nvPr/>
        </p:nvCxnSpPr>
        <p:spPr>
          <a:xfrm flipH="1">
            <a:off x="6477000" y="4195129"/>
            <a:ext cx="152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963D976-36A4-EB4A-8802-2ADBA8B35AC9}"/>
              </a:ext>
            </a:extLst>
          </p:cNvPr>
          <p:cNvCxnSpPr/>
          <p:nvPr/>
        </p:nvCxnSpPr>
        <p:spPr>
          <a:xfrm flipH="1">
            <a:off x="6858000" y="3552299"/>
            <a:ext cx="152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1C07D6-0F2C-B34E-8893-8C05547DA1BA}"/>
              </a:ext>
            </a:extLst>
          </p:cNvPr>
          <p:cNvCxnSpPr/>
          <p:nvPr/>
        </p:nvCxnSpPr>
        <p:spPr>
          <a:xfrm flipH="1">
            <a:off x="7239000" y="2895600"/>
            <a:ext cx="152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CF98C05-FC32-7441-A4F0-858144A90617}"/>
              </a:ext>
            </a:extLst>
          </p:cNvPr>
          <p:cNvCxnSpPr/>
          <p:nvPr/>
        </p:nvCxnSpPr>
        <p:spPr>
          <a:xfrm flipH="1">
            <a:off x="7696200" y="2193946"/>
            <a:ext cx="152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F49FA3F-86F6-AD4C-90E0-2625CE10547B}"/>
              </a:ext>
            </a:extLst>
          </p:cNvPr>
          <p:cNvSpPr/>
          <p:nvPr/>
        </p:nvSpPr>
        <p:spPr>
          <a:xfrm>
            <a:off x="7620000" y="2137573"/>
            <a:ext cx="152400" cy="148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A6A5A792-55A6-C84F-82E8-7193B87E2753}"/>
              </a:ext>
            </a:extLst>
          </p:cNvPr>
          <p:cNvSpPr/>
          <p:nvPr/>
        </p:nvSpPr>
        <p:spPr>
          <a:xfrm>
            <a:off x="7086600" y="2823373"/>
            <a:ext cx="152400" cy="148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616B2926-C340-154E-8ED9-FDCFAFC87A3D}"/>
              </a:ext>
            </a:extLst>
          </p:cNvPr>
          <p:cNvSpPr/>
          <p:nvPr/>
        </p:nvSpPr>
        <p:spPr>
          <a:xfrm>
            <a:off x="6710570" y="3474316"/>
            <a:ext cx="152400" cy="148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F56B5F5-241B-A84C-B165-EF1C3DD0FB61}"/>
              </a:ext>
            </a:extLst>
          </p:cNvPr>
          <p:cNvSpPr/>
          <p:nvPr/>
        </p:nvSpPr>
        <p:spPr>
          <a:xfrm>
            <a:off x="6347370" y="4120915"/>
            <a:ext cx="152400" cy="148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Oval 30">
            <a:extLst>
              <a:ext uri="{FF2B5EF4-FFF2-40B4-BE49-F238E27FC236}">
                <a16:creationId xmlns:a16="http://schemas.microsoft.com/office/drawing/2014/main" id="{A05B8739-3D96-F34D-8684-EAC467E27B85}"/>
              </a:ext>
            </a:extLst>
          </p:cNvPr>
          <p:cNvSpPr/>
          <p:nvPr/>
        </p:nvSpPr>
        <p:spPr>
          <a:xfrm>
            <a:off x="5962943" y="4659524"/>
            <a:ext cx="152400" cy="148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Slide Number Placeholder 2">
            <a:extLst>
              <a:ext uri="{FF2B5EF4-FFF2-40B4-BE49-F238E27FC236}">
                <a16:creationId xmlns:a16="http://schemas.microsoft.com/office/drawing/2014/main" id="{E330931E-2039-4C3F-BCEE-87A53C940ED4}"/>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18</a:t>
            </a:fld>
            <a:endParaRPr lang="nl-NL"/>
          </a:p>
        </p:txBody>
      </p:sp>
    </p:spTree>
    <p:extLst>
      <p:ext uri="{BB962C8B-B14F-4D97-AF65-F5344CB8AC3E}">
        <p14:creationId xmlns:p14="http://schemas.microsoft.com/office/powerpoint/2010/main" val="3103046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The business perspective</a:t>
            </a:r>
            <a:endParaRPr lang="en-NL" sz="2400" b="1" dirty="0">
              <a:solidFill>
                <a:schemeClr val="bg1"/>
              </a:solidFill>
              <a:latin typeface="Montserrat SemiBold" panose="00000700000000000000" pitchFamily="2" charset="0"/>
            </a:endParaRPr>
          </a:p>
        </p:txBody>
      </p:sp>
      <p:sp>
        <p:nvSpPr>
          <p:cNvPr id="19" name="TextBox 18">
            <a:extLst>
              <a:ext uri="{FF2B5EF4-FFF2-40B4-BE49-F238E27FC236}">
                <a16:creationId xmlns:a16="http://schemas.microsoft.com/office/drawing/2014/main" id="{68EBDBCA-F974-8546-9643-7BDF6577B9E9}"/>
              </a:ext>
            </a:extLst>
          </p:cNvPr>
          <p:cNvSpPr txBox="1"/>
          <p:nvPr/>
        </p:nvSpPr>
        <p:spPr>
          <a:xfrm>
            <a:off x="4568254" y="1261778"/>
            <a:ext cx="2743200" cy="954107"/>
          </a:xfrm>
          <a:prstGeom prst="rect">
            <a:avLst/>
          </a:prstGeom>
          <a:noFill/>
        </p:spPr>
        <p:txBody>
          <a:bodyPr wrap="square" rtlCol="0">
            <a:spAutoFit/>
          </a:bodyPr>
          <a:lstStyle/>
          <a:p>
            <a:pPr algn="ctr">
              <a:buClr>
                <a:srgbClr val="00B0F0"/>
              </a:buClr>
            </a:pPr>
            <a:r>
              <a:rPr lang="en-GB" sz="1400" dirty="0">
                <a:solidFill>
                  <a:srgbClr val="002A5A"/>
                </a:solidFill>
                <a:latin typeface="Roboto" panose="02000000000000000000" pitchFamily="2" charset="0"/>
                <a:ea typeface="Roboto" panose="02000000000000000000" pitchFamily="2" charset="0"/>
              </a:rPr>
              <a:t>Laws and regulations force organizations to comply with data protection and intellectual property best practices.</a:t>
            </a:r>
          </a:p>
        </p:txBody>
      </p:sp>
      <p:sp>
        <p:nvSpPr>
          <p:cNvPr id="32" name="TextBox 31">
            <a:extLst>
              <a:ext uri="{FF2B5EF4-FFF2-40B4-BE49-F238E27FC236}">
                <a16:creationId xmlns:a16="http://schemas.microsoft.com/office/drawing/2014/main" id="{B4187602-D0B0-FE4A-BDC8-EC543731E518}"/>
              </a:ext>
            </a:extLst>
          </p:cNvPr>
          <p:cNvSpPr txBox="1"/>
          <p:nvPr/>
        </p:nvSpPr>
        <p:spPr>
          <a:xfrm>
            <a:off x="4563257" y="6066254"/>
            <a:ext cx="2743200" cy="738664"/>
          </a:xfrm>
          <a:prstGeom prst="rect">
            <a:avLst/>
          </a:prstGeom>
          <a:noFill/>
        </p:spPr>
        <p:txBody>
          <a:bodyPr wrap="square" rtlCol="0">
            <a:spAutoFit/>
          </a:bodyPr>
          <a:lstStyle/>
          <a:p>
            <a:pPr algn="ctr">
              <a:buClr>
                <a:srgbClr val="00B0F0"/>
              </a:buClr>
            </a:pPr>
            <a:r>
              <a:rPr lang="en-GB" sz="1400">
                <a:solidFill>
                  <a:srgbClr val="002A5A"/>
                </a:solidFill>
                <a:latin typeface="Roboto" panose="02000000000000000000" pitchFamily="2" charset="0"/>
                <a:ea typeface="Roboto" panose="02000000000000000000" pitchFamily="2" charset="0"/>
              </a:rPr>
              <a:t>Customers and even suppliers demand transparency and compliance.</a:t>
            </a:r>
          </a:p>
        </p:txBody>
      </p:sp>
      <p:sp>
        <p:nvSpPr>
          <p:cNvPr id="33" name="TextBox 32">
            <a:extLst>
              <a:ext uri="{FF2B5EF4-FFF2-40B4-BE49-F238E27FC236}">
                <a16:creationId xmlns:a16="http://schemas.microsoft.com/office/drawing/2014/main" id="{10D46972-1A5D-F046-AC3C-381CE9F61A7C}"/>
              </a:ext>
            </a:extLst>
          </p:cNvPr>
          <p:cNvSpPr txBox="1"/>
          <p:nvPr/>
        </p:nvSpPr>
        <p:spPr>
          <a:xfrm>
            <a:off x="905658" y="2474893"/>
            <a:ext cx="2743200" cy="1169551"/>
          </a:xfrm>
          <a:prstGeom prst="rect">
            <a:avLst/>
          </a:prstGeom>
          <a:noFill/>
        </p:spPr>
        <p:txBody>
          <a:bodyPr wrap="square" rtlCol="0">
            <a:spAutoFit/>
          </a:bodyPr>
          <a:lstStyle/>
          <a:p>
            <a:pPr algn="ctr">
              <a:buClr>
                <a:srgbClr val="00B0F0"/>
              </a:buClr>
            </a:pPr>
            <a:r>
              <a:rPr lang="en-GB" sz="1400">
                <a:solidFill>
                  <a:srgbClr val="002A5A"/>
                </a:solidFill>
                <a:latin typeface="Roboto" panose="02000000000000000000" pitchFamily="2" charset="0"/>
                <a:ea typeface="Roboto" panose="02000000000000000000" pitchFamily="2" charset="0"/>
              </a:rPr>
              <a:t>Stories of incidents travel fast. Damage to reputation can be outside your control which makes it essential to focus on prevention.</a:t>
            </a:r>
          </a:p>
        </p:txBody>
      </p:sp>
      <p:sp>
        <p:nvSpPr>
          <p:cNvPr id="34" name="TextBox 33">
            <a:extLst>
              <a:ext uri="{FF2B5EF4-FFF2-40B4-BE49-F238E27FC236}">
                <a16:creationId xmlns:a16="http://schemas.microsoft.com/office/drawing/2014/main" id="{91F75623-9141-B741-A594-5A71A9BA9575}"/>
              </a:ext>
            </a:extLst>
          </p:cNvPr>
          <p:cNvSpPr txBox="1"/>
          <p:nvPr/>
        </p:nvSpPr>
        <p:spPr>
          <a:xfrm>
            <a:off x="920648" y="4025203"/>
            <a:ext cx="2743200" cy="1384995"/>
          </a:xfrm>
          <a:prstGeom prst="rect">
            <a:avLst/>
          </a:prstGeom>
          <a:noFill/>
        </p:spPr>
        <p:txBody>
          <a:bodyPr wrap="square" rtlCol="0">
            <a:spAutoFit/>
          </a:bodyPr>
          <a:lstStyle/>
          <a:p>
            <a:pPr algn="ctr">
              <a:buClr>
                <a:srgbClr val="00B0F0"/>
              </a:buClr>
            </a:pPr>
            <a:r>
              <a:rPr lang="en-GB" sz="1400">
                <a:solidFill>
                  <a:srgbClr val="002A5A"/>
                </a:solidFill>
                <a:latin typeface="Roboto" panose="02000000000000000000" pitchFamily="2" charset="0"/>
                <a:ea typeface="Roboto" panose="02000000000000000000" pitchFamily="2" charset="0"/>
              </a:rPr>
              <a:t>Monitoring, logging, and a pro-active organization are key elements. Immediate detection of incidents and incident management are crucial processes.</a:t>
            </a:r>
          </a:p>
        </p:txBody>
      </p:sp>
      <p:sp>
        <p:nvSpPr>
          <p:cNvPr id="35" name="TextBox 34">
            <a:extLst>
              <a:ext uri="{FF2B5EF4-FFF2-40B4-BE49-F238E27FC236}">
                <a16:creationId xmlns:a16="http://schemas.microsoft.com/office/drawing/2014/main" id="{4D43DB1A-DB94-A34C-83A2-FF0D3228AD07}"/>
              </a:ext>
            </a:extLst>
          </p:cNvPr>
          <p:cNvSpPr txBox="1"/>
          <p:nvPr/>
        </p:nvSpPr>
        <p:spPr>
          <a:xfrm>
            <a:off x="8305800" y="4479208"/>
            <a:ext cx="2743200" cy="523220"/>
          </a:xfrm>
          <a:prstGeom prst="rect">
            <a:avLst/>
          </a:prstGeom>
          <a:noFill/>
        </p:spPr>
        <p:txBody>
          <a:bodyPr wrap="square" rtlCol="0">
            <a:spAutoFit/>
          </a:bodyPr>
          <a:lstStyle/>
          <a:p>
            <a:pPr algn="ctr">
              <a:buClr>
                <a:srgbClr val="00B0F0"/>
              </a:buClr>
            </a:pPr>
            <a:r>
              <a:rPr lang="en-GB" sz="1400">
                <a:solidFill>
                  <a:srgbClr val="002A5A"/>
                </a:solidFill>
                <a:latin typeface="Roboto" panose="02000000000000000000" pitchFamily="2" charset="0"/>
                <a:ea typeface="Roboto" panose="02000000000000000000" pitchFamily="2" charset="0"/>
              </a:rPr>
              <a:t>Information security needs to be embedded in the organization.</a:t>
            </a:r>
          </a:p>
        </p:txBody>
      </p:sp>
      <p:sp>
        <p:nvSpPr>
          <p:cNvPr id="36" name="TextBox 35">
            <a:extLst>
              <a:ext uri="{FF2B5EF4-FFF2-40B4-BE49-F238E27FC236}">
                <a16:creationId xmlns:a16="http://schemas.microsoft.com/office/drawing/2014/main" id="{616EDD7C-0294-2543-9E37-086F5A6F62F9}"/>
              </a:ext>
            </a:extLst>
          </p:cNvPr>
          <p:cNvSpPr txBox="1"/>
          <p:nvPr/>
        </p:nvSpPr>
        <p:spPr>
          <a:xfrm>
            <a:off x="8205866" y="2494263"/>
            <a:ext cx="2743200" cy="954107"/>
          </a:xfrm>
          <a:prstGeom prst="rect">
            <a:avLst/>
          </a:prstGeom>
          <a:noFill/>
        </p:spPr>
        <p:txBody>
          <a:bodyPr wrap="square" rtlCol="0">
            <a:spAutoFit/>
          </a:bodyPr>
          <a:lstStyle/>
          <a:p>
            <a:pPr algn="ctr">
              <a:buClr>
                <a:srgbClr val="00B0F0"/>
              </a:buClr>
            </a:pPr>
            <a:r>
              <a:rPr lang="en-GB" sz="1400">
                <a:solidFill>
                  <a:srgbClr val="002A5A"/>
                </a:solidFill>
                <a:latin typeface="Roboto" panose="02000000000000000000" pitchFamily="2" charset="0"/>
                <a:ea typeface="Roboto" panose="02000000000000000000" pitchFamily="2" charset="0"/>
              </a:rPr>
              <a:t>Since information is everywhere, information security and awareness of risks needs everyone’s attention.</a:t>
            </a:r>
          </a:p>
        </p:txBody>
      </p:sp>
      <p:grpSp>
        <p:nvGrpSpPr>
          <p:cNvPr id="9" name="Group 8">
            <a:extLst>
              <a:ext uri="{FF2B5EF4-FFF2-40B4-BE49-F238E27FC236}">
                <a16:creationId xmlns:a16="http://schemas.microsoft.com/office/drawing/2014/main" id="{3D2E68C5-1D68-AE4A-B90B-0E6FE9AE7BDF}"/>
              </a:ext>
            </a:extLst>
          </p:cNvPr>
          <p:cNvGrpSpPr/>
          <p:nvPr/>
        </p:nvGrpSpPr>
        <p:grpSpPr>
          <a:xfrm>
            <a:off x="4423452" y="2667000"/>
            <a:ext cx="3022810" cy="2900210"/>
            <a:chOff x="4584594" y="2667000"/>
            <a:chExt cx="3022810" cy="2900210"/>
          </a:xfrm>
        </p:grpSpPr>
        <p:pic>
          <p:nvPicPr>
            <p:cNvPr id="7" name="Graphic 6" descr="Building">
              <a:extLst>
                <a:ext uri="{FF2B5EF4-FFF2-40B4-BE49-F238E27FC236}">
                  <a16:creationId xmlns:a16="http://schemas.microsoft.com/office/drawing/2014/main" id="{4BB94F08-734D-A04A-A203-A89482D6E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22552" y="3035346"/>
              <a:ext cx="2146894" cy="2146894"/>
            </a:xfrm>
            <a:prstGeom prst="rect">
              <a:avLst/>
            </a:prstGeom>
          </p:spPr>
        </p:pic>
        <p:sp>
          <p:nvSpPr>
            <p:cNvPr id="8" name="Oval 7">
              <a:extLst>
                <a:ext uri="{FF2B5EF4-FFF2-40B4-BE49-F238E27FC236}">
                  <a16:creationId xmlns:a16="http://schemas.microsoft.com/office/drawing/2014/main" id="{15FDFF4B-E003-074F-8343-C27C4D03FB24}"/>
                </a:ext>
              </a:extLst>
            </p:cNvPr>
            <p:cNvSpPr/>
            <p:nvPr/>
          </p:nvSpPr>
          <p:spPr>
            <a:xfrm>
              <a:off x="4584594" y="2667000"/>
              <a:ext cx="3022810" cy="2900210"/>
            </a:xfrm>
            <a:prstGeom prst="ellipse">
              <a:avLst/>
            </a:prstGeom>
            <a:noFill/>
            <a:ln>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37" name="Triangle 36">
            <a:extLst>
              <a:ext uri="{FF2B5EF4-FFF2-40B4-BE49-F238E27FC236}">
                <a16:creationId xmlns:a16="http://schemas.microsoft.com/office/drawing/2014/main" id="{0D7DC962-2106-6B40-B508-6792D4E344E6}"/>
              </a:ext>
            </a:extLst>
          </p:cNvPr>
          <p:cNvSpPr/>
          <p:nvPr/>
        </p:nvSpPr>
        <p:spPr>
          <a:xfrm>
            <a:off x="5710747" y="2209800"/>
            <a:ext cx="433230" cy="326675"/>
          </a:xfrm>
          <a:prstGeom prst="triangle">
            <a:avLst/>
          </a:prstGeom>
          <a:solidFill>
            <a:srgbClr val="002A5A">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8" name="Triangle 37">
            <a:extLst>
              <a:ext uri="{FF2B5EF4-FFF2-40B4-BE49-F238E27FC236}">
                <a16:creationId xmlns:a16="http://schemas.microsoft.com/office/drawing/2014/main" id="{4D8D475D-8E27-5E4B-AC60-DF4745ED9F4C}"/>
              </a:ext>
            </a:extLst>
          </p:cNvPr>
          <p:cNvSpPr/>
          <p:nvPr/>
        </p:nvSpPr>
        <p:spPr>
          <a:xfrm rot="5400000">
            <a:off x="7392984" y="2872009"/>
            <a:ext cx="433230" cy="326675"/>
          </a:xfrm>
          <a:prstGeom prst="triangle">
            <a:avLst/>
          </a:prstGeom>
          <a:solidFill>
            <a:srgbClr val="002A5A">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Triangle 38">
            <a:extLst>
              <a:ext uri="{FF2B5EF4-FFF2-40B4-BE49-F238E27FC236}">
                <a16:creationId xmlns:a16="http://schemas.microsoft.com/office/drawing/2014/main" id="{5A8DEF15-19B8-4742-A2B9-DA8F3A0C078F}"/>
              </a:ext>
            </a:extLst>
          </p:cNvPr>
          <p:cNvSpPr/>
          <p:nvPr/>
        </p:nvSpPr>
        <p:spPr>
          <a:xfrm rot="16200000">
            <a:off x="4052625" y="2872009"/>
            <a:ext cx="433230" cy="326675"/>
          </a:xfrm>
          <a:prstGeom prst="triangle">
            <a:avLst/>
          </a:prstGeom>
          <a:solidFill>
            <a:srgbClr val="002A5A">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0" name="Triangle 39">
            <a:extLst>
              <a:ext uri="{FF2B5EF4-FFF2-40B4-BE49-F238E27FC236}">
                <a16:creationId xmlns:a16="http://schemas.microsoft.com/office/drawing/2014/main" id="{E2F07F1A-7FA7-DC48-8CBB-020C3EF2ABEE}"/>
              </a:ext>
            </a:extLst>
          </p:cNvPr>
          <p:cNvSpPr/>
          <p:nvPr/>
        </p:nvSpPr>
        <p:spPr>
          <a:xfrm rot="16200000">
            <a:off x="4002764" y="4552364"/>
            <a:ext cx="433230" cy="326675"/>
          </a:xfrm>
          <a:prstGeom prst="triangle">
            <a:avLst/>
          </a:prstGeom>
          <a:solidFill>
            <a:srgbClr val="002A5A">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Triangle 40">
            <a:extLst>
              <a:ext uri="{FF2B5EF4-FFF2-40B4-BE49-F238E27FC236}">
                <a16:creationId xmlns:a16="http://schemas.microsoft.com/office/drawing/2014/main" id="{C15A5304-6671-DE44-B564-B4041358FD07}"/>
              </a:ext>
            </a:extLst>
          </p:cNvPr>
          <p:cNvSpPr/>
          <p:nvPr/>
        </p:nvSpPr>
        <p:spPr>
          <a:xfrm rot="5400000">
            <a:off x="7556321" y="4552365"/>
            <a:ext cx="433230" cy="326675"/>
          </a:xfrm>
          <a:prstGeom prst="triangle">
            <a:avLst/>
          </a:prstGeom>
          <a:solidFill>
            <a:srgbClr val="002A5A">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Triangle 41">
            <a:extLst>
              <a:ext uri="{FF2B5EF4-FFF2-40B4-BE49-F238E27FC236}">
                <a16:creationId xmlns:a16="http://schemas.microsoft.com/office/drawing/2014/main" id="{38889288-DFEA-A74D-8867-E9EEDC72D2C7}"/>
              </a:ext>
            </a:extLst>
          </p:cNvPr>
          <p:cNvSpPr/>
          <p:nvPr/>
        </p:nvSpPr>
        <p:spPr>
          <a:xfrm rot="10800000">
            <a:off x="5710747" y="5693124"/>
            <a:ext cx="433230" cy="326675"/>
          </a:xfrm>
          <a:prstGeom prst="triangle">
            <a:avLst/>
          </a:prstGeom>
          <a:solidFill>
            <a:srgbClr val="002A5A">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Slide Number Placeholder 1">
            <a:extLst>
              <a:ext uri="{FF2B5EF4-FFF2-40B4-BE49-F238E27FC236}">
                <a16:creationId xmlns:a16="http://schemas.microsoft.com/office/drawing/2014/main" id="{0DD5BB7A-C45E-4D79-84EC-B5571DAB283D}"/>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19</a:t>
            </a:fld>
            <a:endParaRPr lang="nl-NL"/>
          </a:p>
        </p:txBody>
      </p:sp>
    </p:spTree>
    <p:extLst>
      <p:ext uri="{BB962C8B-B14F-4D97-AF65-F5344CB8AC3E}">
        <p14:creationId xmlns:p14="http://schemas.microsoft.com/office/powerpoint/2010/main" val="2637427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609600" y="944724"/>
            <a:ext cx="9294912" cy="49685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nl-NL" sz="1400">
                <a:solidFill>
                  <a:srgbClr val="002A5A"/>
                </a:solidFill>
                <a:latin typeface="Roboto" panose="02000000000000000000" pitchFamily="2" charset="0"/>
                <a:ea typeface="Roboto" panose="02000000000000000000" pitchFamily="2" charset="0"/>
                <a:cs typeface="Arial" panose="020B0604020202020204" pitchFamily="34" charset="0"/>
              </a:rPr>
              <a:t>Version 202306</a:t>
            </a:r>
            <a:endParaRPr lang="nl-NL" sz="1400" dirty="0">
              <a:solidFill>
                <a:srgbClr val="002A5A"/>
              </a:solidFill>
              <a:latin typeface="Roboto" panose="02000000000000000000" pitchFamily="2" charset="0"/>
              <a:ea typeface="Roboto" panose="02000000000000000000" pitchFamily="2" charset="0"/>
              <a:cs typeface="Arial" panose="020B0604020202020204" pitchFamily="34" charset="0"/>
            </a:endParaRPr>
          </a:p>
          <a:p>
            <a:pPr marL="0" indent="0" fontAlgn="auto">
              <a:spcAft>
                <a:spcPts val="0"/>
              </a:spcAft>
              <a:buNone/>
            </a:pPr>
            <a:endParaRPr lang="nl-NL" sz="1400" dirty="0">
              <a:solidFill>
                <a:srgbClr val="002A5A"/>
              </a:solidFill>
              <a:latin typeface="Roboto" panose="02000000000000000000" pitchFamily="2" charset="0"/>
              <a:ea typeface="Roboto" panose="02000000000000000000" pitchFamily="2" charset="0"/>
              <a:cs typeface="Arial" panose="020B0604020202020204" pitchFamily="34" charset="0"/>
            </a:endParaRPr>
          </a:p>
          <a:p>
            <a:pPr marL="0" indent="0" fontAlgn="auto">
              <a:spcAft>
                <a:spcPts val="0"/>
              </a:spcAft>
              <a:buNone/>
            </a:pPr>
            <a:endParaRPr lang="nl-NL" sz="1400" dirty="0">
              <a:solidFill>
                <a:srgbClr val="002A5A"/>
              </a:solidFill>
              <a:latin typeface="Roboto" panose="02000000000000000000" pitchFamily="2" charset="0"/>
              <a:ea typeface="Roboto" panose="02000000000000000000" pitchFamily="2" charset="0"/>
              <a:cs typeface="Arial" panose="020B0604020202020204" pitchFamily="34" charset="0"/>
            </a:endParaRPr>
          </a:p>
          <a:p>
            <a:pPr marL="0" indent="0" fontAlgn="auto">
              <a:spcAft>
                <a:spcPts val="0"/>
              </a:spcAft>
              <a:buNone/>
            </a:pPr>
            <a:endParaRPr lang="nl-NL" sz="1400" dirty="0">
              <a:solidFill>
                <a:srgbClr val="002A5A"/>
              </a:solidFill>
              <a:latin typeface="Roboto" panose="02000000000000000000" pitchFamily="2" charset="0"/>
              <a:ea typeface="Roboto" panose="02000000000000000000" pitchFamily="2" charset="0"/>
              <a:cs typeface="Arial" panose="020B0604020202020204" pitchFamily="34" charset="0"/>
            </a:endParaRPr>
          </a:p>
          <a:p>
            <a:pPr marL="0" indent="0" fontAlgn="auto">
              <a:spcAft>
                <a:spcPts val="0"/>
              </a:spcAft>
              <a:buNone/>
            </a:pPr>
            <a:endParaRPr lang="nl-NL" sz="1400" dirty="0">
              <a:solidFill>
                <a:srgbClr val="002A5A"/>
              </a:solidFill>
              <a:latin typeface="Roboto" panose="02000000000000000000" pitchFamily="2" charset="0"/>
              <a:ea typeface="Roboto" panose="02000000000000000000" pitchFamily="2" charset="0"/>
              <a:cs typeface="Arial" panose="020B0604020202020204" pitchFamily="34" charset="0"/>
            </a:endParaRPr>
          </a:p>
          <a:p>
            <a:pPr marL="0" indent="0" fontAlgn="auto">
              <a:spcAft>
                <a:spcPts val="0"/>
              </a:spcAft>
              <a:buNone/>
            </a:pPr>
            <a:endParaRPr lang="nl-NL" sz="1400" dirty="0">
              <a:solidFill>
                <a:srgbClr val="002A5A"/>
              </a:solidFill>
              <a:latin typeface="Roboto" panose="02000000000000000000" pitchFamily="2" charset="0"/>
              <a:ea typeface="Roboto" panose="02000000000000000000" pitchFamily="2" charset="0"/>
              <a:cs typeface="Arial" panose="020B0604020202020204" pitchFamily="34" charset="0"/>
            </a:endParaRPr>
          </a:p>
          <a:p>
            <a:pPr marL="0" indent="0" fontAlgn="auto">
              <a:spcAft>
                <a:spcPts val="0"/>
              </a:spcAft>
              <a:buNone/>
            </a:pPr>
            <a:endParaRPr lang="nl-NL" sz="1400" dirty="0">
              <a:solidFill>
                <a:srgbClr val="002A5A"/>
              </a:solidFill>
              <a:latin typeface="Roboto" panose="02000000000000000000" pitchFamily="2" charset="0"/>
              <a:ea typeface="Roboto" panose="02000000000000000000" pitchFamily="2" charset="0"/>
              <a:cs typeface="Arial" panose="020B0604020202020204" pitchFamily="34" charset="0"/>
            </a:endParaRPr>
          </a:p>
          <a:p>
            <a:pPr marL="0" indent="0" fontAlgn="auto">
              <a:spcAft>
                <a:spcPts val="0"/>
              </a:spcAft>
              <a:buNone/>
            </a:pPr>
            <a:endParaRPr lang="nl-NL" sz="1400" dirty="0">
              <a:solidFill>
                <a:srgbClr val="002A5A"/>
              </a:solidFill>
              <a:latin typeface="Roboto" panose="02000000000000000000" pitchFamily="2" charset="0"/>
              <a:ea typeface="Roboto" panose="02000000000000000000" pitchFamily="2" charset="0"/>
              <a:cs typeface="Arial" panose="020B0604020202020204" pitchFamily="34" charset="0"/>
            </a:endParaRPr>
          </a:p>
          <a:p>
            <a:pPr marL="0" indent="0" fontAlgn="auto">
              <a:spcAft>
                <a:spcPts val="0"/>
              </a:spcAft>
              <a:buNone/>
            </a:pPr>
            <a:endParaRPr lang="nl-NL" sz="1400" dirty="0">
              <a:solidFill>
                <a:srgbClr val="002A5A"/>
              </a:solidFill>
              <a:latin typeface="Roboto" panose="02000000000000000000" pitchFamily="2" charset="0"/>
              <a:ea typeface="Roboto" panose="02000000000000000000" pitchFamily="2" charset="0"/>
              <a:cs typeface="Arial" panose="020B0604020202020204" pitchFamily="34" charset="0"/>
            </a:endParaRPr>
          </a:p>
          <a:p>
            <a:pPr marL="0" indent="0" fontAlgn="auto">
              <a:spcAft>
                <a:spcPts val="0"/>
              </a:spcAft>
              <a:buNone/>
            </a:pPr>
            <a:endParaRPr lang="nl-NL" sz="1400" dirty="0">
              <a:solidFill>
                <a:srgbClr val="002A5A"/>
              </a:solidFill>
              <a:latin typeface="Roboto" panose="02000000000000000000" pitchFamily="2" charset="0"/>
              <a:ea typeface="Roboto" panose="02000000000000000000" pitchFamily="2" charset="0"/>
              <a:cs typeface="Arial" panose="020B0604020202020204" pitchFamily="34" charset="0"/>
            </a:endParaRPr>
          </a:p>
          <a:p>
            <a:pPr marL="0" indent="0" fontAlgn="auto">
              <a:spcAft>
                <a:spcPts val="0"/>
              </a:spcAft>
              <a:buNone/>
            </a:pPr>
            <a:endParaRPr lang="nl-NL" sz="1400" dirty="0">
              <a:solidFill>
                <a:srgbClr val="002A5A"/>
              </a:solidFill>
              <a:latin typeface="Roboto" panose="02000000000000000000" pitchFamily="2" charset="0"/>
              <a:ea typeface="Roboto" panose="02000000000000000000" pitchFamily="2" charset="0"/>
              <a:cs typeface="Arial" panose="020B0604020202020204" pitchFamily="34" charset="0"/>
            </a:endParaRPr>
          </a:p>
          <a:p>
            <a:pPr marL="0" indent="0" fontAlgn="auto">
              <a:lnSpc>
                <a:spcPts val="1400"/>
              </a:lnSpc>
              <a:spcBef>
                <a:spcPts val="600"/>
              </a:spcBef>
              <a:spcAft>
                <a:spcPts val="0"/>
              </a:spcAft>
              <a:buNone/>
            </a:pPr>
            <a:r>
              <a:rPr lang="en-US" sz="1400" dirty="0">
                <a:solidFill>
                  <a:srgbClr val="002A5A"/>
                </a:solidFill>
                <a:latin typeface="Roboto" panose="02000000000000000000" pitchFamily="2" charset="0"/>
                <a:ea typeface="Roboto" panose="02000000000000000000" pitchFamily="2" charset="0"/>
                <a:cs typeface="Arial" panose="020B0604020202020204" pitchFamily="34" charset="0"/>
              </a:rPr>
              <a:t>Copyright © EXIN Holding B.V. 2023. All rights reserved.</a:t>
            </a:r>
          </a:p>
          <a:p>
            <a:pPr marL="0" indent="0" fontAlgn="auto">
              <a:lnSpc>
                <a:spcPts val="1400"/>
              </a:lnSpc>
              <a:spcBef>
                <a:spcPts val="600"/>
              </a:spcBef>
              <a:spcAft>
                <a:spcPts val="0"/>
              </a:spcAft>
              <a:buNone/>
            </a:pPr>
            <a:r>
              <a:rPr lang="en-US" sz="1400" dirty="0">
                <a:solidFill>
                  <a:srgbClr val="002A5A"/>
                </a:solidFill>
                <a:latin typeface="Roboto" panose="02000000000000000000" pitchFamily="2" charset="0"/>
                <a:ea typeface="Roboto" panose="02000000000000000000" pitchFamily="2" charset="0"/>
                <a:cs typeface="Arial" panose="020B0604020202020204" pitchFamily="34" charset="0"/>
              </a:rPr>
              <a:t>EXIN® is a registered trademark.</a:t>
            </a:r>
          </a:p>
          <a:p>
            <a:pPr marL="0" indent="0" fontAlgn="auto">
              <a:lnSpc>
                <a:spcPts val="1400"/>
              </a:lnSpc>
              <a:spcBef>
                <a:spcPts val="600"/>
              </a:spcBef>
              <a:spcAft>
                <a:spcPts val="0"/>
              </a:spcAft>
              <a:buNone/>
            </a:pPr>
            <a:endParaRPr lang="en-US" sz="1400" dirty="0">
              <a:solidFill>
                <a:srgbClr val="002A5A"/>
              </a:solidFill>
              <a:latin typeface="Roboto" panose="02000000000000000000" pitchFamily="2" charset="0"/>
              <a:ea typeface="Roboto" panose="02000000000000000000" pitchFamily="2" charset="0"/>
              <a:cs typeface="Arial" panose="020B0604020202020204" pitchFamily="34" charset="0"/>
            </a:endParaRPr>
          </a:p>
          <a:p>
            <a:pPr marL="0" indent="0" fontAlgn="auto">
              <a:lnSpc>
                <a:spcPts val="1400"/>
              </a:lnSpc>
              <a:spcBef>
                <a:spcPts val="600"/>
              </a:spcBef>
              <a:spcAft>
                <a:spcPts val="0"/>
              </a:spcAft>
              <a:buNone/>
            </a:pPr>
            <a:r>
              <a:rPr lang="en-US" sz="1400" dirty="0">
                <a:solidFill>
                  <a:srgbClr val="002A5A"/>
                </a:solidFill>
                <a:latin typeface="Roboto" panose="02000000000000000000" pitchFamily="2" charset="0"/>
                <a:ea typeface="Roboto" panose="02000000000000000000" pitchFamily="2" charset="0"/>
                <a:cs typeface="Arial" panose="020B0604020202020204" pitchFamily="34" charset="0"/>
              </a:rPr>
              <a:t>No part of this publication may be reproduced, stored, utilized or transmitted in any form or by any means, electronic, mechanical, or otherwise, without the prior written permission from EXIN.		</a:t>
            </a:r>
          </a:p>
          <a:p>
            <a:pPr marL="0" indent="0" fontAlgn="auto">
              <a:spcAft>
                <a:spcPts val="0"/>
              </a:spcAft>
              <a:buNone/>
            </a:pPr>
            <a:endParaRPr lang="en-US" sz="1400" dirty="0">
              <a:solidFill>
                <a:srgbClr val="002A5A"/>
              </a:solidFill>
              <a:latin typeface="Roboto" panose="02000000000000000000" pitchFamily="2" charset="0"/>
              <a:ea typeface="Roboto" panose="02000000000000000000" pitchFamily="2" charset="0"/>
              <a:cs typeface="Arial" panose="020B0604020202020204" pitchFamily="34" charset="0"/>
            </a:endParaRPr>
          </a:p>
          <a:p>
            <a:pPr marL="0" indent="0" fontAlgn="auto">
              <a:spcAft>
                <a:spcPts val="0"/>
              </a:spcAft>
              <a:buNone/>
            </a:pPr>
            <a:endParaRPr lang="en-US" dirty="0">
              <a:solidFill>
                <a:srgbClr val="002A5A"/>
              </a:solidFill>
              <a:latin typeface="Roboto" panose="02000000000000000000" pitchFamily="2" charset="0"/>
              <a:ea typeface="Roboto" panose="02000000000000000000" pitchFamily="2" charset="0"/>
              <a:cs typeface="Arial" panose="020B0604020202020204" pitchFamily="34" charset="0"/>
            </a:endParaRPr>
          </a:p>
        </p:txBody>
      </p:sp>
      <p:sp>
        <p:nvSpPr>
          <p:cNvPr id="3" name="Slide Number Placeholder 2">
            <a:extLst>
              <a:ext uri="{FF2B5EF4-FFF2-40B4-BE49-F238E27FC236}">
                <a16:creationId xmlns:a16="http://schemas.microsoft.com/office/drawing/2014/main" id="{A276E4DB-DE53-4662-82A7-9859DE2C9607}"/>
              </a:ext>
            </a:extLst>
          </p:cNvPr>
          <p:cNvSpPr>
            <a:spLocks noGrp="1"/>
          </p:cNvSpPr>
          <p:nvPr>
            <p:ph type="sldNum" sz="quarter" idx="12"/>
          </p:nvPr>
        </p:nvSpPr>
        <p:spPr/>
        <p:txBody>
          <a:bodyPr/>
          <a:lstStyle/>
          <a:p>
            <a:pPr>
              <a:defRPr/>
            </a:pPr>
            <a:r>
              <a:rPr lang="nl-NL" dirty="0"/>
              <a:t>00</a:t>
            </a:r>
            <a:fld id="{18EFE5DE-5F42-425C-9EF7-B6BD69CFBE9C}" type="slidenum">
              <a:rPr lang="nl-NL" smtClean="0"/>
              <a:pPr>
                <a:defRPr/>
              </a:pPr>
              <a:t>2</a:t>
            </a:fld>
            <a:endParaRPr lang="nl-NL" dirty="0"/>
          </a:p>
        </p:txBody>
      </p:sp>
    </p:spTree>
    <p:extLst>
      <p:ext uri="{BB962C8B-B14F-4D97-AF65-F5344CB8AC3E}">
        <p14:creationId xmlns:p14="http://schemas.microsoft.com/office/powerpoint/2010/main" val="3662697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and Round Single Corner of Rectangle 5">
            <a:extLst>
              <a:ext uri="{FF2B5EF4-FFF2-40B4-BE49-F238E27FC236}">
                <a16:creationId xmlns:a16="http://schemas.microsoft.com/office/drawing/2014/main" id="{227938BC-7310-E141-A10F-2C7516D84386}"/>
              </a:ext>
            </a:extLst>
          </p:cNvPr>
          <p:cNvSpPr/>
          <p:nvPr/>
        </p:nvSpPr>
        <p:spPr>
          <a:xfrm flipV="1">
            <a:off x="0" y="-1"/>
            <a:ext cx="12192000" cy="6858000"/>
          </a:xfrm>
          <a:prstGeom prst="snipRoundRect">
            <a:avLst>
              <a:gd name="adj1" fmla="val 0"/>
              <a:gd name="adj2" fmla="val 159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Snip and Round Single Corner of Rectangle 3">
            <a:extLst>
              <a:ext uri="{FF2B5EF4-FFF2-40B4-BE49-F238E27FC236}">
                <a16:creationId xmlns:a16="http://schemas.microsoft.com/office/drawing/2014/main" id="{2F05C2B1-71D7-954A-9722-0A0D8979BACE}"/>
              </a:ext>
            </a:extLst>
          </p:cNvPr>
          <p:cNvSpPr/>
          <p:nvPr/>
        </p:nvSpPr>
        <p:spPr>
          <a:xfrm flipV="1">
            <a:off x="0" y="647700"/>
            <a:ext cx="11582400" cy="5562600"/>
          </a:xfrm>
          <a:prstGeom prst="snipRoundRect">
            <a:avLst>
              <a:gd name="adj1" fmla="val 0"/>
              <a:gd name="adj2" fmla="val 16667"/>
            </a:avLst>
          </a:prstGeom>
          <a:solidFill>
            <a:srgbClr val="022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D5E4EEEE-5DCF-0C4F-BF09-5D26ECD57A5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38200" y="2617887"/>
            <a:ext cx="1689033" cy="1622226"/>
          </a:xfrm>
          <a:prstGeom prst="rect">
            <a:avLst/>
          </a:prstGeom>
        </p:spPr>
      </p:pic>
      <p:sp>
        <p:nvSpPr>
          <p:cNvPr id="2" name="Rectangle 1">
            <a:extLst>
              <a:ext uri="{FF2B5EF4-FFF2-40B4-BE49-F238E27FC236}">
                <a16:creationId xmlns:a16="http://schemas.microsoft.com/office/drawing/2014/main" id="{AB8AFE96-8632-A045-AAD2-EE5EA7622124}"/>
              </a:ext>
            </a:extLst>
          </p:cNvPr>
          <p:cNvSpPr/>
          <p:nvPr/>
        </p:nvSpPr>
        <p:spPr>
          <a:xfrm>
            <a:off x="3365433" y="2705724"/>
            <a:ext cx="8188460" cy="2123658"/>
          </a:xfrm>
          <a:prstGeom prst="rect">
            <a:avLst/>
          </a:prstGeom>
        </p:spPr>
        <p:txBody>
          <a:bodyPr wrap="none">
            <a:spAutoFit/>
          </a:bodyPr>
          <a:lstStyle/>
          <a:p>
            <a:r>
              <a:rPr lang="en-US" sz="4400" dirty="0">
                <a:solidFill>
                  <a:schemeClr val="bg1"/>
                </a:solidFill>
                <a:latin typeface="Montserrat SemiBold" panose="00000700000000000000" pitchFamily="2" charset="0"/>
                <a:cs typeface="Arial" panose="020B0604020202020204" pitchFamily="34" charset="0"/>
              </a:rPr>
              <a:t>1.2 Customer (end user) </a:t>
            </a:r>
          </a:p>
          <a:p>
            <a:r>
              <a:rPr lang="en-US" sz="4400" dirty="0">
                <a:solidFill>
                  <a:schemeClr val="bg1"/>
                </a:solidFill>
                <a:latin typeface="Montserrat SemiBold" panose="00000700000000000000" pitchFamily="2" charset="0"/>
                <a:cs typeface="Arial" panose="020B0604020202020204" pitchFamily="34" charset="0"/>
              </a:rPr>
              <a:t>perspective on governance</a:t>
            </a:r>
          </a:p>
          <a:p>
            <a:endParaRPr lang="en-US" sz="4400" dirty="0">
              <a:solidFill>
                <a:schemeClr val="bg1"/>
              </a:solidFill>
              <a:latin typeface="Montserrat SemiBold" panose="00000700000000000000" pitchFamily="2" charset="0"/>
              <a:cs typeface="Arial" panose="020B0604020202020204" pitchFamily="34" charset="0"/>
            </a:endParaRPr>
          </a:p>
        </p:txBody>
      </p:sp>
    </p:spTree>
    <p:extLst>
      <p:ext uri="{BB962C8B-B14F-4D97-AF65-F5344CB8AC3E}">
        <p14:creationId xmlns:p14="http://schemas.microsoft.com/office/powerpoint/2010/main" val="3358997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Customer (end user) perspective on governance</a:t>
            </a:r>
          </a:p>
        </p:txBody>
      </p:sp>
      <p:sp>
        <p:nvSpPr>
          <p:cNvPr id="19" name="TextBox 18">
            <a:extLst>
              <a:ext uri="{FF2B5EF4-FFF2-40B4-BE49-F238E27FC236}">
                <a16:creationId xmlns:a16="http://schemas.microsoft.com/office/drawing/2014/main" id="{68EBDBCA-F974-8546-9643-7BDF6577B9E9}"/>
              </a:ext>
            </a:extLst>
          </p:cNvPr>
          <p:cNvSpPr txBox="1"/>
          <p:nvPr/>
        </p:nvSpPr>
        <p:spPr>
          <a:xfrm>
            <a:off x="457200" y="1981200"/>
            <a:ext cx="5271246" cy="3539430"/>
          </a:xfrm>
          <a:prstGeom prst="rect">
            <a:avLst/>
          </a:prstGeom>
          <a:noFill/>
        </p:spPr>
        <p:txBody>
          <a:bodyPr wrap="square" rtlCol="0">
            <a:spAutoFit/>
          </a:bodyPr>
          <a:lstStyle/>
          <a:p>
            <a:pPr>
              <a:buClr>
                <a:srgbClr val="00B0F0"/>
              </a:buClr>
            </a:pPr>
            <a:r>
              <a:rPr lang="en-US" sz="1400" dirty="0">
                <a:solidFill>
                  <a:srgbClr val="002A5A"/>
                </a:solidFill>
                <a:latin typeface="Roboto" panose="02000000000000000000" pitchFamily="2" charset="0"/>
                <a:ea typeface="Roboto" panose="02000000000000000000" pitchFamily="2" charset="0"/>
              </a:rPr>
              <a:t>Customers demand 24/7 business continuity of operations.</a:t>
            </a:r>
          </a:p>
          <a:p>
            <a:pPr>
              <a:buClr>
                <a:srgbClr val="00B0F0"/>
              </a:buClr>
            </a:pPr>
            <a:endParaRPr lang="en-US" sz="1400" dirty="0">
              <a:solidFill>
                <a:srgbClr val="002A5A"/>
              </a:solidFill>
              <a:latin typeface="Roboto" panose="02000000000000000000" pitchFamily="2" charset="0"/>
              <a:ea typeface="Roboto" panose="02000000000000000000" pitchFamily="2" charset="0"/>
            </a:endParaRPr>
          </a:p>
          <a:p>
            <a:pPr>
              <a:buClr>
                <a:srgbClr val="00B0F0"/>
              </a:buClr>
            </a:pPr>
            <a:r>
              <a:rPr lang="en-US" sz="1400" dirty="0">
                <a:solidFill>
                  <a:srgbClr val="002A5A"/>
                </a:solidFill>
                <a:latin typeface="Roboto" panose="02000000000000000000" pitchFamily="2" charset="0"/>
                <a:ea typeface="Roboto" panose="02000000000000000000" pitchFamily="2" charset="0"/>
              </a:rPr>
              <a:t>Due to the open marketplace customers can take their business elsewhere.</a:t>
            </a:r>
          </a:p>
          <a:p>
            <a:pPr>
              <a:buClr>
                <a:srgbClr val="00B0F0"/>
              </a:buClr>
            </a:pPr>
            <a:endParaRPr lang="en-US" sz="1400" dirty="0">
              <a:solidFill>
                <a:srgbClr val="002A5A"/>
              </a:solidFill>
              <a:latin typeface="Roboto" panose="02000000000000000000" pitchFamily="2" charset="0"/>
              <a:ea typeface="Roboto" panose="02000000000000000000" pitchFamily="2" charset="0"/>
            </a:endParaRPr>
          </a:p>
          <a:p>
            <a:pPr>
              <a:buClr>
                <a:srgbClr val="00B0F0"/>
              </a:buClr>
            </a:pPr>
            <a:r>
              <a:rPr lang="en-US" sz="1400" dirty="0">
                <a:solidFill>
                  <a:srgbClr val="002A5A"/>
                </a:solidFill>
                <a:latin typeface="Roboto" panose="02000000000000000000" pitchFamily="2" charset="0"/>
                <a:ea typeface="Roboto" panose="02000000000000000000" pitchFamily="2" charset="0"/>
              </a:rPr>
              <a:t>Concerns surrounding privacy are still very strong. Although the use of social media, and the selling out of personal privacy as a result, indicate that this is highly contextual.</a:t>
            </a:r>
          </a:p>
          <a:p>
            <a:pPr>
              <a:buClr>
                <a:srgbClr val="00B0F0"/>
              </a:buClr>
            </a:pPr>
            <a:endParaRPr lang="en-US" sz="1400" dirty="0">
              <a:solidFill>
                <a:srgbClr val="002A5A"/>
              </a:solidFill>
              <a:latin typeface="Roboto" panose="02000000000000000000" pitchFamily="2" charset="0"/>
              <a:ea typeface="Roboto" panose="02000000000000000000" pitchFamily="2" charset="0"/>
            </a:endParaRPr>
          </a:p>
          <a:p>
            <a:pPr>
              <a:buClr>
                <a:srgbClr val="00B0F0"/>
              </a:buClr>
            </a:pPr>
            <a:r>
              <a:rPr lang="en-US" sz="1400" dirty="0">
                <a:solidFill>
                  <a:srgbClr val="002A5A"/>
                </a:solidFill>
                <a:latin typeface="Roboto" panose="02000000000000000000" pitchFamily="2" charset="0"/>
                <a:ea typeface="Roboto" panose="02000000000000000000" pitchFamily="2" charset="0"/>
              </a:rPr>
              <a:t>Customers have become very vocal when their privacy is breached. Any security incidents therefore get a lot of media attention.</a:t>
            </a:r>
          </a:p>
          <a:p>
            <a:pPr>
              <a:buClr>
                <a:srgbClr val="00B0F0"/>
              </a:buClr>
            </a:pPr>
            <a:endParaRPr lang="en-US" sz="1400" dirty="0">
              <a:solidFill>
                <a:srgbClr val="002A5A"/>
              </a:solidFill>
              <a:latin typeface="Roboto" panose="02000000000000000000" pitchFamily="2" charset="0"/>
              <a:ea typeface="Roboto" panose="02000000000000000000" pitchFamily="2" charset="0"/>
            </a:endParaRPr>
          </a:p>
          <a:p>
            <a:pPr>
              <a:buClr>
                <a:srgbClr val="00B0F0"/>
              </a:buClr>
            </a:pPr>
            <a:r>
              <a:rPr lang="en-US" sz="1400" dirty="0">
                <a:solidFill>
                  <a:srgbClr val="002A5A"/>
                </a:solidFill>
                <a:latin typeface="Roboto" panose="02000000000000000000" pitchFamily="2" charset="0"/>
                <a:ea typeface="Roboto" panose="02000000000000000000" pitchFamily="2" charset="0"/>
              </a:rPr>
              <a:t>Customers place trust in organizations that are transparent in the way they deal with risks.</a:t>
            </a:r>
          </a:p>
          <a:p>
            <a:pPr>
              <a:buClr>
                <a:srgbClr val="00B0F0"/>
              </a:buClr>
            </a:pPr>
            <a:endParaRPr lang="en-US" sz="1400" dirty="0">
              <a:solidFill>
                <a:srgbClr val="002A5A"/>
              </a:solidFill>
              <a:latin typeface="Roboto" panose="02000000000000000000" pitchFamily="2" charset="0"/>
              <a:ea typeface="Roboto" panose="02000000000000000000" pitchFamily="2" charset="0"/>
            </a:endParaRPr>
          </a:p>
        </p:txBody>
      </p:sp>
      <p:cxnSp>
        <p:nvCxnSpPr>
          <p:cNvPr id="6" name="Straight Connector 5">
            <a:extLst>
              <a:ext uri="{FF2B5EF4-FFF2-40B4-BE49-F238E27FC236}">
                <a16:creationId xmlns:a16="http://schemas.microsoft.com/office/drawing/2014/main" id="{DF19408C-2741-C147-8090-849B41AC459F}"/>
              </a:ext>
            </a:extLst>
          </p:cNvPr>
          <p:cNvCxnSpPr>
            <a:cxnSpLocks/>
          </p:cNvCxnSpPr>
          <p:nvPr/>
        </p:nvCxnSpPr>
        <p:spPr>
          <a:xfrm flipH="1">
            <a:off x="7797054" y="4439080"/>
            <a:ext cx="152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30E132B-7D40-7C45-A6FA-695D5C3CA9B5}"/>
              </a:ext>
            </a:extLst>
          </p:cNvPr>
          <p:cNvCxnSpPr/>
          <p:nvPr/>
        </p:nvCxnSpPr>
        <p:spPr>
          <a:xfrm flipH="1">
            <a:off x="7485676" y="3842807"/>
            <a:ext cx="152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963D976-36A4-EB4A-8802-2ADBA8B35AC9}"/>
              </a:ext>
            </a:extLst>
          </p:cNvPr>
          <p:cNvCxnSpPr/>
          <p:nvPr/>
        </p:nvCxnSpPr>
        <p:spPr>
          <a:xfrm flipH="1">
            <a:off x="7072212" y="3206156"/>
            <a:ext cx="152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1C07D6-0F2C-B34E-8893-8C05547DA1BA}"/>
              </a:ext>
            </a:extLst>
          </p:cNvPr>
          <p:cNvCxnSpPr/>
          <p:nvPr/>
        </p:nvCxnSpPr>
        <p:spPr>
          <a:xfrm flipH="1">
            <a:off x="6785672" y="2622915"/>
            <a:ext cx="152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CF98C05-FC32-7441-A4F0-858144A90617}"/>
              </a:ext>
            </a:extLst>
          </p:cNvPr>
          <p:cNvCxnSpPr/>
          <p:nvPr/>
        </p:nvCxnSpPr>
        <p:spPr>
          <a:xfrm flipH="1">
            <a:off x="6477000" y="2113773"/>
            <a:ext cx="152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F49FA3F-86F6-AD4C-90E0-2625CE10547B}"/>
              </a:ext>
            </a:extLst>
          </p:cNvPr>
          <p:cNvSpPr/>
          <p:nvPr/>
        </p:nvSpPr>
        <p:spPr>
          <a:xfrm>
            <a:off x="6400800" y="2057400"/>
            <a:ext cx="152400" cy="148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A6A5A792-55A6-C84F-82E8-7193B87E2753}"/>
              </a:ext>
            </a:extLst>
          </p:cNvPr>
          <p:cNvSpPr/>
          <p:nvPr/>
        </p:nvSpPr>
        <p:spPr>
          <a:xfrm>
            <a:off x="6633272" y="2550688"/>
            <a:ext cx="152400" cy="148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616B2926-C340-154E-8ED9-FDCFAFC87A3D}"/>
              </a:ext>
            </a:extLst>
          </p:cNvPr>
          <p:cNvSpPr/>
          <p:nvPr/>
        </p:nvSpPr>
        <p:spPr>
          <a:xfrm>
            <a:off x="6924782" y="3128173"/>
            <a:ext cx="152400" cy="148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F56B5F5-241B-A84C-B165-EF1C3DD0FB61}"/>
              </a:ext>
            </a:extLst>
          </p:cNvPr>
          <p:cNvSpPr/>
          <p:nvPr/>
        </p:nvSpPr>
        <p:spPr>
          <a:xfrm>
            <a:off x="7356046" y="3768593"/>
            <a:ext cx="152400" cy="148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Oval 30">
            <a:extLst>
              <a:ext uri="{FF2B5EF4-FFF2-40B4-BE49-F238E27FC236}">
                <a16:creationId xmlns:a16="http://schemas.microsoft.com/office/drawing/2014/main" id="{A05B8739-3D96-F34D-8684-EAC467E27B85}"/>
              </a:ext>
            </a:extLst>
          </p:cNvPr>
          <p:cNvSpPr/>
          <p:nvPr/>
        </p:nvSpPr>
        <p:spPr>
          <a:xfrm>
            <a:off x="7663997" y="4364866"/>
            <a:ext cx="152400" cy="148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3C8521D9-5D98-4A41-BB3D-66CE4DFD252C}"/>
              </a:ext>
            </a:extLst>
          </p:cNvPr>
          <p:cNvGrpSpPr/>
          <p:nvPr/>
        </p:nvGrpSpPr>
        <p:grpSpPr>
          <a:xfrm>
            <a:off x="7797054" y="1734649"/>
            <a:ext cx="4191000" cy="3776188"/>
            <a:chOff x="8305800" y="1998054"/>
            <a:chExt cx="3352800" cy="2745677"/>
          </a:xfrm>
          <a:solidFill>
            <a:srgbClr val="002A5A"/>
          </a:solidFill>
        </p:grpSpPr>
        <p:sp>
          <p:nvSpPr>
            <p:cNvPr id="34" name="Triangle 33">
              <a:extLst>
                <a:ext uri="{FF2B5EF4-FFF2-40B4-BE49-F238E27FC236}">
                  <a16:creationId xmlns:a16="http://schemas.microsoft.com/office/drawing/2014/main" id="{D0A7D9A7-9484-BE47-B7C8-D51BC755DE83}"/>
                </a:ext>
              </a:extLst>
            </p:cNvPr>
            <p:cNvSpPr/>
            <p:nvPr/>
          </p:nvSpPr>
          <p:spPr>
            <a:xfrm rot="10800000">
              <a:off x="8305800" y="1998054"/>
              <a:ext cx="3352800" cy="274567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riangle 34">
              <a:extLst>
                <a:ext uri="{FF2B5EF4-FFF2-40B4-BE49-F238E27FC236}">
                  <a16:creationId xmlns:a16="http://schemas.microsoft.com/office/drawing/2014/main" id="{459B3AE0-2CD1-2846-8B10-CABE5D819743}"/>
                </a:ext>
              </a:extLst>
            </p:cNvPr>
            <p:cNvSpPr/>
            <p:nvPr/>
          </p:nvSpPr>
          <p:spPr>
            <a:xfrm rot="10800000">
              <a:off x="8582891" y="2137597"/>
              <a:ext cx="2770909" cy="2269155"/>
            </a:xfrm>
            <a:prstGeom prst="triangle">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Rectangle 35">
              <a:extLst>
                <a:ext uri="{FF2B5EF4-FFF2-40B4-BE49-F238E27FC236}">
                  <a16:creationId xmlns:a16="http://schemas.microsoft.com/office/drawing/2014/main" id="{AE254736-EEC4-FB4E-B87B-D5B26BA9E076}"/>
                </a:ext>
              </a:extLst>
            </p:cNvPr>
            <p:cNvSpPr/>
            <p:nvPr/>
          </p:nvSpPr>
          <p:spPr>
            <a:xfrm>
              <a:off x="9140488" y="2533510"/>
              <a:ext cx="1655713" cy="537085"/>
            </a:xfrm>
            <a:prstGeom prst="rect">
              <a:avLst/>
            </a:prstGeom>
            <a:grpFill/>
          </p:spPr>
          <p:txBody>
            <a:bodyPr wrap="square">
              <a:spAutoFit/>
            </a:bodyPr>
            <a:lstStyle/>
            <a:p>
              <a:pPr algn="ctr"/>
              <a:r>
                <a:rPr lang="en-GB" altLang="en-US" sz="1400">
                  <a:solidFill>
                    <a:schemeClr val="bg1"/>
                  </a:solidFill>
                  <a:latin typeface="Roboto" panose="02000000000000000000" pitchFamily="2" charset="0"/>
                  <a:ea typeface="Roboto" panose="02000000000000000000" pitchFamily="2" charset="0"/>
                </a:rPr>
                <a:t>customer (end user) perspective on governance</a:t>
              </a:r>
              <a:endParaRPr lang="en-NL" sz="1400">
                <a:solidFill>
                  <a:schemeClr val="bg1"/>
                </a:solidFill>
                <a:latin typeface="Roboto" panose="02000000000000000000" pitchFamily="2" charset="0"/>
                <a:ea typeface="Roboto" panose="02000000000000000000" pitchFamily="2" charset="0"/>
              </a:endParaRPr>
            </a:p>
          </p:txBody>
        </p:sp>
      </p:grpSp>
      <p:sp>
        <p:nvSpPr>
          <p:cNvPr id="2" name="Slide Number Placeholder 1">
            <a:extLst>
              <a:ext uri="{FF2B5EF4-FFF2-40B4-BE49-F238E27FC236}">
                <a16:creationId xmlns:a16="http://schemas.microsoft.com/office/drawing/2014/main" id="{3927ECBE-F056-4ABF-B13F-4C92E949701A}"/>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21</a:t>
            </a:fld>
            <a:endParaRPr lang="nl-NL"/>
          </a:p>
        </p:txBody>
      </p:sp>
    </p:spTree>
    <p:extLst>
      <p:ext uri="{BB962C8B-B14F-4D97-AF65-F5344CB8AC3E}">
        <p14:creationId xmlns:p14="http://schemas.microsoft.com/office/powerpoint/2010/main" val="2078296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Customer (end user) perspective on governance</a:t>
            </a:r>
          </a:p>
        </p:txBody>
      </p:sp>
      <p:sp>
        <p:nvSpPr>
          <p:cNvPr id="20" name="TextBox 19">
            <a:extLst>
              <a:ext uri="{FF2B5EF4-FFF2-40B4-BE49-F238E27FC236}">
                <a16:creationId xmlns:a16="http://schemas.microsoft.com/office/drawing/2014/main" id="{E82FEB6B-3A3F-6041-A99A-EB88440E70DC}"/>
              </a:ext>
            </a:extLst>
          </p:cNvPr>
          <p:cNvSpPr txBox="1"/>
          <p:nvPr/>
        </p:nvSpPr>
        <p:spPr>
          <a:xfrm>
            <a:off x="4838471" y="1169989"/>
            <a:ext cx="2743200" cy="738664"/>
          </a:xfrm>
          <a:prstGeom prst="rect">
            <a:avLst/>
          </a:prstGeom>
          <a:noFill/>
        </p:spPr>
        <p:txBody>
          <a:bodyPr wrap="square" rtlCol="0">
            <a:spAutoFit/>
          </a:bodyPr>
          <a:lstStyle/>
          <a:p>
            <a:pPr algn="ctr">
              <a:buClr>
                <a:srgbClr val="00B0F0"/>
              </a:buClr>
            </a:pPr>
            <a:r>
              <a:rPr lang="en-GB" sz="1400">
                <a:solidFill>
                  <a:srgbClr val="002A5A"/>
                </a:solidFill>
                <a:latin typeface="Roboto" panose="02000000000000000000" pitchFamily="2" charset="0"/>
                <a:ea typeface="Roboto" panose="02000000000000000000" pitchFamily="2" charset="0"/>
              </a:rPr>
              <a:t>In B2B environments the chain of trust requires compliance and governance.</a:t>
            </a:r>
          </a:p>
        </p:txBody>
      </p:sp>
      <p:sp>
        <p:nvSpPr>
          <p:cNvPr id="21" name="TextBox 20">
            <a:extLst>
              <a:ext uri="{FF2B5EF4-FFF2-40B4-BE49-F238E27FC236}">
                <a16:creationId xmlns:a16="http://schemas.microsoft.com/office/drawing/2014/main" id="{8DEE467F-FF73-644C-93FE-97C220478A0F}"/>
              </a:ext>
            </a:extLst>
          </p:cNvPr>
          <p:cNvSpPr txBox="1"/>
          <p:nvPr/>
        </p:nvSpPr>
        <p:spPr>
          <a:xfrm>
            <a:off x="4845967" y="5827693"/>
            <a:ext cx="2743200" cy="954107"/>
          </a:xfrm>
          <a:prstGeom prst="rect">
            <a:avLst/>
          </a:prstGeom>
          <a:noFill/>
        </p:spPr>
        <p:txBody>
          <a:bodyPr wrap="square" rtlCol="0">
            <a:spAutoFit/>
          </a:bodyPr>
          <a:lstStyle/>
          <a:p>
            <a:pPr algn="ctr">
              <a:buClr>
                <a:srgbClr val="00B0F0"/>
              </a:buClr>
            </a:pPr>
            <a:r>
              <a:rPr lang="en-GB" sz="1400">
                <a:solidFill>
                  <a:srgbClr val="002A5A"/>
                </a:solidFill>
                <a:latin typeface="Roboto" panose="02000000000000000000" pitchFamily="2" charset="0"/>
                <a:ea typeface="Roboto" panose="02000000000000000000" pitchFamily="2" charset="0"/>
              </a:rPr>
              <a:t>Stakeholders are clueless as to what proof they require to decide that information security risks are managed.</a:t>
            </a:r>
          </a:p>
        </p:txBody>
      </p:sp>
      <p:sp>
        <p:nvSpPr>
          <p:cNvPr id="22" name="TextBox 21">
            <a:extLst>
              <a:ext uri="{FF2B5EF4-FFF2-40B4-BE49-F238E27FC236}">
                <a16:creationId xmlns:a16="http://schemas.microsoft.com/office/drawing/2014/main" id="{06CA5002-A88D-0848-941D-990D0098A265}"/>
              </a:ext>
            </a:extLst>
          </p:cNvPr>
          <p:cNvSpPr txBox="1"/>
          <p:nvPr/>
        </p:nvSpPr>
        <p:spPr>
          <a:xfrm>
            <a:off x="704913" y="3209164"/>
            <a:ext cx="3022810" cy="1169551"/>
          </a:xfrm>
          <a:prstGeom prst="rect">
            <a:avLst/>
          </a:prstGeom>
          <a:noFill/>
        </p:spPr>
        <p:txBody>
          <a:bodyPr wrap="square" rtlCol="0">
            <a:spAutoFit/>
          </a:bodyPr>
          <a:lstStyle/>
          <a:p>
            <a:pPr algn="ctr">
              <a:buClr>
                <a:srgbClr val="00B0F0"/>
              </a:buClr>
            </a:pPr>
            <a:r>
              <a:rPr lang="en-US" sz="1400">
                <a:solidFill>
                  <a:srgbClr val="002A5A"/>
                </a:solidFill>
                <a:latin typeface="Roboto" panose="02000000000000000000" pitchFamily="2" charset="0"/>
                <a:ea typeface="Roboto" panose="02000000000000000000" pitchFamily="2" charset="0"/>
              </a:rPr>
              <a:t>End users receive almost no training. Information security training is mostly lacking. End users do not perceive security risks in the same way that professionals do.</a:t>
            </a:r>
          </a:p>
        </p:txBody>
      </p:sp>
      <p:sp>
        <p:nvSpPr>
          <p:cNvPr id="33" name="TextBox 32">
            <a:extLst>
              <a:ext uri="{FF2B5EF4-FFF2-40B4-BE49-F238E27FC236}">
                <a16:creationId xmlns:a16="http://schemas.microsoft.com/office/drawing/2014/main" id="{76DE2BF9-FB98-C74B-BE38-34D5A3186704}"/>
              </a:ext>
            </a:extLst>
          </p:cNvPr>
          <p:cNvSpPr txBox="1"/>
          <p:nvPr/>
        </p:nvSpPr>
        <p:spPr>
          <a:xfrm>
            <a:off x="8641373" y="3366399"/>
            <a:ext cx="2743200" cy="738664"/>
          </a:xfrm>
          <a:prstGeom prst="rect">
            <a:avLst/>
          </a:prstGeom>
          <a:noFill/>
        </p:spPr>
        <p:txBody>
          <a:bodyPr wrap="square" rtlCol="0">
            <a:spAutoFit/>
          </a:bodyPr>
          <a:lstStyle/>
          <a:p>
            <a:pPr algn="ctr">
              <a:buClr>
                <a:srgbClr val="00B0F0"/>
              </a:buClr>
            </a:pPr>
            <a:r>
              <a:rPr lang="en-GB" sz="1400">
                <a:solidFill>
                  <a:srgbClr val="002A5A"/>
                </a:solidFill>
                <a:latin typeface="Roboto" panose="02000000000000000000" pitchFamily="2" charset="0"/>
                <a:ea typeface="Roboto" panose="02000000000000000000" pitchFamily="2" charset="0"/>
              </a:rPr>
              <a:t>Security is often regarded as an optional add-on instead of an embedded design requirement.</a:t>
            </a:r>
          </a:p>
        </p:txBody>
      </p:sp>
      <p:sp>
        <p:nvSpPr>
          <p:cNvPr id="39" name="Oval 38">
            <a:extLst>
              <a:ext uri="{FF2B5EF4-FFF2-40B4-BE49-F238E27FC236}">
                <a16:creationId xmlns:a16="http://schemas.microsoft.com/office/drawing/2014/main" id="{EA3259AA-E4AF-BE44-A34D-31B76EF0C08D}"/>
              </a:ext>
            </a:extLst>
          </p:cNvPr>
          <p:cNvSpPr/>
          <p:nvPr/>
        </p:nvSpPr>
        <p:spPr>
          <a:xfrm>
            <a:off x="4706162" y="2451557"/>
            <a:ext cx="3022810" cy="2900210"/>
          </a:xfrm>
          <a:prstGeom prst="ellipse">
            <a:avLst/>
          </a:prstGeom>
          <a:noFill/>
          <a:ln>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0" name="Triangle 39">
            <a:extLst>
              <a:ext uri="{FF2B5EF4-FFF2-40B4-BE49-F238E27FC236}">
                <a16:creationId xmlns:a16="http://schemas.microsoft.com/office/drawing/2014/main" id="{B560FC75-CC86-BA49-8EE5-3738E55D7A48}"/>
              </a:ext>
            </a:extLst>
          </p:cNvPr>
          <p:cNvSpPr/>
          <p:nvPr/>
        </p:nvSpPr>
        <p:spPr>
          <a:xfrm>
            <a:off x="5993457" y="1994357"/>
            <a:ext cx="433230" cy="326675"/>
          </a:xfrm>
          <a:prstGeom prst="triangle">
            <a:avLst/>
          </a:prstGeom>
          <a:solidFill>
            <a:srgbClr val="002A5A">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Triangle 41">
            <a:extLst>
              <a:ext uri="{FF2B5EF4-FFF2-40B4-BE49-F238E27FC236}">
                <a16:creationId xmlns:a16="http://schemas.microsoft.com/office/drawing/2014/main" id="{18403465-0132-AA44-9C94-79C40D0FA1E9}"/>
              </a:ext>
            </a:extLst>
          </p:cNvPr>
          <p:cNvSpPr/>
          <p:nvPr/>
        </p:nvSpPr>
        <p:spPr>
          <a:xfrm rot="16200000">
            <a:off x="4007198" y="3686316"/>
            <a:ext cx="433230" cy="326675"/>
          </a:xfrm>
          <a:prstGeom prst="triangle">
            <a:avLst/>
          </a:prstGeom>
          <a:solidFill>
            <a:srgbClr val="002A5A">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4" name="Triangle 43">
            <a:extLst>
              <a:ext uri="{FF2B5EF4-FFF2-40B4-BE49-F238E27FC236}">
                <a16:creationId xmlns:a16="http://schemas.microsoft.com/office/drawing/2014/main" id="{E94FAC92-9C37-3647-B1E4-1B72069A9C4C}"/>
              </a:ext>
            </a:extLst>
          </p:cNvPr>
          <p:cNvSpPr/>
          <p:nvPr/>
        </p:nvSpPr>
        <p:spPr>
          <a:xfrm rot="5400000">
            <a:off x="7894386" y="3680116"/>
            <a:ext cx="433230" cy="326675"/>
          </a:xfrm>
          <a:prstGeom prst="triangle">
            <a:avLst/>
          </a:prstGeom>
          <a:solidFill>
            <a:srgbClr val="002A5A">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Triangle 44">
            <a:extLst>
              <a:ext uri="{FF2B5EF4-FFF2-40B4-BE49-F238E27FC236}">
                <a16:creationId xmlns:a16="http://schemas.microsoft.com/office/drawing/2014/main" id="{6268DCCA-18EC-544F-A639-5E64DA682775}"/>
              </a:ext>
            </a:extLst>
          </p:cNvPr>
          <p:cNvSpPr/>
          <p:nvPr/>
        </p:nvSpPr>
        <p:spPr>
          <a:xfrm rot="10800000">
            <a:off x="5993457" y="5477681"/>
            <a:ext cx="433230" cy="326675"/>
          </a:xfrm>
          <a:prstGeom prst="triangle">
            <a:avLst/>
          </a:prstGeom>
          <a:solidFill>
            <a:srgbClr val="002A5A">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7" name="Graphic 6" descr="Users">
            <a:extLst>
              <a:ext uri="{FF2B5EF4-FFF2-40B4-BE49-F238E27FC236}">
                <a16:creationId xmlns:a16="http://schemas.microsoft.com/office/drawing/2014/main" id="{3C408983-C731-7148-8A7F-FF1F6CBF05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2069" y="2869397"/>
            <a:ext cx="1960517" cy="1960517"/>
          </a:xfrm>
          <a:prstGeom prst="rect">
            <a:avLst/>
          </a:prstGeom>
        </p:spPr>
      </p:pic>
      <p:sp>
        <p:nvSpPr>
          <p:cNvPr id="2" name="Slide Number Placeholder 1">
            <a:extLst>
              <a:ext uri="{FF2B5EF4-FFF2-40B4-BE49-F238E27FC236}">
                <a16:creationId xmlns:a16="http://schemas.microsoft.com/office/drawing/2014/main" id="{87A61065-5F9F-4D99-B185-DB7933B0AD37}"/>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22</a:t>
            </a:fld>
            <a:endParaRPr lang="nl-NL"/>
          </a:p>
        </p:txBody>
      </p:sp>
    </p:spTree>
    <p:extLst>
      <p:ext uri="{BB962C8B-B14F-4D97-AF65-F5344CB8AC3E}">
        <p14:creationId xmlns:p14="http://schemas.microsoft.com/office/powerpoint/2010/main" val="2569211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and Round Single Corner of Rectangle 5">
            <a:extLst>
              <a:ext uri="{FF2B5EF4-FFF2-40B4-BE49-F238E27FC236}">
                <a16:creationId xmlns:a16="http://schemas.microsoft.com/office/drawing/2014/main" id="{227938BC-7310-E141-A10F-2C7516D84386}"/>
              </a:ext>
            </a:extLst>
          </p:cNvPr>
          <p:cNvSpPr/>
          <p:nvPr/>
        </p:nvSpPr>
        <p:spPr>
          <a:xfrm flipV="1">
            <a:off x="0" y="-1"/>
            <a:ext cx="12192000" cy="6858000"/>
          </a:xfrm>
          <a:prstGeom prst="snipRoundRect">
            <a:avLst>
              <a:gd name="adj1" fmla="val 0"/>
              <a:gd name="adj2" fmla="val 159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Snip and Round Single Corner of Rectangle 3">
            <a:extLst>
              <a:ext uri="{FF2B5EF4-FFF2-40B4-BE49-F238E27FC236}">
                <a16:creationId xmlns:a16="http://schemas.microsoft.com/office/drawing/2014/main" id="{2F05C2B1-71D7-954A-9722-0A0D8979BACE}"/>
              </a:ext>
            </a:extLst>
          </p:cNvPr>
          <p:cNvSpPr/>
          <p:nvPr/>
        </p:nvSpPr>
        <p:spPr>
          <a:xfrm flipV="1">
            <a:off x="0" y="647700"/>
            <a:ext cx="11582400" cy="5562600"/>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D5E4EEEE-5DCF-0C4F-BF09-5D26ECD57A5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38200" y="2617887"/>
            <a:ext cx="1689033" cy="1622226"/>
          </a:xfrm>
          <a:prstGeom prst="rect">
            <a:avLst/>
          </a:prstGeom>
        </p:spPr>
      </p:pic>
      <p:sp>
        <p:nvSpPr>
          <p:cNvPr id="2" name="Rectangle 1">
            <a:extLst>
              <a:ext uri="{FF2B5EF4-FFF2-40B4-BE49-F238E27FC236}">
                <a16:creationId xmlns:a16="http://schemas.microsoft.com/office/drawing/2014/main" id="{AB8AFE96-8632-A045-AAD2-EE5EA7622124}"/>
              </a:ext>
            </a:extLst>
          </p:cNvPr>
          <p:cNvSpPr/>
          <p:nvPr/>
        </p:nvSpPr>
        <p:spPr>
          <a:xfrm>
            <a:off x="3306835" y="2379166"/>
            <a:ext cx="8557151" cy="2123658"/>
          </a:xfrm>
          <a:prstGeom prst="rect">
            <a:avLst/>
          </a:prstGeom>
        </p:spPr>
        <p:txBody>
          <a:bodyPr wrap="none">
            <a:spAutoFit/>
          </a:bodyPr>
          <a:lstStyle/>
          <a:p>
            <a:r>
              <a:rPr lang="en-US" sz="4400" dirty="0">
                <a:solidFill>
                  <a:schemeClr val="bg1"/>
                </a:solidFill>
                <a:latin typeface="Montserrat SemiBold" panose="00000700000000000000" pitchFamily="2" charset="0"/>
                <a:cs typeface="Arial" panose="020B0604020202020204" pitchFamily="34" charset="0"/>
              </a:rPr>
              <a:t>1.3 Service provider/supplier </a:t>
            </a:r>
          </a:p>
          <a:p>
            <a:r>
              <a:rPr lang="en-US" sz="4400" dirty="0">
                <a:solidFill>
                  <a:schemeClr val="bg1"/>
                </a:solidFill>
                <a:latin typeface="Montserrat SemiBold" panose="00000700000000000000" pitchFamily="2" charset="0"/>
                <a:cs typeface="Arial" panose="020B0604020202020204" pitchFamily="34" charset="0"/>
              </a:rPr>
              <a:t>responsibilities in security </a:t>
            </a:r>
          </a:p>
          <a:p>
            <a:r>
              <a:rPr lang="en-US" sz="4400" dirty="0">
                <a:solidFill>
                  <a:schemeClr val="bg1"/>
                </a:solidFill>
                <a:latin typeface="Montserrat SemiBold" panose="00000700000000000000" pitchFamily="2" charset="0"/>
                <a:cs typeface="Arial" panose="020B0604020202020204" pitchFamily="34" charset="0"/>
              </a:rPr>
              <a:t>assurance</a:t>
            </a:r>
          </a:p>
        </p:txBody>
      </p:sp>
    </p:spTree>
    <p:extLst>
      <p:ext uri="{BB962C8B-B14F-4D97-AF65-F5344CB8AC3E}">
        <p14:creationId xmlns:p14="http://schemas.microsoft.com/office/powerpoint/2010/main" val="443351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8EBDBCA-F974-8546-9643-7BDF6577B9E9}"/>
              </a:ext>
            </a:extLst>
          </p:cNvPr>
          <p:cNvSpPr txBox="1"/>
          <p:nvPr/>
        </p:nvSpPr>
        <p:spPr>
          <a:xfrm>
            <a:off x="412376" y="1873476"/>
            <a:ext cx="5453525" cy="3323987"/>
          </a:xfrm>
          <a:prstGeom prst="rect">
            <a:avLst/>
          </a:prstGeom>
          <a:noFill/>
        </p:spPr>
        <p:txBody>
          <a:bodyPr wrap="square" rtlCol="0">
            <a:spAutoFit/>
          </a:bodyPr>
          <a:lstStyle/>
          <a:p>
            <a:pPr>
              <a:buClr>
                <a:srgbClr val="00B0F0"/>
              </a:buClr>
            </a:pPr>
            <a:r>
              <a:rPr lang="en-GB" sz="1400" dirty="0">
                <a:solidFill>
                  <a:srgbClr val="002A5A"/>
                </a:solidFill>
                <a:latin typeface="Roboto" panose="02000000000000000000" pitchFamily="2" charset="0"/>
                <a:ea typeface="Roboto" panose="02000000000000000000" pitchFamily="2" charset="0"/>
              </a:rPr>
              <a:t>Providers need to show due diligence regarding information security.</a:t>
            </a:r>
          </a:p>
          <a:p>
            <a:pPr>
              <a:buClr>
                <a:srgbClr val="00B0F0"/>
              </a:buClr>
            </a:pPr>
            <a:endParaRPr lang="en-GB" sz="1400" dirty="0">
              <a:solidFill>
                <a:srgbClr val="002A5A"/>
              </a:solidFill>
              <a:latin typeface="Roboto" panose="02000000000000000000" pitchFamily="2" charset="0"/>
              <a:ea typeface="Roboto" panose="02000000000000000000" pitchFamily="2" charset="0"/>
            </a:endParaRPr>
          </a:p>
          <a:p>
            <a:pPr>
              <a:buClr>
                <a:srgbClr val="00B0F0"/>
              </a:buClr>
            </a:pPr>
            <a:r>
              <a:rPr lang="en-GB" sz="1400" dirty="0">
                <a:solidFill>
                  <a:srgbClr val="002A5A"/>
                </a:solidFill>
                <a:latin typeface="Roboto" panose="02000000000000000000" pitchFamily="2" charset="0"/>
                <a:ea typeface="Roboto" panose="02000000000000000000" pitchFamily="2" charset="0"/>
              </a:rPr>
              <a:t>The usage of best practice standards prevails.</a:t>
            </a:r>
          </a:p>
          <a:p>
            <a:pPr>
              <a:buClr>
                <a:srgbClr val="00B0F0"/>
              </a:buClr>
            </a:pPr>
            <a:endParaRPr lang="en-GB" sz="1400" dirty="0">
              <a:solidFill>
                <a:srgbClr val="002A5A"/>
              </a:solidFill>
              <a:latin typeface="Roboto" panose="02000000000000000000" pitchFamily="2" charset="0"/>
              <a:ea typeface="Roboto" panose="02000000000000000000" pitchFamily="2" charset="0"/>
            </a:endParaRPr>
          </a:p>
          <a:p>
            <a:pPr>
              <a:buClr>
                <a:srgbClr val="00B0F0"/>
              </a:buClr>
            </a:pPr>
            <a:r>
              <a:rPr lang="en-GB" sz="1400" dirty="0">
                <a:solidFill>
                  <a:srgbClr val="002A5A"/>
                </a:solidFill>
                <a:latin typeface="Roboto" panose="02000000000000000000" pitchFamily="2" charset="0"/>
                <a:ea typeface="Roboto" panose="02000000000000000000" pitchFamily="2" charset="0"/>
              </a:rPr>
              <a:t>Incident, change, and continuity management are key processes.</a:t>
            </a:r>
          </a:p>
          <a:p>
            <a:pPr>
              <a:buClr>
                <a:srgbClr val="00B0F0"/>
              </a:buClr>
            </a:pPr>
            <a:endParaRPr lang="en-GB" sz="1400" dirty="0">
              <a:solidFill>
                <a:srgbClr val="002A5A"/>
              </a:solidFill>
              <a:latin typeface="Roboto" panose="02000000000000000000" pitchFamily="2" charset="0"/>
              <a:ea typeface="Roboto" panose="02000000000000000000" pitchFamily="2" charset="0"/>
            </a:endParaRPr>
          </a:p>
          <a:p>
            <a:pPr>
              <a:buClr>
                <a:srgbClr val="00B0F0"/>
              </a:buClr>
            </a:pPr>
            <a:r>
              <a:rPr lang="en-GB" sz="1400" dirty="0">
                <a:solidFill>
                  <a:srgbClr val="002A5A"/>
                </a:solidFill>
                <a:latin typeface="Roboto" panose="02000000000000000000" pitchFamily="2" charset="0"/>
                <a:ea typeface="Roboto" panose="02000000000000000000" pitchFamily="2" charset="0"/>
              </a:rPr>
              <a:t>Information security performance needs to become a part of the service level agreement (SLA) management processes.</a:t>
            </a:r>
          </a:p>
          <a:p>
            <a:pPr>
              <a:buClr>
                <a:srgbClr val="00B0F0"/>
              </a:buClr>
            </a:pPr>
            <a:endParaRPr lang="en-GB" sz="1400" dirty="0">
              <a:solidFill>
                <a:srgbClr val="002A5A"/>
              </a:solidFill>
              <a:latin typeface="Roboto" panose="02000000000000000000" pitchFamily="2" charset="0"/>
              <a:ea typeface="Roboto" panose="02000000000000000000" pitchFamily="2" charset="0"/>
            </a:endParaRPr>
          </a:p>
          <a:p>
            <a:pPr>
              <a:buClr>
                <a:srgbClr val="00B0F0"/>
              </a:buClr>
            </a:pPr>
            <a:r>
              <a:rPr lang="en-GB" sz="1400" dirty="0">
                <a:solidFill>
                  <a:srgbClr val="002A5A"/>
                </a:solidFill>
                <a:latin typeface="Roboto" panose="02000000000000000000" pitchFamily="2" charset="0"/>
                <a:ea typeface="Roboto" panose="02000000000000000000" pitchFamily="2" charset="0"/>
              </a:rPr>
              <a:t>Active monitoring and vulnerability management need more attention.</a:t>
            </a:r>
          </a:p>
          <a:p>
            <a:pPr>
              <a:buClr>
                <a:srgbClr val="00B0F0"/>
              </a:buClr>
            </a:pPr>
            <a:endParaRPr lang="en-GB" sz="1400" dirty="0">
              <a:solidFill>
                <a:srgbClr val="002A5A"/>
              </a:solidFill>
              <a:latin typeface="Roboto" panose="02000000000000000000" pitchFamily="2" charset="0"/>
              <a:ea typeface="Roboto" panose="02000000000000000000" pitchFamily="2" charset="0"/>
            </a:endParaRPr>
          </a:p>
          <a:p>
            <a:pPr>
              <a:buClr>
                <a:srgbClr val="00B0F0"/>
              </a:buClr>
            </a:pPr>
            <a:r>
              <a:rPr lang="en-GB" sz="1400" dirty="0">
                <a:solidFill>
                  <a:srgbClr val="002A5A"/>
                </a:solidFill>
                <a:latin typeface="Roboto" panose="02000000000000000000" pitchFamily="2" charset="0"/>
                <a:ea typeface="Roboto" panose="02000000000000000000" pitchFamily="2" charset="0"/>
              </a:rPr>
              <a:t>Transparency is key but difficult to maintain in a shared service environment.</a:t>
            </a:r>
          </a:p>
        </p:txBody>
      </p:sp>
      <p:grpSp>
        <p:nvGrpSpPr>
          <p:cNvPr id="2" name="Group 1">
            <a:extLst>
              <a:ext uri="{FF2B5EF4-FFF2-40B4-BE49-F238E27FC236}">
                <a16:creationId xmlns:a16="http://schemas.microsoft.com/office/drawing/2014/main" id="{99AA8381-06E3-E74F-B93D-463B8AD429CF}"/>
              </a:ext>
            </a:extLst>
          </p:cNvPr>
          <p:cNvGrpSpPr/>
          <p:nvPr/>
        </p:nvGrpSpPr>
        <p:grpSpPr>
          <a:xfrm>
            <a:off x="7315200" y="1765756"/>
            <a:ext cx="4267200" cy="3539429"/>
            <a:chOff x="6553200" y="1720849"/>
            <a:chExt cx="4267200" cy="3539429"/>
          </a:xfrm>
        </p:grpSpPr>
        <p:sp>
          <p:nvSpPr>
            <p:cNvPr id="21" name="Triangle 20">
              <a:extLst>
                <a:ext uri="{FF2B5EF4-FFF2-40B4-BE49-F238E27FC236}">
                  <a16:creationId xmlns:a16="http://schemas.microsoft.com/office/drawing/2014/main" id="{29CE47B1-0EF9-6F4D-A1BB-6EFC85A90E83}"/>
                </a:ext>
              </a:extLst>
            </p:cNvPr>
            <p:cNvSpPr/>
            <p:nvPr/>
          </p:nvSpPr>
          <p:spPr>
            <a:xfrm>
              <a:off x="6553200" y="1720849"/>
              <a:ext cx="4267200" cy="3539429"/>
            </a:xfrm>
            <a:prstGeom prst="triangle">
              <a:avLst/>
            </a:prstGeom>
            <a:solidFill>
              <a:srgbClr val="002A5A">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riangle 21">
              <a:extLst>
                <a:ext uri="{FF2B5EF4-FFF2-40B4-BE49-F238E27FC236}">
                  <a16:creationId xmlns:a16="http://schemas.microsoft.com/office/drawing/2014/main" id="{AB252D4F-C791-8547-8892-9A4CA2612F4E}"/>
                </a:ext>
              </a:extLst>
            </p:cNvPr>
            <p:cNvSpPr/>
            <p:nvPr/>
          </p:nvSpPr>
          <p:spPr>
            <a:xfrm>
              <a:off x="6923494" y="2149039"/>
              <a:ext cx="3526611" cy="2925149"/>
            </a:xfrm>
            <a:prstGeom prst="triangl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ectangle 22">
              <a:extLst>
                <a:ext uri="{FF2B5EF4-FFF2-40B4-BE49-F238E27FC236}">
                  <a16:creationId xmlns:a16="http://schemas.microsoft.com/office/drawing/2014/main" id="{B9D2A52B-0D0E-0B49-B825-0A918A028BF6}"/>
                </a:ext>
              </a:extLst>
            </p:cNvPr>
            <p:cNvSpPr/>
            <p:nvPr/>
          </p:nvSpPr>
          <p:spPr>
            <a:xfrm>
              <a:off x="7768161" y="3490563"/>
              <a:ext cx="1837276" cy="1323439"/>
            </a:xfrm>
            <a:prstGeom prst="rect">
              <a:avLst/>
            </a:prstGeom>
          </p:spPr>
          <p:txBody>
            <a:bodyPr wrap="square">
              <a:spAutoFit/>
            </a:bodyPr>
            <a:lstStyle/>
            <a:p>
              <a:pPr algn="ctr"/>
              <a:r>
                <a:rPr lang="en-GB" altLang="en-US" sz="1600">
                  <a:solidFill>
                    <a:schemeClr val="bg1"/>
                  </a:solidFill>
                  <a:latin typeface="Roboto" panose="02000000000000000000" pitchFamily="2" charset="0"/>
                  <a:ea typeface="Roboto" panose="02000000000000000000" pitchFamily="2" charset="0"/>
                </a:rPr>
                <a:t>service provider/supplier responsibilities in security assurance</a:t>
              </a:r>
            </a:p>
          </p:txBody>
        </p:sp>
      </p:grpSp>
      <p:cxnSp>
        <p:nvCxnSpPr>
          <p:cNvPr id="6" name="Straight Connector 5">
            <a:extLst>
              <a:ext uri="{FF2B5EF4-FFF2-40B4-BE49-F238E27FC236}">
                <a16:creationId xmlns:a16="http://schemas.microsoft.com/office/drawing/2014/main" id="{DF19408C-2741-C147-8090-849B41AC459F}"/>
              </a:ext>
            </a:extLst>
          </p:cNvPr>
          <p:cNvCxnSpPr>
            <a:cxnSpLocks/>
          </p:cNvCxnSpPr>
          <p:nvPr/>
        </p:nvCxnSpPr>
        <p:spPr>
          <a:xfrm flipH="1">
            <a:off x="6096000" y="4733738"/>
            <a:ext cx="152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30E132B-7D40-7C45-A6FA-695D5C3CA9B5}"/>
              </a:ext>
            </a:extLst>
          </p:cNvPr>
          <p:cNvCxnSpPr/>
          <p:nvPr/>
        </p:nvCxnSpPr>
        <p:spPr>
          <a:xfrm flipH="1">
            <a:off x="6477000" y="4195129"/>
            <a:ext cx="152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963D976-36A4-EB4A-8802-2ADBA8B35AC9}"/>
              </a:ext>
            </a:extLst>
          </p:cNvPr>
          <p:cNvCxnSpPr/>
          <p:nvPr/>
        </p:nvCxnSpPr>
        <p:spPr>
          <a:xfrm flipH="1">
            <a:off x="6858000" y="3552299"/>
            <a:ext cx="152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1C07D6-0F2C-B34E-8893-8C05547DA1BA}"/>
              </a:ext>
            </a:extLst>
          </p:cNvPr>
          <p:cNvCxnSpPr/>
          <p:nvPr/>
        </p:nvCxnSpPr>
        <p:spPr>
          <a:xfrm flipH="1">
            <a:off x="7239000" y="2895600"/>
            <a:ext cx="152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CF98C05-FC32-7441-A4F0-858144A90617}"/>
              </a:ext>
            </a:extLst>
          </p:cNvPr>
          <p:cNvCxnSpPr/>
          <p:nvPr/>
        </p:nvCxnSpPr>
        <p:spPr>
          <a:xfrm flipH="1">
            <a:off x="7696200" y="2193946"/>
            <a:ext cx="152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F49FA3F-86F6-AD4C-90E0-2625CE10547B}"/>
              </a:ext>
            </a:extLst>
          </p:cNvPr>
          <p:cNvSpPr/>
          <p:nvPr/>
        </p:nvSpPr>
        <p:spPr>
          <a:xfrm>
            <a:off x="7620000" y="2137573"/>
            <a:ext cx="152400" cy="148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A6A5A792-55A6-C84F-82E8-7193B87E2753}"/>
              </a:ext>
            </a:extLst>
          </p:cNvPr>
          <p:cNvSpPr/>
          <p:nvPr/>
        </p:nvSpPr>
        <p:spPr>
          <a:xfrm>
            <a:off x="7086600" y="2823373"/>
            <a:ext cx="152400" cy="148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616B2926-C340-154E-8ED9-FDCFAFC87A3D}"/>
              </a:ext>
            </a:extLst>
          </p:cNvPr>
          <p:cNvSpPr/>
          <p:nvPr/>
        </p:nvSpPr>
        <p:spPr>
          <a:xfrm>
            <a:off x="6710570" y="3474316"/>
            <a:ext cx="152400" cy="148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F56B5F5-241B-A84C-B165-EF1C3DD0FB61}"/>
              </a:ext>
            </a:extLst>
          </p:cNvPr>
          <p:cNvSpPr/>
          <p:nvPr/>
        </p:nvSpPr>
        <p:spPr>
          <a:xfrm>
            <a:off x="6347370" y="4120915"/>
            <a:ext cx="152400" cy="148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Oval 30">
            <a:extLst>
              <a:ext uri="{FF2B5EF4-FFF2-40B4-BE49-F238E27FC236}">
                <a16:creationId xmlns:a16="http://schemas.microsoft.com/office/drawing/2014/main" id="{A05B8739-3D96-F34D-8684-EAC467E27B85}"/>
              </a:ext>
            </a:extLst>
          </p:cNvPr>
          <p:cNvSpPr/>
          <p:nvPr/>
        </p:nvSpPr>
        <p:spPr>
          <a:xfrm>
            <a:off x="5962943" y="4659524"/>
            <a:ext cx="152400" cy="148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Snip and Round Single Corner of Rectangle 3">
            <a:extLst>
              <a:ext uri="{FF2B5EF4-FFF2-40B4-BE49-F238E27FC236}">
                <a16:creationId xmlns:a16="http://schemas.microsoft.com/office/drawing/2014/main" id="{F12188FC-24C6-4C85-A703-89354CDD8016}"/>
              </a:ext>
            </a:extLst>
          </p:cNvPr>
          <p:cNvSpPr/>
          <p:nvPr/>
        </p:nvSpPr>
        <p:spPr>
          <a:xfrm flipV="1">
            <a:off x="0" y="422414"/>
            <a:ext cx="96012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Title 1">
            <a:extLst>
              <a:ext uri="{FF2B5EF4-FFF2-40B4-BE49-F238E27FC236}">
                <a16:creationId xmlns:a16="http://schemas.microsoft.com/office/drawing/2014/main" id="{730B05EE-0B8B-456A-8C0C-2EE934D0A6F0}"/>
              </a:ext>
            </a:extLst>
          </p:cNvPr>
          <p:cNvSpPr txBox="1">
            <a:spLocks/>
          </p:cNvSpPr>
          <p:nvPr/>
        </p:nvSpPr>
        <p:spPr>
          <a:xfrm>
            <a:off x="228600" y="416168"/>
            <a:ext cx="9448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Service provider/supplier security assurance responsibility</a:t>
            </a:r>
            <a:endParaRPr lang="en-NL" sz="2400" b="1" dirty="0">
              <a:solidFill>
                <a:schemeClr val="bg1"/>
              </a:solidFill>
              <a:latin typeface="Montserrat SemiBold" panose="00000700000000000000" pitchFamily="2" charset="0"/>
            </a:endParaRPr>
          </a:p>
        </p:txBody>
      </p:sp>
      <p:sp>
        <p:nvSpPr>
          <p:cNvPr id="3" name="Slide Number Placeholder 2">
            <a:extLst>
              <a:ext uri="{FF2B5EF4-FFF2-40B4-BE49-F238E27FC236}">
                <a16:creationId xmlns:a16="http://schemas.microsoft.com/office/drawing/2014/main" id="{A4F36CDD-E75B-4525-A224-80450FF64ECD}"/>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24</a:t>
            </a:fld>
            <a:endParaRPr lang="nl-NL"/>
          </a:p>
        </p:txBody>
      </p:sp>
    </p:spTree>
    <p:extLst>
      <p:ext uri="{BB962C8B-B14F-4D97-AF65-F5344CB8AC3E}">
        <p14:creationId xmlns:p14="http://schemas.microsoft.com/office/powerpoint/2010/main" val="540120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82FEB6B-3A3F-6041-A99A-EB88440E70DC}"/>
              </a:ext>
            </a:extLst>
          </p:cNvPr>
          <p:cNvSpPr txBox="1"/>
          <p:nvPr/>
        </p:nvSpPr>
        <p:spPr>
          <a:xfrm>
            <a:off x="4838471" y="1169989"/>
            <a:ext cx="2743200" cy="738664"/>
          </a:xfrm>
          <a:prstGeom prst="rect">
            <a:avLst/>
          </a:prstGeom>
          <a:noFill/>
        </p:spPr>
        <p:txBody>
          <a:bodyPr wrap="square" rtlCol="0">
            <a:spAutoFit/>
          </a:bodyPr>
          <a:lstStyle/>
          <a:p>
            <a:pPr algn="ctr">
              <a:buClr>
                <a:srgbClr val="00B0F0"/>
              </a:buClr>
            </a:pPr>
            <a:r>
              <a:rPr lang="en-GB" sz="1400">
                <a:solidFill>
                  <a:srgbClr val="002A5A"/>
                </a:solidFill>
                <a:latin typeface="Roboto" panose="02000000000000000000" pitchFamily="2" charset="0"/>
                <a:ea typeface="Roboto" panose="02000000000000000000" pitchFamily="2" charset="0"/>
              </a:rPr>
              <a:t>Service providers need to understand their customers’ business and requirements.</a:t>
            </a:r>
          </a:p>
        </p:txBody>
      </p:sp>
      <p:sp>
        <p:nvSpPr>
          <p:cNvPr id="21" name="TextBox 20">
            <a:extLst>
              <a:ext uri="{FF2B5EF4-FFF2-40B4-BE49-F238E27FC236}">
                <a16:creationId xmlns:a16="http://schemas.microsoft.com/office/drawing/2014/main" id="{8DEE467F-FF73-644C-93FE-97C220478A0F}"/>
              </a:ext>
            </a:extLst>
          </p:cNvPr>
          <p:cNvSpPr txBox="1"/>
          <p:nvPr/>
        </p:nvSpPr>
        <p:spPr>
          <a:xfrm>
            <a:off x="4566356" y="5827693"/>
            <a:ext cx="3282244" cy="954107"/>
          </a:xfrm>
          <a:prstGeom prst="rect">
            <a:avLst/>
          </a:prstGeom>
          <a:noFill/>
        </p:spPr>
        <p:txBody>
          <a:bodyPr wrap="square" rtlCol="0">
            <a:spAutoFit/>
          </a:bodyPr>
          <a:lstStyle/>
          <a:p>
            <a:pPr algn="ctr">
              <a:buClr>
                <a:srgbClr val="00B0F0"/>
              </a:buClr>
            </a:pPr>
            <a:r>
              <a:rPr lang="en-GB" sz="1400" dirty="0">
                <a:solidFill>
                  <a:srgbClr val="002A5A"/>
                </a:solidFill>
                <a:latin typeface="Roboto" panose="02000000000000000000" pitchFamily="2" charset="0"/>
                <a:ea typeface="Roboto" panose="02000000000000000000" pitchFamily="2" charset="0"/>
              </a:rPr>
              <a:t>Perimeter security is still important but data security even more so. This requires a different mindset and products/solutions.</a:t>
            </a:r>
          </a:p>
        </p:txBody>
      </p:sp>
      <p:sp>
        <p:nvSpPr>
          <p:cNvPr id="22" name="TextBox 21">
            <a:extLst>
              <a:ext uri="{FF2B5EF4-FFF2-40B4-BE49-F238E27FC236}">
                <a16:creationId xmlns:a16="http://schemas.microsoft.com/office/drawing/2014/main" id="{06CA5002-A88D-0848-941D-990D0098A265}"/>
              </a:ext>
            </a:extLst>
          </p:cNvPr>
          <p:cNvSpPr txBox="1"/>
          <p:nvPr/>
        </p:nvSpPr>
        <p:spPr>
          <a:xfrm>
            <a:off x="704913" y="3209164"/>
            <a:ext cx="3022810" cy="1169551"/>
          </a:xfrm>
          <a:prstGeom prst="rect">
            <a:avLst/>
          </a:prstGeom>
          <a:noFill/>
        </p:spPr>
        <p:txBody>
          <a:bodyPr wrap="square" rtlCol="0">
            <a:spAutoFit/>
          </a:bodyPr>
          <a:lstStyle/>
          <a:p>
            <a:pPr algn="ctr">
              <a:buClr>
                <a:srgbClr val="00B0F0"/>
              </a:buClr>
            </a:pPr>
            <a:r>
              <a:rPr lang="en-GB" sz="1400" dirty="0">
                <a:solidFill>
                  <a:srgbClr val="002A5A"/>
                </a:solidFill>
                <a:latin typeface="Roboto" panose="02000000000000000000" pitchFamily="2" charset="0"/>
                <a:ea typeface="Roboto" panose="02000000000000000000" pitchFamily="2" charset="0"/>
              </a:rPr>
              <a:t>IT service management and information security need to be implemented using best-practice standards. SMART performance indicators are key.</a:t>
            </a:r>
          </a:p>
        </p:txBody>
      </p:sp>
      <p:sp>
        <p:nvSpPr>
          <p:cNvPr id="33" name="TextBox 32">
            <a:extLst>
              <a:ext uri="{FF2B5EF4-FFF2-40B4-BE49-F238E27FC236}">
                <a16:creationId xmlns:a16="http://schemas.microsoft.com/office/drawing/2014/main" id="{76DE2BF9-FB98-C74B-BE38-34D5A3186704}"/>
              </a:ext>
            </a:extLst>
          </p:cNvPr>
          <p:cNvSpPr txBox="1"/>
          <p:nvPr/>
        </p:nvSpPr>
        <p:spPr>
          <a:xfrm>
            <a:off x="8641373" y="3366399"/>
            <a:ext cx="2743200" cy="1169551"/>
          </a:xfrm>
          <a:prstGeom prst="rect">
            <a:avLst/>
          </a:prstGeom>
          <a:noFill/>
        </p:spPr>
        <p:txBody>
          <a:bodyPr wrap="square" rtlCol="0">
            <a:spAutoFit/>
          </a:bodyPr>
          <a:lstStyle/>
          <a:p>
            <a:pPr algn="ctr">
              <a:buClr>
                <a:srgbClr val="00B0F0"/>
              </a:buClr>
            </a:pPr>
            <a:r>
              <a:rPr lang="en-GB" sz="1400">
                <a:solidFill>
                  <a:srgbClr val="002A5A"/>
                </a:solidFill>
                <a:latin typeface="Roboto" panose="02000000000000000000" pitchFamily="2" charset="0"/>
                <a:ea typeface="Roboto" panose="02000000000000000000" pitchFamily="2" charset="0"/>
              </a:rPr>
              <a:t>Suppliers are not always transparent about security risks inherent within the solutions they provide. Third-party assessment of the risks is vital.</a:t>
            </a:r>
          </a:p>
        </p:txBody>
      </p:sp>
      <p:sp>
        <p:nvSpPr>
          <p:cNvPr id="39" name="Oval 38">
            <a:extLst>
              <a:ext uri="{FF2B5EF4-FFF2-40B4-BE49-F238E27FC236}">
                <a16:creationId xmlns:a16="http://schemas.microsoft.com/office/drawing/2014/main" id="{EA3259AA-E4AF-BE44-A34D-31B76EF0C08D}"/>
              </a:ext>
            </a:extLst>
          </p:cNvPr>
          <p:cNvSpPr/>
          <p:nvPr/>
        </p:nvSpPr>
        <p:spPr>
          <a:xfrm>
            <a:off x="4706162" y="2451557"/>
            <a:ext cx="3022810" cy="2900210"/>
          </a:xfrm>
          <a:prstGeom prst="ellipse">
            <a:avLst/>
          </a:prstGeom>
          <a:noFill/>
          <a:ln>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0" name="Triangle 39">
            <a:extLst>
              <a:ext uri="{FF2B5EF4-FFF2-40B4-BE49-F238E27FC236}">
                <a16:creationId xmlns:a16="http://schemas.microsoft.com/office/drawing/2014/main" id="{B560FC75-CC86-BA49-8EE5-3738E55D7A48}"/>
              </a:ext>
            </a:extLst>
          </p:cNvPr>
          <p:cNvSpPr/>
          <p:nvPr/>
        </p:nvSpPr>
        <p:spPr>
          <a:xfrm>
            <a:off x="5993457" y="1994357"/>
            <a:ext cx="433230" cy="326675"/>
          </a:xfrm>
          <a:prstGeom prst="triangle">
            <a:avLst/>
          </a:prstGeom>
          <a:solidFill>
            <a:srgbClr val="002A5A">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Triangle 41">
            <a:extLst>
              <a:ext uri="{FF2B5EF4-FFF2-40B4-BE49-F238E27FC236}">
                <a16:creationId xmlns:a16="http://schemas.microsoft.com/office/drawing/2014/main" id="{18403465-0132-AA44-9C94-79C40D0FA1E9}"/>
              </a:ext>
            </a:extLst>
          </p:cNvPr>
          <p:cNvSpPr/>
          <p:nvPr/>
        </p:nvSpPr>
        <p:spPr>
          <a:xfrm rot="16200000">
            <a:off x="4007198" y="3686316"/>
            <a:ext cx="433230" cy="326675"/>
          </a:xfrm>
          <a:prstGeom prst="triangle">
            <a:avLst/>
          </a:prstGeom>
          <a:solidFill>
            <a:srgbClr val="002A5A">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4" name="Triangle 43">
            <a:extLst>
              <a:ext uri="{FF2B5EF4-FFF2-40B4-BE49-F238E27FC236}">
                <a16:creationId xmlns:a16="http://schemas.microsoft.com/office/drawing/2014/main" id="{E94FAC92-9C37-3647-B1E4-1B72069A9C4C}"/>
              </a:ext>
            </a:extLst>
          </p:cNvPr>
          <p:cNvSpPr/>
          <p:nvPr/>
        </p:nvSpPr>
        <p:spPr>
          <a:xfrm rot="5400000">
            <a:off x="7894386" y="3680116"/>
            <a:ext cx="433230" cy="326675"/>
          </a:xfrm>
          <a:prstGeom prst="triangle">
            <a:avLst/>
          </a:prstGeom>
          <a:solidFill>
            <a:srgbClr val="002A5A">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Triangle 44">
            <a:extLst>
              <a:ext uri="{FF2B5EF4-FFF2-40B4-BE49-F238E27FC236}">
                <a16:creationId xmlns:a16="http://schemas.microsoft.com/office/drawing/2014/main" id="{6268DCCA-18EC-544F-A639-5E64DA682775}"/>
              </a:ext>
            </a:extLst>
          </p:cNvPr>
          <p:cNvSpPr/>
          <p:nvPr/>
        </p:nvSpPr>
        <p:spPr>
          <a:xfrm rot="10800000">
            <a:off x="5993457" y="5477681"/>
            <a:ext cx="433230" cy="326675"/>
          </a:xfrm>
          <a:prstGeom prst="triangle">
            <a:avLst/>
          </a:prstGeom>
          <a:solidFill>
            <a:srgbClr val="002A5A">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7" name="Graphic 6" descr="Users">
            <a:extLst>
              <a:ext uri="{FF2B5EF4-FFF2-40B4-BE49-F238E27FC236}">
                <a16:creationId xmlns:a16="http://schemas.microsoft.com/office/drawing/2014/main" id="{3C408983-C731-7148-8A7F-FF1F6CBF05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2069" y="2869397"/>
            <a:ext cx="1960517" cy="1960517"/>
          </a:xfrm>
          <a:prstGeom prst="rect">
            <a:avLst/>
          </a:prstGeom>
        </p:spPr>
      </p:pic>
      <p:sp>
        <p:nvSpPr>
          <p:cNvPr id="16" name="Snip and Round Single Corner of Rectangle 3">
            <a:extLst>
              <a:ext uri="{FF2B5EF4-FFF2-40B4-BE49-F238E27FC236}">
                <a16:creationId xmlns:a16="http://schemas.microsoft.com/office/drawing/2014/main" id="{6A9C00D8-D71A-42FC-B83F-B16BC6C62A83}"/>
              </a:ext>
            </a:extLst>
          </p:cNvPr>
          <p:cNvSpPr/>
          <p:nvPr/>
        </p:nvSpPr>
        <p:spPr>
          <a:xfrm flipV="1">
            <a:off x="0" y="422414"/>
            <a:ext cx="96012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Title 1">
            <a:extLst>
              <a:ext uri="{FF2B5EF4-FFF2-40B4-BE49-F238E27FC236}">
                <a16:creationId xmlns:a16="http://schemas.microsoft.com/office/drawing/2014/main" id="{E1B7AF13-1788-42C1-B36B-CECFF2CDA424}"/>
              </a:ext>
            </a:extLst>
          </p:cNvPr>
          <p:cNvSpPr txBox="1">
            <a:spLocks/>
          </p:cNvSpPr>
          <p:nvPr/>
        </p:nvSpPr>
        <p:spPr>
          <a:xfrm>
            <a:off x="228600" y="416168"/>
            <a:ext cx="95250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Service provider/supplier security assurance responsibility</a:t>
            </a:r>
            <a:endParaRPr lang="en-NL" sz="2400" b="1" dirty="0">
              <a:solidFill>
                <a:schemeClr val="bg1"/>
              </a:solidFill>
              <a:latin typeface="Montserrat SemiBold" panose="00000700000000000000" pitchFamily="2" charset="0"/>
            </a:endParaRPr>
          </a:p>
        </p:txBody>
      </p:sp>
      <p:sp>
        <p:nvSpPr>
          <p:cNvPr id="2" name="Slide Number Placeholder 1">
            <a:extLst>
              <a:ext uri="{FF2B5EF4-FFF2-40B4-BE49-F238E27FC236}">
                <a16:creationId xmlns:a16="http://schemas.microsoft.com/office/drawing/2014/main" id="{6AD0C2FC-7A6B-47F8-8B9D-B6DCA8226F69}"/>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25</a:t>
            </a:fld>
            <a:endParaRPr lang="nl-NL"/>
          </a:p>
        </p:txBody>
      </p:sp>
    </p:spTree>
    <p:extLst>
      <p:ext uri="{BB962C8B-B14F-4D97-AF65-F5344CB8AC3E}">
        <p14:creationId xmlns:p14="http://schemas.microsoft.com/office/powerpoint/2010/main" val="3192103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and Round Single Corner of Rectangle 5">
            <a:extLst>
              <a:ext uri="{FF2B5EF4-FFF2-40B4-BE49-F238E27FC236}">
                <a16:creationId xmlns:a16="http://schemas.microsoft.com/office/drawing/2014/main" id="{227938BC-7310-E141-A10F-2C7516D84386}"/>
              </a:ext>
            </a:extLst>
          </p:cNvPr>
          <p:cNvSpPr/>
          <p:nvPr/>
        </p:nvSpPr>
        <p:spPr>
          <a:xfrm flipV="1">
            <a:off x="0" y="-1"/>
            <a:ext cx="12192000" cy="6858000"/>
          </a:xfrm>
          <a:prstGeom prst="snipRoundRect">
            <a:avLst>
              <a:gd name="adj1" fmla="val 0"/>
              <a:gd name="adj2" fmla="val 159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Snip and Round Single Corner of Rectangle 3">
            <a:extLst>
              <a:ext uri="{FF2B5EF4-FFF2-40B4-BE49-F238E27FC236}">
                <a16:creationId xmlns:a16="http://schemas.microsoft.com/office/drawing/2014/main" id="{2F05C2B1-71D7-954A-9722-0A0D8979BACE}"/>
              </a:ext>
            </a:extLst>
          </p:cNvPr>
          <p:cNvSpPr/>
          <p:nvPr/>
        </p:nvSpPr>
        <p:spPr>
          <a:xfrm flipV="1">
            <a:off x="0" y="647700"/>
            <a:ext cx="11582400" cy="5562600"/>
          </a:xfrm>
          <a:prstGeom prst="snipRoundRect">
            <a:avLst>
              <a:gd name="adj1" fmla="val 0"/>
              <a:gd name="adj2" fmla="val 16667"/>
            </a:avLst>
          </a:prstGeom>
          <a:solidFill>
            <a:srgbClr val="022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D5E4EEEE-5DCF-0C4F-BF09-5D26ECD57A5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38200" y="2617887"/>
            <a:ext cx="1689033" cy="1622226"/>
          </a:xfrm>
          <a:prstGeom prst="rect">
            <a:avLst/>
          </a:prstGeom>
        </p:spPr>
      </p:pic>
      <p:sp>
        <p:nvSpPr>
          <p:cNvPr id="2" name="Rectangle 1">
            <a:extLst>
              <a:ext uri="{FF2B5EF4-FFF2-40B4-BE49-F238E27FC236}">
                <a16:creationId xmlns:a16="http://schemas.microsoft.com/office/drawing/2014/main" id="{AB8AFE96-8632-A045-AAD2-EE5EA7622124}"/>
              </a:ext>
            </a:extLst>
          </p:cNvPr>
          <p:cNvSpPr/>
          <p:nvPr/>
        </p:nvSpPr>
        <p:spPr>
          <a:xfrm>
            <a:off x="3360951" y="3044278"/>
            <a:ext cx="6110968" cy="769441"/>
          </a:xfrm>
          <a:prstGeom prst="rect">
            <a:avLst/>
          </a:prstGeom>
        </p:spPr>
        <p:txBody>
          <a:bodyPr wrap="none">
            <a:spAutoFit/>
          </a:bodyPr>
          <a:lstStyle/>
          <a:p>
            <a:r>
              <a:rPr lang="en-US" sz="4400" dirty="0">
                <a:solidFill>
                  <a:schemeClr val="bg1"/>
                </a:solidFill>
                <a:latin typeface="Montserrat SemiBold" panose="00000700000000000000" pitchFamily="2" charset="0"/>
                <a:cs typeface="Arial" panose="020B0604020202020204" pitchFamily="34" charset="0"/>
              </a:rPr>
              <a:t>2. Risk management</a:t>
            </a:r>
          </a:p>
        </p:txBody>
      </p:sp>
    </p:spTree>
    <p:extLst>
      <p:ext uri="{BB962C8B-B14F-4D97-AF65-F5344CB8AC3E}">
        <p14:creationId xmlns:p14="http://schemas.microsoft.com/office/powerpoint/2010/main" val="1224764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Risk management subjects</a:t>
            </a:r>
            <a:endParaRPr lang="en-NL" sz="2400" b="1" dirty="0">
              <a:solidFill>
                <a:schemeClr val="bg1"/>
              </a:solidFill>
              <a:latin typeface="Montserrat SemiBold" panose="00000700000000000000" pitchFamily="2" charset="0"/>
            </a:endParaRPr>
          </a:p>
        </p:txBody>
      </p:sp>
      <p:sp>
        <p:nvSpPr>
          <p:cNvPr id="10" name="Rectangle 9">
            <a:extLst>
              <a:ext uri="{FF2B5EF4-FFF2-40B4-BE49-F238E27FC236}">
                <a16:creationId xmlns:a16="http://schemas.microsoft.com/office/drawing/2014/main" id="{E9D8B62C-1A2B-8045-BD12-8ED9FC07D8DD}"/>
              </a:ext>
            </a:extLst>
          </p:cNvPr>
          <p:cNvSpPr/>
          <p:nvPr/>
        </p:nvSpPr>
        <p:spPr>
          <a:xfrm>
            <a:off x="4724399" y="1828800"/>
            <a:ext cx="2590800" cy="307777"/>
          </a:xfrm>
          <a:prstGeom prst="rect">
            <a:avLst/>
          </a:prstGeom>
        </p:spPr>
        <p:txBody>
          <a:bodyPr wrap="square">
            <a:spAutoFit/>
          </a:bodyPr>
          <a:lstStyle/>
          <a:p>
            <a:pPr algn="ctr"/>
            <a:r>
              <a:rPr lang="en-GB" altLang="en-US" sz="1400" b="1" dirty="0">
                <a:solidFill>
                  <a:srgbClr val="002A5A"/>
                </a:solidFill>
                <a:latin typeface="Roboto" panose="02000000000000000000" pitchFamily="2" charset="0"/>
                <a:ea typeface="Roboto" panose="02000000000000000000" pitchFamily="2" charset="0"/>
              </a:rPr>
              <a:t>Risk assessment</a:t>
            </a:r>
            <a:endParaRPr lang="en-NL" sz="1400" b="1" dirty="0">
              <a:solidFill>
                <a:srgbClr val="002A5A"/>
              </a:solidFill>
              <a:latin typeface="Roboto" panose="02000000000000000000" pitchFamily="2" charset="0"/>
              <a:ea typeface="Roboto" panose="02000000000000000000" pitchFamily="2" charset="0"/>
            </a:endParaRPr>
          </a:p>
        </p:txBody>
      </p:sp>
      <p:sp>
        <p:nvSpPr>
          <p:cNvPr id="15" name="Oval 14">
            <a:extLst>
              <a:ext uri="{FF2B5EF4-FFF2-40B4-BE49-F238E27FC236}">
                <a16:creationId xmlns:a16="http://schemas.microsoft.com/office/drawing/2014/main" id="{A072F235-8EDA-0743-9BDF-7E442B83DA47}"/>
              </a:ext>
            </a:extLst>
          </p:cNvPr>
          <p:cNvSpPr/>
          <p:nvPr/>
        </p:nvSpPr>
        <p:spPr>
          <a:xfrm>
            <a:off x="5837640" y="2274200"/>
            <a:ext cx="364319" cy="364319"/>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a:t>1</a:t>
            </a:r>
          </a:p>
        </p:txBody>
      </p:sp>
      <p:sp>
        <p:nvSpPr>
          <p:cNvPr id="19" name="Triangle 18">
            <a:extLst>
              <a:ext uri="{FF2B5EF4-FFF2-40B4-BE49-F238E27FC236}">
                <a16:creationId xmlns:a16="http://schemas.microsoft.com/office/drawing/2014/main" id="{C33ECCA6-C497-2345-922A-CE0F514D7F20}"/>
              </a:ext>
            </a:extLst>
          </p:cNvPr>
          <p:cNvSpPr/>
          <p:nvPr/>
        </p:nvSpPr>
        <p:spPr>
          <a:xfrm>
            <a:off x="4343400" y="2818591"/>
            <a:ext cx="3352800" cy="2745677"/>
          </a:xfrm>
          <a:prstGeom prst="triangle">
            <a:avLst/>
          </a:prstGeom>
          <a:solidFill>
            <a:srgbClr val="002A5A">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44DD06E8-ABCF-A149-B2BD-C31EAC5E3EC7}"/>
              </a:ext>
            </a:extLst>
          </p:cNvPr>
          <p:cNvSpPr/>
          <p:nvPr/>
        </p:nvSpPr>
        <p:spPr>
          <a:xfrm>
            <a:off x="3733800" y="5382108"/>
            <a:ext cx="364319" cy="364319"/>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dirty="0"/>
              <a:t>2</a:t>
            </a:r>
          </a:p>
        </p:txBody>
      </p:sp>
      <p:sp>
        <p:nvSpPr>
          <p:cNvPr id="22" name="Oval 21">
            <a:extLst>
              <a:ext uri="{FF2B5EF4-FFF2-40B4-BE49-F238E27FC236}">
                <a16:creationId xmlns:a16="http://schemas.microsoft.com/office/drawing/2014/main" id="{AD569176-685E-CB42-A78C-97B0EB7B126C}"/>
              </a:ext>
            </a:extLst>
          </p:cNvPr>
          <p:cNvSpPr/>
          <p:nvPr/>
        </p:nvSpPr>
        <p:spPr>
          <a:xfrm>
            <a:off x="7911723" y="5382107"/>
            <a:ext cx="364319" cy="364319"/>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a:t>3</a:t>
            </a:r>
          </a:p>
        </p:txBody>
      </p:sp>
      <p:sp>
        <p:nvSpPr>
          <p:cNvPr id="23" name="Rectangle 22">
            <a:extLst>
              <a:ext uri="{FF2B5EF4-FFF2-40B4-BE49-F238E27FC236}">
                <a16:creationId xmlns:a16="http://schemas.microsoft.com/office/drawing/2014/main" id="{EE6C5CD8-515B-7D43-AA04-D28AB1E254F8}"/>
              </a:ext>
            </a:extLst>
          </p:cNvPr>
          <p:cNvSpPr/>
          <p:nvPr/>
        </p:nvSpPr>
        <p:spPr>
          <a:xfrm>
            <a:off x="1260061" y="5302655"/>
            <a:ext cx="2141157" cy="523220"/>
          </a:xfrm>
          <a:prstGeom prst="rect">
            <a:avLst/>
          </a:prstGeom>
        </p:spPr>
        <p:txBody>
          <a:bodyPr wrap="square">
            <a:spAutoFit/>
          </a:bodyPr>
          <a:lstStyle/>
          <a:p>
            <a:pPr algn="ctr"/>
            <a:r>
              <a:rPr lang="en-GB" altLang="en-US" sz="1400" b="1">
                <a:solidFill>
                  <a:srgbClr val="002A5A"/>
                </a:solidFill>
                <a:latin typeface="Roboto" panose="02000000000000000000" pitchFamily="2" charset="0"/>
                <a:ea typeface="Roboto" panose="02000000000000000000" pitchFamily="2" charset="0"/>
              </a:rPr>
              <a:t>Selection of mitigating controls/strategies</a:t>
            </a:r>
          </a:p>
        </p:txBody>
      </p:sp>
      <p:sp>
        <p:nvSpPr>
          <p:cNvPr id="24" name="Rectangle 23">
            <a:extLst>
              <a:ext uri="{FF2B5EF4-FFF2-40B4-BE49-F238E27FC236}">
                <a16:creationId xmlns:a16="http://schemas.microsoft.com/office/drawing/2014/main" id="{BFC29BB9-071C-B945-B7BC-5B17E874A889}"/>
              </a:ext>
            </a:extLst>
          </p:cNvPr>
          <p:cNvSpPr/>
          <p:nvPr/>
        </p:nvSpPr>
        <p:spPr>
          <a:xfrm>
            <a:off x="8233870" y="5410377"/>
            <a:ext cx="1946506" cy="307777"/>
          </a:xfrm>
          <a:prstGeom prst="rect">
            <a:avLst/>
          </a:prstGeom>
        </p:spPr>
        <p:txBody>
          <a:bodyPr wrap="square">
            <a:spAutoFit/>
          </a:bodyPr>
          <a:lstStyle/>
          <a:p>
            <a:pPr algn="ctr"/>
            <a:r>
              <a:rPr lang="en-GB" altLang="en-US" sz="1400" b="1">
                <a:solidFill>
                  <a:srgbClr val="002A5A"/>
                </a:solidFill>
                <a:latin typeface="Roboto" panose="02000000000000000000" pitchFamily="2" charset="0"/>
                <a:ea typeface="Roboto" panose="02000000000000000000" pitchFamily="2" charset="0"/>
              </a:rPr>
              <a:t>Residual risk</a:t>
            </a:r>
          </a:p>
        </p:txBody>
      </p:sp>
      <p:sp>
        <p:nvSpPr>
          <p:cNvPr id="25" name="Triangle 24">
            <a:extLst>
              <a:ext uri="{FF2B5EF4-FFF2-40B4-BE49-F238E27FC236}">
                <a16:creationId xmlns:a16="http://schemas.microsoft.com/office/drawing/2014/main" id="{9A965B4B-9D0A-DA49-A71C-8F2FBCB29D4E}"/>
              </a:ext>
            </a:extLst>
          </p:cNvPr>
          <p:cNvSpPr/>
          <p:nvPr/>
        </p:nvSpPr>
        <p:spPr>
          <a:xfrm>
            <a:off x="4682591" y="3212670"/>
            <a:ext cx="2649595" cy="2197707"/>
          </a:xfrm>
          <a:prstGeom prst="triangl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B94C0C7B-812F-6E4D-A533-F7FB5A0B3C63}"/>
              </a:ext>
            </a:extLst>
          </p:cNvPr>
          <p:cNvGrpSpPr/>
          <p:nvPr/>
        </p:nvGrpSpPr>
        <p:grpSpPr>
          <a:xfrm>
            <a:off x="485660" y="2348024"/>
            <a:ext cx="3303436" cy="2391386"/>
            <a:chOff x="485660" y="2348024"/>
            <a:chExt cx="3303436" cy="2391386"/>
          </a:xfrm>
        </p:grpSpPr>
        <p:grpSp>
          <p:nvGrpSpPr>
            <p:cNvPr id="2" name="Group 1">
              <a:extLst>
                <a:ext uri="{FF2B5EF4-FFF2-40B4-BE49-F238E27FC236}">
                  <a16:creationId xmlns:a16="http://schemas.microsoft.com/office/drawing/2014/main" id="{E8D7A1AA-57FA-3B4E-AC3E-675F5ADC888B}"/>
                </a:ext>
              </a:extLst>
            </p:cNvPr>
            <p:cNvGrpSpPr/>
            <p:nvPr/>
          </p:nvGrpSpPr>
          <p:grpSpPr>
            <a:xfrm rot="10800000">
              <a:off x="1486713" y="2348024"/>
              <a:ext cx="1447800" cy="1250384"/>
              <a:chOff x="4432011" y="3623449"/>
              <a:chExt cx="3352800" cy="2745677"/>
            </a:xfrm>
          </p:grpSpPr>
          <p:sp>
            <p:nvSpPr>
              <p:cNvPr id="26" name="Triangle 25">
                <a:extLst>
                  <a:ext uri="{FF2B5EF4-FFF2-40B4-BE49-F238E27FC236}">
                    <a16:creationId xmlns:a16="http://schemas.microsoft.com/office/drawing/2014/main" id="{8E6F3E0E-D1F7-C64E-9537-7F1097D0DCCD}"/>
                  </a:ext>
                </a:extLst>
              </p:cNvPr>
              <p:cNvSpPr/>
              <p:nvPr/>
            </p:nvSpPr>
            <p:spPr>
              <a:xfrm>
                <a:off x="4432011" y="3623449"/>
                <a:ext cx="3352800" cy="2745677"/>
              </a:xfrm>
              <a:prstGeom prst="triangle">
                <a:avLst/>
              </a:prstGeom>
              <a:solidFill>
                <a:srgbClr val="002A5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Triangle 26">
                <a:extLst>
                  <a:ext uri="{FF2B5EF4-FFF2-40B4-BE49-F238E27FC236}">
                    <a16:creationId xmlns:a16="http://schemas.microsoft.com/office/drawing/2014/main" id="{98FBF6CC-B067-D049-8C18-72566D898FF7}"/>
                  </a:ext>
                </a:extLst>
              </p:cNvPr>
              <p:cNvSpPr/>
              <p:nvPr/>
            </p:nvSpPr>
            <p:spPr>
              <a:xfrm>
                <a:off x="4771202" y="4017528"/>
                <a:ext cx="2649595" cy="2197707"/>
              </a:xfrm>
              <a:prstGeom prst="triangl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8" name="Group 27">
              <a:extLst>
                <a:ext uri="{FF2B5EF4-FFF2-40B4-BE49-F238E27FC236}">
                  <a16:creationId xmlns:a16="http://schemas.microsoft.com/office/drawing/2014/main" id="{577E0B3D-46BF-AC46-A202-6AE983F58114}"/>
                </a:ext>
              </a:extLst>
            </p:cNvPr>
            <p:cNvGrpSpPr/>
            <p:nvPr/>
          </p:nvGrpSpPr>
          <p:grpSpPr>
            <a:xfrm>
              <a:off x="2341296" y="2888910"/>
              <a:ext cx="1447800" cy="1250384"/>
              <a:chOff x="4432011" y="3623449"/>
              <a:chExt cx="3352800" cy="2745677"/>
            </a:xfrm>
          </p:grpSpPr>
          <p:sp>
            <p:nvSpPr>
              <p:cNvPr id="29" name="Triangle 28">
                <a:extLst>
                  <a:ext uri="{FF2B5EF4-FFF2-40B4-BE49-F238E27FC236}">
                    <a16:creationId xmlns:a16="http://schemas.microsoft.com/office/drawing/2014/main" id="{E97381A4-513E-DE44-A115-DF798FF807E7}"/>
                  </a:ext>
                </a:extLst>
              </p:cNvPr>
              <p:cNvSpPr/>
              <p:nvPr/>
            </p:nvSpPr>
            <p:spPr>
              <a:xfrm>
                <a:off x="4432011" y="3623449"/>
                <a:ext cx="3352800" cy="2745677"/>
              </a:xfrm>
              <a:prstGeom prst="triangle">
                <a:avLst/>
              </a:prstGeom>
              <a:solidFill>
                <a:srgbClr val="002A5A">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riangle 29">
                <a:extLst>
                  <a:ext uri="{FF2B5EF4-FFF2-40B4-BE49-F238E27FC236}">
                    <a16:creationId xmlns:a16="http://schemas.microsoft.com/office/drawing/2014/main" id="{3B39E198-AD7C-AD43-BF17-47EF9D27D5EF}"/>
                  </a:ext>
                </a:extLst>
              </p:cNvPr>
              <p:cNvSpPr/>
              <p:nvPr/>
            </p:nvSpPr>
            <p:spPr>
              <a:xfrm>
                <a:off x="4771202" y="4017528"/>
                <a:ext cx="2649595" cy="2197707"/>
              </a:xfrm>
              <a:prstGeom prst="triangl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31" name="Group 30">
              <a:extLst>
                <a:ext uri="{FF2B5EF4-FFF2-40B4-BE49-F238E27FC236}">
                  <a16:creationId xmlns:a16="http://schemas.microsoft.com/office/drawing/2014/main" id="{C5A7ECD9-F830-4340-AAC2-DBD0BE88149C}"/>
                </a:ext>
              </a:extLst>
            </p:cNvPr>
            <p:cNvGrpSpPr/>
            <p:nvPr/>
          </p:nvGrpSpPr>
          <p:grpSpPr>
            <a:xfrm rot="10800000">
              <a:off x="485660" y="3489026"/>
              <a:ext cx="1447800" cy="1250384"/>
              <a:chOff x="4432011" y="3623449"/>
              <a:chExt cx="3352800" cy="2745677"/>
            </a:xfrm>
          </p:grpSpPr>
          <p:sp>
            <p:nvSpPr>
              <p:cNvPr id="32" name="Triangle 31">
                <a:extLst>
                  <a:ext uri="{FF2B5EF4-FFF2-40B4-BE49-F238E27FC236}">
                    <a16:creationId xmlns:a16="http://schemas.microsoft.com/office/drawing/2014/main" id="{3B912F36-305D-4A49-8CAD-3B9B443DDC60}"/>
                  </a:ext>
                </a:extLst>
              </p:cNvPr>
              <p:cNvSpPr/>
              <p:nvPr/>
            </p:nvSpPr>
            <p:spPr>
              <a:xfrm>
                <a:off x="4432011" y="3623449"/>
                <a:ext cx="3352800" cy="2745677"/>
              </a:xfrm>
              <a:prstGeom prst="triangle">
                <a:avLst/>
              </a:prstGeom>
              <a:solidFill>
                <a:srgbClr val="002A5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riangle 32">
                <a:extLst>
                  <a:ext uri="{FF2B5EF4-FFF2-40B4-BE49-F238E27FC236}">
                    <a16:creationId xmlns:a16="http://schemas.microsoft.com/office/drawing/2014/main" id="{AA0786C3-4C76-F848-8426-840B5DBEF508}"/>
                  </a:ext>
                </a:extLst>
              </p:cNvPr>
              <p:cNvSpPr/>
              <p:nvPr/>
            </p:nvSpPr>
            <p:spPr>
              <a:xfrm>
                <a:off x="4771202" y="4017528"/>
                <a:ext cx="2649595" cy="2197707"/>
              </a:xfrm>
              <a:prstGeom prst="triangl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grpSp>
        <p:nvGrpSpPr>
          <p:cNvPr id="43" name="Group 42">
            <a:extLst>
              <a:ext uri="{FF2B5EF4-FFF2-40B4-BE49-F238E27FC236}">
                <a16:creationId xmlns:a16="http://schemas.microsoft.com/office/drawing/2014/main" id="{28EE5E2C-1B84-5F4E-A67B-778AEF483672}"/>
              </a:ext>
            </a:extLst>
          </p:cNvPr>
          <p:cNvGrpSpPr/>
          <p:nvPr/>
        </p:nvGrpSpPr>
        <p:grpSpPr>
          <a:xfrm>
            <a:off x="8012011" y="2348024"/>
            <a:ext cx="3303436" cy="2391386"/>
            <a:chOff x="485660" y="2348024"/>
            <a:chExt cx="3303436" cy="2391386"/>
          </a:xfrm>
        </p:grpSpPr>
        <p:grpSp>
          <p:nvGrpSpPr>
            <p:cNvPr id="44" name="Group 43">
              <a:extLst>
                <a:ext uri="{FF2B5EF4-FFF2-40B4-BE49-F238E27FC236}">
                  <a16:creationId xmlns:a16="http://schemas.microsoft.com/office/drawing/2014/main" id="{E28BAA1C-20AA-0442-9A53-A3B819AAE546}"/>
                </a:ext>
              </a:extLst>
            </p:cNvPr>
            <p:cNvGrpSpPr/>
            <p:nvPr/>
          </p:nvGrpSpPr>
          <p:grpSpPr>
            <a:xfrm rot="10800000">
              <a:off x="1486713" y="2348024"/>
              <a:ext cx="1447800" cy="1250384"/>
              <a:chOff x="4432011" y="3623449"/>
              <a:chExt cx="3352800" cy="2745677"/>
            </a:xfrm>
          </p:grpSpPr>
          <p:sp>
            <p:nvSpPr>
              <p:cNvPr id="51" name="Triangle 50">
                <a:extLst>
                  <a:ext uri="{FF2B5EF4-FFF2-40B4-BE49-F238E27FC236}">
                    <a16:creationId xmlns:a16="http://schemas.microsoft.com/office/drawing/2014/main" id="{D6959E38-7F05-5346-887A-0809BBAD5524}"/>
                  </a:ext>
                </a:extLst>
              </p:cNvPr>
              <p:cNvSpPr/>
              <p:nvPr/>
            </p:nvSpPr>
            <p:spPr>
              <a:xfrm>
                <a:off x="4432011" y="3623449"/>
                <a:ext cx="3352800" cy="2745677"/>
              </a:xfrm>
              <a:prstGeom prst="triangle">
                <a:avLst/>
              </a:prstGeom>
              <a:solidFill>
                <a:srgbClr val="002A5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2" name="Triangle 51">
                <a:extLst>
                  <a:ext uri="{FF2B5EF4-FFF2-40B4-BE49-F238E27FC236}">
                    <a16:creationId xmlns:a16="http://schemas.microsoft.com/office/drawing/2014/main" id="{440401BC-A1B8-6B4C-81BB-EE3334767A04}"/>
                  </a:ext>
                </a:extLst>
              </p:cNvPr>
              <p:cNvSpPr/>
              <p:nvPr/>
            </p:nvSpPr>
            <p:spPr>
              <a:xfrm>
                <a:off x="4771202" y="4017528"/>
                <a:ext cx="2649595" cy="2197707"/>
              </a:xfrm>
              <a:prstGeom prst="triangl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45" name="Group 44">
              <a:extLst>
                <a:ext uri="{FF2B5EF4-FFF2-40B4-BE49-F238E27FC236}">
                  <a16:creationId xmlns:a16="http://schemas.microsoft.com/office/drawing/2014/main" id="{7FE33C6A-1616-FE48-870C-5FF6765CA85A}"/>
                </a:ext>
              </a:extLst>
            </p:cNvPr>
            <p:cNvGrpSpPr/>
            <p:nvPr/>
          </p:nvGrpSpPr>
          <p:grpSpPr>
            <a:xfrm>
              <a:off x="2341296" y="2888910"/>
              <a:ext cx="1447800" cy="1250384"/>
              <a:chOff x="4432011" y="3623449"/>
              <a:chExt cx="3352800" cy="2745677"/>
            </a:xfrm>
          </p:grpSpPr>
          <p:sp>
            <p:nvSpPr>
              <p:cNvPr id="49" name="Triangle 48">
                <a:extLst>
                  <a:ext uri="{FF2B5EF4-FFF2-40B4-BE49-F238E27FC236}">
                    <a16:creationId xmlns:a16="http://schemas.microsoft.com/office/drawing/2014/main" id="{17C820D7-C721-2F4E-966E-12429FDCE994}"/>
                  </a:ext>
                </a:extLst>
              </p:cNvPr>
              <p:cNvSpPr/>
              <p:nvPr/>
            </p:nvSpPr>
            <p:spPr>
              <a:xfrm>
                <a:off x="4432011" y="3623449"/>
                <a:ext cx="3352800" cy="2745677"/>
              </a:xfrm>
              <a:prstGeom prst="triangle">
                <a:avLst/>
              </a:prstGeom>
              <a:solidFill>
                <a:srgbClr val="002A5A">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Triangle 49">
                <a:extLst>
                  <a:ext uri="{FF2B5EF4-FFF2-40B4-BE49-F238E27FC236}">
                    <a16:creationId xmlns:a16="http://schemas.microsoft.com/office/drawing/2014/main" id="{3FA07058-1805-024E-A5BE-5D400ED52BF8}"/>
                  </a:ext>
                </a:extLst>
              </p:cNvPr>
              <p:cNvSpPr/>
              <p:nvPr/>
            </p:nvSpPr>
            <p:spPr>
              <a:xfrm>
                <a:off x="4771202" y="4017528"/>
                <a:ext cx="2649595" cy="2197707"/>
              </a:xfrm>
              <a:prstGeom prst="triangl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46" name="Group 45">
              <a:extLst>
                <a:ext uri="{FF2B5EF4-FFF2-40B4-BE49-F238E27FC236}">
                  <a16:creationId xmlns:a16="http://schemas.microsoft.com/office/drawing/2014/main" id="{CB95138D-7A33-F849-83D2-A59AC14BED9E}"/>
                </a:ext>
              </a:extLst>
            </p:cNvPr>
            <p:cNvGrpSpPr/>
            <p:nvPr/>
          </p:nvGrpSpPr>
          <p:grpSpPr>
            <a:xfrm rot="10800000">
              <a:off x="485660" y="3489026"/>
              <a:ext cx="1447800" cy="1250384"/>
              <a:chOff x="4432011" y="3623449"/>
              <a:chExt cx="3352800" cy="2745677"/>
            </a:xfrm>
          </p:grpSpPr>
          <p:sp>
            <p:nvSpPr>
              <p:cNvPr id="47" name="Triangle 46">
                <a:extLst>
                  <a:ext uri="{FF2B5EF4-FFF2-40B4-BE49-F238E27FC236}">
                    <a16:creationId xmlns:a16="http://schemas.microsoft.com/office/drawing/2014/main" id="{CF24C923-F035-394B-B8BE-03FC8DE4471D}"/>
                  </a:ext>
                </a:extLst>
              </p:cNvPr>
              <p:cNvSpPr/>
              <p:nvPr/>
            </p:nvSpPr>
            <p:spPr>
              <a:xfrm>
                <a:off x="4432011" y="3623449"/>
                <a:ext cx="3352800" cy="2745677"/>
              </a:xfrm>
              <a:prstGeom prst="triangle">
                <a:avLst/>
              </a:prstGeom>
              <a:solidFill>
                <a:srgbClr val="002A5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Triangle 47">
                <a:extLst>
                  <a:ext uri="{FF2B5EF4-FFF2-40B4-BE49-F238E27FC236}">
                    <a16:creationId xmlns:a16="http://schemas.microsoft.com/office/drawing/2014/main" id="{28EE3BEF-9DF5-6B4B-BD20-396EBB33D565}"/>
                  </a:ext>
                </a:extLst>
              </p:cNvPr>
              <p:cNvSpPr/>
              <p:nvPr/>
            </p:nvSpPr>
            <p:spPr>
              <a:xfrm>
                <a:off x="4771202" y="4017528"/>
                <a:ext cx="2649595" cy="2197707"/>
              </a:xfrm>
              <a:prstGeom prst="triangl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6" name="Slide Number Placeholder 5">
            <a:extLst>
              <a:ext uri="{FF2B5EF4-FFF2-40B4-BE49-F238E27FC236}">
                <a16:creationId xmlns:a16="http://schemas.microsoft.com/office/drawing/2014/main" id="{F7FF4D99-0976-4A05-A8FF-0C348F6E475D}"/>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27</a:t>
            </a:fld>
            <a:endParaRPr lang="nl-NL"/>
          </a:p>
        </p:txBody>
      </p:sp>
    </p:spTree>
    <p:extLst>
      <p:ext uri="{BB962C8B-B14F-4D97-AF65-F5344CB8AC3E}">
        <p14:creationId xmlns:p14="http://schemas.microsoft.com/office/powerpoint/2010/main" val="2398370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and Round Single Corner of Rectangle 5">
            <a:extLst>
              <a:ext uri="{FF2B5EF4-FFF2-40B4-BE49-F238E27FC236}">
                <a16:creationId xmlns:a16="http://schemas.microsoft.com/office/drawing/2014/main" id="{227938BC-7310-E141-A10F-2C7516D84386}"/>
              </a:ext>
            </a:extLst>
          </p:cNvPr>
          <p:cNvSpPr/>
          <p:nvPr/>
        </p:nvSpPr>
        <p:spPr>
          <a:xfrm flipV="1">
            <a:off x="0" y="-1"/>
            <a:ext cx="12192000" cy="6858000"/>
          </a:xfrm>
          <a:prstGeom prst="snipRoundRect">
            <a:avLst>
              <a:gd name="adj1" fmla="val 0"/>
              <a:gd name="adj2" fmla="val 159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Snip and Round Single Corner of Rectangle 3">
            <a:extLst>
              <a:ext uri="{FF2B5EF4-FFF2-40B4-BE49-F238E27FC236}">
                <a16:creationId xmlns:a16="http://schemas.microsoft.com/office/drawing/2014/main" id="{2F05C2B1-71D7-954A-9722-0A0D8979BACE}"/>
              </a:ext>
            </a:extLst>
          </p:cNvPr>
          <p:cNvSpPr/>
          <p:nvPr/>
        </p:nvSpPr>
        <p:spPr>
          <a:xfrm flipV="1">
            <a:off x="0" y="647700"/>
            <a:ext cx="11582400" cy="5562600"/>
          </a:xfrm>
          <a:prstGeom prst="snipRoundRect">
            <a:avLst>
              <a:gd name="adj1" fmla="val 0"/>
              <a:gd name="adj2" fmla="val 16667"/>
            </a:avLst>
          </a:prstGeom>
          <a:solidFill>
            <a:srgbClr val="022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D5E4EEEE-5DCF-0C4F-BF09-5D26ECD57A5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38200" y="2617887"/>
            <a:ext cx="1689033" cy="1622226"/>
          </a:xfrm>
          <a:prstGeom prst="rect">
            <a:avLst/>
          </a:prstGeom>
        </p:spPr>
      </p:pic>
      <p:sp>
        <p:nvSpPr>
          <p:cNvPr id="2" name="Rectangle 1">
            <a:extLst>
              <a:ext uri="{FF2B5EF4-FFF2-40B4-BE49-F238E27FC236}">
                <a16:creationId xmlns:a16="http://schemas.microsoft.com/office/drawing/2014/main" id="{AB8AFE96-8632-A045-AAD2-EE5EA7622124}"/>
              </a:ext>
            </a:extLst>
          </p:cNvPr>
          <p:cNvSpPr/>
          <p:nvPr/>
        </p:nvSpPr>
        <p:spPr>
          <a:xfrm>
            <a:off x="3365433" y="2705724"/>
            <a:ext cx="6619120" cy="1446550"/>
          </a:xfrm>
          <a:prstGeom prst="rect">
            <a:avLst/>
          </a:prstGeom>
        </p:spPr>
        <p:txBody>
          <a:bodyPr wrap="none">
            <a:spAutoFit/>
          </a:bodyPr>
          <a:lstStyle/>
          <a:p>
            <a:r>
              <a:rPr lang="en-US" sz="4400" dirty="0">
                <a:solidFill>
                  <a:schemeClr val="bg1"/>
                </a:solidFill>
                <a:latin typeface="Montserrat SemiBold" panose="00000700000000000000" pitchFamily="2" charset="0"/>
                <a:cs typeface="Arial" panose="020B0604020202020204" pitchFamily="34" charset="0"/>
              </a:rPr>
              <a:t>2.1. Risk management </a:t>
            </a:r>
            <a:br>
              <a:rPr lang="en-US" sz="4400" dirty="0">
                <a:solidFill>
                  <a:schemeClr val="bg1"/>
                </a:solidFill>
                <a:latin typeface="Montserrat SemiBold" panose="00000700000000000000" pitchFamily="2" charset="0"/>
                <a:cs typeface="Arial" panose="020B0604020202020204" pitchFamily="34" charset="0"/>
              </a:rPr>
            </a:br>
            <a:r>
              <a:rPr lang="en-US" sz="4400" dirty="0">
                <a:solidFill>
                  <a:schemeClr val="bg1"/>
                </a:solidFill>
                <a:latin typeface="Montserrat SemiBold" panose="00000700000000000000" pitchFamily="2" charset="0"/>
                <a:cs typeface="Arial" panose="020B0604020202020204" pitchFamily="34" charset="0"/>
              </a:rPr>
              <a:t>principles</a:t>
            </a:r>
          </a:p>
        </p:txBody>
      </p:sp>
    </p:spTree>
    <p:extLst>
      <p:ext uri="{BB962C8B-B14F-4D97-AF65-F5344CB8AC3E}">
        <p14:creationId xmlns:p14="http://schemas.microsoft.com/office/powerpoint/2010/main" val="1876773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a:solidFill>
            <a:srgbClr val="002A5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Risk assessment</a:t>
            </a:r>
            <a:endParaRPr lang="en-NL" sz="2400" b="1" dirty="0">
              <a:solidFill>
                <a:schemeClr val="bg1"/>
              </a:solidFill>
              <a:latin typeface="Montserrat SemiBold" panose="00000700000000000000" pitchFamily="2" charset="0"/>
            </a:endParaRPr>
          </a:p>
        </p:txBody>
      </p:sp>
      <p:sp>
        <p:nvSpPr>
          <p:cNvPr id="19" name="TextBox 18">
            <a:extLst>
              <a:ext uri="{FF2B5EF4-FFF2-40B4-BE49-F238E27FC236}">
                <a16:creationId xmlns:a16="http://schemas.microsoft.com/office/drawing/2014/main" id="{68EBDBCA-F974-8546-9643-7BDF6577B9E9}"/>
              </a:ext>
            </a:extLst>
          </p:cNvPr>
          <p:cNvSpPr txBox="1"/>
          <p:nvPr/>
        </p:nvSpPr>
        <p:spPr>
          <a:xfrm>
            <a:off x="228600" y="1713341"/>
            <a:ext cx="6140824" cy="307777"/>
          </a:xfrm>
          <a:prstGeom prst="rect">
            <a:avLst/>
          </a:prstGeom>
          <a:noFill/>
        </p:spPr>
        <p:txBody>
          <a:bodyPr wrap="square" rtlCol="0">
            <a:spAutoFit/>
          </a:bodyPr>
          <a:lstStyle/>
          <a:p>
            <a:pPr>
              <a:buClr>
                <a:srgbClr val="00B0F0"/>
              </a:buClr>
            </a:pPr>
            <a:r>
              <a:rPr lang="en-GB" sz="1400" b="1" dirty="0">
                <a:solidFill>
                  <a:srgbClr val="002A5A"/>
                </a:solidFill>
                <a:latin typeface="Roboto" panose="02000000000000000000" pitchFamily="2" charset="0"/>
                <a:ea typeface="Roboto" panose="02000000000000000000" pitchFamily="2" charset="0"/>
              </a:rPr>
              <a:t>Risk assessment answers a number of questions</a:t>
            </a:r>
          </a:p>
        </p:txBody>
      </p:sp>
      <p:pic>
        <p:nvPicPr>
          <p:cNvPr id="7" name="Graphic 6" descr="Customer review RTL">
            <a:extLst>
              <a:ext uri="{FF2B5EF4-FFF2-40B4-BE49-F238E27FC236}">
                <a16:creationId xmlns:a16="http://schemas.microsoft.com/office/drawing/2014/main" id="{3F0CB643-EEFB-BF4B-A780-E73E815DC4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2457431"/>
            <a:ext cx="3048000" cy="3048000"/>
          </a:xfrm>
          <a:prstGeom prst="rect">
            <a:avLst/>
          </a:prstGeom>
        </p:spPr>
      </p:pic>
      <p:sp>
        <p:nvSpPr>
          <p:cNvPr id="34" name="TextBox 33">
            <a:extLst>
              <a:ext uri="{FF2B5EF4-FFF2-40B4-BE49-F238E27FC236}">
                <a16:creationId xmlns:a16="http://schemas.microsoft.com/office/drawing/2014/main" id="{9CC27AE0-9E5B-E347-94ED-8F76BF985811}"/>
              </a:ext>
            </a:extLst>
          </p:cNvPr>
          <p:cNvSpPr txBox="1"/>
          <p:nvPr/>
        </p:nvSpPr>
        <p:spPr>
          <a:xfrm>
            <a:off x="6331949" y="2565147"/>
            <a:ext cx="6140824" cy="3108543"/>
          </a:xfrm>
          <a:prstGeom prst="rect">
            <a:avLst/>
          </a:prstGeom>
          <a:noFill/>
        </p:spPr>
        <p:txBody>
          <a:bodyPr wrap="square" rtlCol="0">
            <a:spAutoFit/>
          </a:bodyPr>
          <a:lstStyle/>
          <a:p>
            <a:pPr>
              <a:buClr>
                <a:srgbClr val="00B0F0"/>
              </a:buClr>
            </a:pPr>
            <a:r>
              <a:rPr lang="en-GB" sz="1400" dirty="0">
                <a:solidFill>
                  <a:srgbClr val="002A5A"/>
                </a:solidFill>
                <a:latin typeface="Roboto" panose="02000000000000000000" pitchFamily="2" charset="0"/>
                <a:ea typeface="Roboto" panose="02000000000000000000" pitchFamily="2" charset="0"/>
              </a:rPr>
              <a:t>What (information) assets should be protected?</a:t>
            </a:r>
          </a:p>
          <a:p>
            <a:pPr marL="285750" indent="-285750">
              <a:buClr>
                <a:srgbClr val="00B0F0"/>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B0F0"/>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a:buClr>
                <a:srgbClr val="00B0F0"/>
              </a:buClr>
            </a:pPr>
            <a:r>
              <a:rPr lang="en-GB" sz="1400" dirty="0">
                <a:solidFill>
                  <a:srgbClr val="002A5A"/>
                </a:solidFill>
                <a:latin typeface="Roboto" panose="02000000000000000000" pitchFamily="2" charset="0"/>
                <a:ea typeface="Roboto" panose="02000000000000000000" pitchFamily="2" charset="0"/>
              </a:rPr>
              <a:t>Why do these assets need to be protected?</a:t>
            </a:r>
          </a:p>
          <a:p>
            <a:pPr>
              <a:buClr>
                <a:srgbClr val="00B0F0"/>
              </a:buClr>
            </a:pPr>
            <a:endParaRPr lang="en-GB" sz="1400" dirty="0">
              <a:solidFill>
                <a:srgbClr val="002A5A"/>
              </a:solidFill>
              <a:latin typeface="Roboto" panose="02000000000000000000" pitchFamily="2" charset="0"/>
              <a:ea typeface="Roboto" panose="02000000000000000000" pitchFamily="2" charset="0"/>
            </a:endParaRPr>
          </a:p>
          <a:p>
            <a:pPr>
              <a:buClr>
                <a:srgbClr val="00B0F0"/>
              </a:buClr>
            </a:pPr>
            <a:endParaRPr lang="en-GB" sz="1400" dirty="0">
              <a:solidFill>
                <a:srgbClr val="002A5A"/>
              </a:solidFill>
              <a:latin typeface="Roboto" panose="02000000000000000000" pitchFamily="2" charset="0"/>
              <a:ea typeface="Roboto" panose="02000000000000000000" pitchFamily="2" charset="0"/>
            </a:endParaRPr>
          </a:p>
          <a:p>
            <a:pPr>
              <a:buClr>
                <a:srgbClr val="00B0F0"/>
              </a:buClr>
            </a:pPr>
            <a:r>
              <a:rPr lang="en-GB" sz="1400" dirty="0">
                <a:solidFill>
                  <a:srgbClr val="002A5A"/>
                </a:solidFill>
                <a:latin typeface="Roboto" panose="02000000000000000000" pitchFamily="2" charset="0"/>
                <a:ea typeface="Roboto" panose="02000000000000000000" pitchFamily="2" charset="0"/>
              </a:rPr>
              <a:t>What are the risks?</a:t>
            </a:r>
          </a:p>
          <a:p>
            <a:pPr>
              <a:buClr>
                <a:srgbClr val="00B0F0"/>
              </a:buClr>
            </a:pPr>
            <a:endParaRPr lang="en-GB" sz="1400" dirty="0">
              <a:solidFill>
                <a:srgbClr val="002A5A"/>
              </a:solidFill>
              <a:latin typeface="Roboto" panose="02000000000000000000" pitchFamily="2" charset="0"/>
              <a:ea typeface="Roboto" panose="02000000000000000000" pitchFamily="2" charset="0"/>
            </a:endParaRPr>
          </a:p>
          <a:p>
            <a:pPr>
              <a:buClr>
                <a:srgbClr val="00B0F0"/>
              </a:buClr>
            </a:pPr>
            <a:endParaRPr lang="en-GB" sz="1400" dirty="0">
              <a:solidFill>
                <a:srgbClr val="002A5A"/>
              </a:solidFill>
              <a:latin typeface="Roboto" panose="02000000000000000000" pitchFamily="2" charset="0"/>
              <a:ea typeface="Roboto" panose="02000000000000000000" pitchFamily="2" charset="0"/>
            </a:endParaRPr>
          </a:p>
          <a:p>
            <a:pPr>
              <a:buClr>
                <a:srgbClr val="00B0F0"/>
              </a:buClr>
            </a:pPr>
            <a:r>
              <a:rPr lang="en-GB" sz="1400" dirty="0">
                <a:solidFill>
                  <a:srgbClr val="002A5A"/>
                </a:solidFill>
                <a:latin typeface="Roboto" panose="02000000000000000000" pitchFamily="2" charset="0"/>
                <a:ea typeface="Roboto" panose="02000000000000000000" pitchFamily="2" charset="0"/>
              </a:rPr>
              <a:t>What are the priorities in dealing with these risks?</a:t>
            </a:r>
          </a:p>
          <a:p>
            <a:pPr>
              <a:buClr>
                <a:srgbClr val="00B0F0"/>
              </a:buClr>
            </a:pPr>
            <a:endParaRPr lang="en-GB" sz="1400" dirty="0">
              <a:solidFill>
                <a:srgbClr val="002A5A"/>
              </a:solidFill>
              <a:latin typeface="Roboto" panose="02000000000000000000" pitchFamily="2" charset="0"/>
              <a:ea typeface="Roboto" panose="02000000000000000000" pitchFamily="2" charset="0"/>
            </a:endParaRPr>
          </a:p>
          <a:p>
            <a:pPr>
              <a:buClr>
                <a:srgbClr val="00B0F0"/>
              </a:buClr>
            </a:pPr>
            <a:endParaRPr lang="en-GB" sz="1400" dirty="0">
              <a:solidFill>
                <a:srgbClr val="002A5A"/>
              </a:solidFill>
              <a:latin typeface="Roboto" panose="02000000000000000000" pitchFamily="2" charset="0"/>
              <a:ea typeface="Roboto" panose="02000000000000000000" pitchFamily="2" charset="0"/>
            </a:endParaRPr>
          </a:p>
          <a:p>
            <a:pPr>
              <a:buClr>
                <a:srgbClr val="00B0F0"/>
              </a:buClr>
            </a:pPr>
            <a:r>
              <a:rPr lang="en-GB" sz="1400" dirty="0">
                <a:solidFill>
                  <a:srgbClr val="002A5A"/>
                </a:solidFill>
                <a:latin typeface="Roboto" panose="02000000000000000000" pitchFamily="2" charset="0"/>
                <a:ea typeface="Roboto" panose="02000000000000000000" pitchFamily="2" charset="0"/>
              </a:rPr>
              <a:t>What are the options to deal with these risks?</a:t>
            </a:r>
          </a:p>
          <a:p>
            <a:pPr>
              <a:buClr>
                <a:srgbClr val="00B0F0"/>
              </a:buClr>
            </a:pPr>
            <a:endParaRPr lang="en-GB" sz="1400" dirty="0">
              <a:solidFill>
                <a:srgbClr val="002A5A"/>
              </a:solidFill>
              <a:latin typeface="Roboto" panose="02000000000000000000" pitchFamily="2" charset="0"/>
              <a:ea typeface="Roboto" panose="02000000000000000000" pitchFamily="2" charset="0"/>
            </a:endParaRPr>
          </a:p>
        </p:txBody>
      </p:sp>
      <p:cxnSp>
        <p:nvCxnSpPr>
          <p:cNvPr id="9" name="Straight Connector 8">
            <a:extLst>
              <a:ext uri="{FF2B5EF4-FFF2-40B4-BE49-F238E27FC236}">
                <a16:creationId xmlns:a16="http://schemas.microsoft.com/office/drawing/2014/main" id="{A08B1AEF-1B16-C041-A7D6-E726AEF2F8E0}"/>
              </a:ext>
            </a:extLst>
          </p:cNvPr>
          <p:cNvCxnSpPr/>
          <p:nvPr/>
        </p:nvCxnSpPr>
        <p:spPr>
          <a:xfrm>
            <a:off x="3657600" y="3657600"/>
            <a:ext cx="1600200" cy="0"/>
          </a:xfrm>
          <a:prstGeom prst="line">
            <a:avLst/>
          </a:prstGeom>
          <a:ln>
            <a:solidFill>
              <a:srgbClr val="002A5A"/>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3921BE3-C851-BB49-B684-A54A831F904F}"/>
              </a:ext>
            </a:extLst>
          </p:cNvPr>
          <p:cNvCxnSpPr/>
          <p:nvPr/>
        </p:nvCxnSpPr>
        <p:spPr>
          <a:xfrm>
            <a:off x="6369424" y="3048000"/>
            <a:ext cx="4069976" cy="0"/>
          </a:xfrm>
          <a:prstGeom prst="line">
            <a:avLst/>
          </a:prstGeom>
          <a:ln>
            <a:solidFill>
              <a:srgbClr val="002A5A"/>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5B0E369-A020-8D40-A0C1-E1D88A7DF793}"/>
              </a:ext>
            </a:extLst>
          </p:cNvPr>
          <p:cNvCxnSpPr/>
          <p:nvPr/>
        </p:nvCxnSpPr>
        <p:spPr>
          <a:xfrm>
            <a:off x="6369424" y="3657600"/>
            <a:ext cx="4069976" cy="0"/>
          </a:xfrm>
          <a:prstGeom prst="line">
            <a:avLst/>
          </a:prstGeom>
          <a:ln>
            <a:solidFill>
              <a:srgbClr val="002A5A"/>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2BC1549-7881-5143-ADAD-DE9509E04389}"/>
              </a:ext>
            </a:extLst>
          </p:cNvPr>
          <p:cNvCxnSpPr/>
          <p:nvPr/>
        </p:nvCxnSpPr>
        <p:spPr>
          <a:xfrm>
            <a:off x="6369424" y="4267200"/>
            <a:ext cx="4069976" cy="0"/>
          </a:xfrm>
          <a:prstGeom prst="line">
            <a:avLst/>
          </a:prstGeom>
          <a:ln>
            <a:solidFill>
              <a:srgbClr val="002A5A"/>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C5401DA-CFED-C844-84EF-8086CD010AA5}"/>
              </a:ext>
            </a:extLst>
          </p:cNvPr>
          <p:cNvCxnSpPr/>
          <p:nvPr/>
        </p:nvCxnSpPr>
        <p:spPr>
          <a:xfrm>
            <a:off x="6369424" y="4953000"/>
            <a:ext cx="4069976" cy="0"/>
          </a:xfrm>
          <a:prstGeom prst="line">
            <a:avLst/>
          </a:prstGeom>
          <a:ln>
            <a:solidFill>
              <a:srgbClr val="002A5A"/>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FBDA56A-ADDD-E447-A901-38B2D9E0F55F}"/>
              </a:ext>
            </a:extLst>
          </p:cNvPr>
          <p:cNvCxnSpPr/>
          <p:nvPr/>
        </p:nvCxnSpPr>
        <p:spPr>
          <a:xfrm>
            <a:off x="6369424" y="5637464"/>
            <a:ext cx="4069976" cy="0"/>
          </a:xfrm>
          <a:prstGeom prst="line">
            <a:avLst/>
          </a:prstGeom>
          <a:ln>
            <a:solidFill>
              <a:srgbClr val="002A5A"/>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6BBDE0-60B6-5140-8945-57D0B43CB02C}"/>
              </a:ext>
            </a:extLst>
          </p:cNvPr>
          <p:cNvCxnSpPr>
            <a:cxnSpLocks/>
          </p:cNvCxnSpPr>
          <p:nvPr/>
        </p:nvCxnSpPr>
        <p:spPr>
          <a:xfrm flipV="1">
            <a:off x="5239063" y="3048000"/>
            <a:ext cx="1130361" cy="609600"/>
          </a:xfrm>
          <a:prstGeom prst="line">
            <a:avLst/>
          </a:prstGeom>
          <a:ln>
            <a:solidFill>
              <a:srgbClr val="002A5A"/>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FDC124-1859-7D4A-9075-DA55D05EDB6B}"/>
              </a:ext>
            </a:extLst>
          </p:cNvPr>
          <p:cNvCxnSpPr/>
          <p:nvPr/>
        </p:nvCxnSpPr>
        <p:spPr>
          <a:xfrm>
            <a:off x="5257800" y="3657600"/>
            <a:ext cx="1111624" cy="0"/>
          </a:xfrm>
          <a:prstGeom prst="line">
            <a:avLst/>
          </a:prstGeom>
          <a:ln>
            <a:solidFill>
              <a:srgbClr val="002A5A"/>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5F0AFEB-E19E-C540-BDAD-E013191D75F0}"/>
              </a:ext>
            </a:extLst>
          </p:cNvPr>
          <p:cNvCxnSpPr/>
          <p:nvPr/>
        </p:nvCxnSpPr>
        <p:spPr>
          <a:xfrm>
            <a:off x="5239063" y="3657600"/>
            <a:ext cx="1130361" cy="609600"/>
          </a:xfrm>
          <a:prstGeom prst="line">
            <a:avLst/>
          </a:prstGeom>
          <a:ln>
            <a:solidFill>
              <a:srgbClr val="002A5A"/>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6967F8B-FC7D-834D-8715-17F82CF76012}"/>
              </a:ext>
            </a:extLst>
          </p:cNvPr>
          <p:cNvCxnSpPr/>
          <p:nvPr/>
        </p:nvCxnSpPr>
        <p:spPr>
          <a:xfrm>
            <a:off x="5257800" y="3657600"/>
            <a:ext cx="1111624" cy="1295400"/>
          </a:xfrm>
          <a:prstGeom prst="line">
            <a:avLst/>
          </a:prstGeom>
          <a:ln>
            <a:solidFill>
              <a:srgbClr val="002A5A"/>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64C1A2B-6CA1-4C4B-8AE2-0390D6A47809}"/>
              </a:ext>
            </a:extLst>
          </p:cNvPr>
          <p:cNvCxnSpPr/>
          <p:nvPr/>
        </p:nvCxnSpPr>
        <p:spPr>
          <a:xfrm>
            <a:off x="5257800" y="3657600"/>
            <a:ext cx="1111624" cy="1979864"/>
          </a:xfrm>
          <a:prstGeom prst="line">
            <a:avLst/>
          </a:prstGeom>
          <a:ln>
            <a:solidFill>
              <a:srgbClr val="002A5A"/>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EBA823FA-01CE-4443-A598-95B513C4C7D7}"/>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29</a:t>
            </a:fld>
            <a:endParaRPr lang="nl-NL"/>
          </a:p>
        </p:txBody>
      </p:sp>
    </p:spTree>
    <p:extLst>
      <p:ext uri="{BB962C8B-B14F-4D97-AF65-F5344CB8AC3E}">
        <p14:creationId xmlns:p14="http://schemas.microsoft.com/office/powerpoint/2010/main" val="3731978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and Round Single Corner of Rectangle 5">
            <a:extLst>
              <a:ext uri="{FF2B5EF4-FFF2-40B4-BE49-F238E27FC236}">
                <a16:creationId xmlns:a16="http://schemas.microsoft.com/office/drawing/2014/main" id="{F44014CC-97EB-E44F-8014-BF3DEF7A641E}"/>
              </a:ext>
            </a:extLst>
          </p:cNvPr>
          <p:cNvSpPr/>
          <p:nvPr/>
        </p:nvSpPr>
        <p:spPr>
          <a:xfrm flipV="1">
            <a:off x="0" y="422414"/>
            <a:ext cx="9144000" cy="715962"/>
          </a:xfrm>
          <a:prstGeom prst="snipRoundRect">
            <a:avLst>
              <a:gd name="adj1" fmla="val 0"/>
              <a:gd name="adj2" fmla="val 16667"/>
            </a:avLst>
          </a:prstGeom>
          <a:solidFill>
            <a:srgbClr val="002A5A"/>
          </a:solidFill>
          <a:ln>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ln>
                <a:solidFill>
                  <a:sysClr val="windowText" lastClr="000000"/>
                </a:solidFill>
              </a:ln>
            </a:endParaRPr>
          </a:p>
        </p:txBody>
      </p:sp>
      <p:sp>
        <p:nvSpPr>
          <p:cNvPr id="2" name="Title 1">
            <a:extLst>
              <a:ext uri="{FF2B5EF4-FFF2-40B4-BE49-F238E27FC236}">
                <a16:creationId xmlns:a16="http://schemas.microsoft.com/office/drawing/2014/main" id="{91C24A18-9AF4-834F-B951-30C7CF973901}"/>
              </a:ext>
            </a:extLst>
          </p:cNvPr>
          <p:cNvSpPr>
            <a:spLocks noGrp="1"/>
          </p:cNvSpPr>
          <p:nvPr>
            <p:ph type="title"/>
          </p:nvPr>
        </p:nvSpPr>
        <p:spPr>
          <a:xfrm>
            <a:off x="228600" y="416168"/>
            <a:ext cx="8686800" cy="715962"/>
          </a:xfrm>
        </p:spPr>
        <p:txBody>
          <a:bodyPr>
            <a:normAutofit/>
          </a:bodyPr>
          <a:lstStyle/>
          <a:p>
            <a:r>
              <a:rPr lang="en-US" sz="2400" b="1" dirty="0">
                <a:solidFill>
                  <a:schemeClr val="bg1"/>
                </a:solidFill>
                <a:latin typeface="Montserrat SemiBold" panose="00000700000000000000" pitchFamily="2" charset="0"/>
              </a:rPr>
              <a:t>Introduction</a:t>
            </a:r>
            <a:r>
              <a:rPr lang="en-NL" sz="2400" b="1">
                <a:solidFill>
                  <a:schemeClr val="bg1"/>
                </a:solidFill>
                <a:latin typeface="Montserrat SemiBold" panose="00000700000000000000" pitchFamily="2" charset="0"/>
              </a:rPr>
              <a:t> to the </a:t>
            </a:r>
            <a:r>
              <a:rPr lang="nl-NL" sz="2400" b="1" dirty="0">
                <a:solidFill>
                  <a:schemeClr val="bg1"/>
                </a:solidFill>
                <a:latin typeface="Montserrat SemiBold" panose="00000700000000000000" pitchFamily="2" charset="0"/>
              </a:rPr>
              <a:t>Body of Knowledge</a:t>
            </a:r>
            <a:endParaRPr lang="en-NL" sz="2400" b="1">
              <a:solidFill>
                <a:schemeClr val="bg1"/>
              </a:solidFill>
              <a:latin typeface="Montserrat SemiBold" panose="00000700000000000000" pitchFamily="2" charset="0"/>
            </a:endParaRPr>
          </a:p>
        </p:txBody>
      </p:sp>
      <p:sp>
        <p:nvSpPr>
          <p:cNvPr id="5" name="TextBox 4">
            <a:extLst>
              <a:ext uri="{FF2B5EF4-FFF2-40B4-BE49-F238E27FC236}">
                <a16:creationId xmlns:a16="http://schemas.microsoft.com/office/drawing/2014/main" id="{7A62ADA3-DBF2-6943-966E-454D78B3813E}"/>
              </a:ext>
            </a:extLst>
          </p:cNvPr>
          <p:cNvSpPr txBox="1"/>
          <p:nvPr/>
        </p:nvSpPr>
        <p:spPr>
          <a:xfrm>
            <a:off x="838200" y="1676400"/>
            <a:ext cx="10439400" cy="4401205"/>
          </a:xfrm>
          <a:prstGeom prst="rect">
            <a:avLst/>
          </a:prstGeom>
          <a:noFill/>
        </p:spPr>
        <p:txBody>
          <a:bodyPr wrap="square" rtlCol="0">
            <a:spAutoFit/>
          </a:bodyPr>
          <a:lstStyle/>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These slides contain presentation material designed to prepare students for the EXIN Information Security Management Professional based on ISO/IEC 27001 certification. </a:t>
            </a:r>
            <a:r>
              <a:rPr lang="en-US" sz="1400" dirty="0">
                <a:solidFill>
                  <a:srgbClr val="002A5A"/>
                </a:solidFill>
                <a:latin typeface="Roboto" panose="02000000000000000000" pitchFamily="2" charset="0"/>
                <a:ea typeface="Roboto" panose="02000000000000000000" pitchFamily="2" charset="0"/>
              </a:rPr>
              <a:t>You can also use this slide deck as the basis for accredited training.</a:t>
            </a: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The material refers to all exam specifications and basic concepts. It covers the body of knowledge of the certification.</a:t>
            </a:r>
          </a:p>
          <a:p>
            <a:pPr>
              <a:buClr>
                <a:srgbClr val="002A5A"/>
              </a:buCl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A proper training requires examples of practical experience, deepening of exam specifications and basic concepts, exercises, elaborating subjects of particular interest to the audience.</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In case of minimal training duration, candidates should study this Body of Knowledge (compare training duration with study load in Preparation Guide).</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The order of the topics presented in this slide deck follows the order in the exam specifications.</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When you make use of this Body of Knowledge, your organization will still need to go through EXIN's standard accreditation procedure. You can find the requirements for accreditation in the Accreditation Manual. </a:t>
            </a:r>
          </a:p>
          <a:p>
            <a:pPr marL="285750" indent="-285750">
              <a:buClr>
                <a:srgbClr val="00B0F0"/>
              </a:buClr>
              <a:buFont typeface="Arial" panose="020B0604020202020204" pitchFamily="34" charset="0"/>
              <a:buChar char="•"/>
            </a:pPr>
            <a:endParaRPr lang="en-US"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US" sz="1400" dirty="0">
                <a:solidFill>
                  <a:srgbClr val="002A5A"/>
                </a:solidFill>
              </a:rPr>
              <a:t>Please note that this Body of Knowledge cannot be sold commercially. ATO’s are allowed to use these materials for the sole purpose of developing their own full courseware to be used in EXIN accredited training. They may not create other commercial products and services based on this file without permission from EXIN. When parts of it are used in another context the source must be referenced and the EXIN copyright statement added.</a:t>
            </a:r>
          </a:p>
        </p:txBody>
      </p:sp>
      <p:sp>
        <p:nvSpPr>
          <p:cNvPr id="3" name="Slide Number Placeholder 2">
            <a:extLst>
              <a:ext uri="{FF2B5EF4-FFF2-40B4-BE49-F238E27FC236}">
                <a16:creationId xmlns:a16="http://schemas.microsoft.com/office/drawing/2014/main" id="{F01D441F-1E21-4BCF-A483-0B8CFD52F047}"/>
              </a:ext>
            </a:extLst>
          </p:cNvPr>
          <p:cNvSpPr>
            <a:spLocks noGrp="1"/>
          </p:cNvSpPr>
          <p:nvPr>
            <p:ph type="sldNum" sz="quarter" idx="12"/>
          </p:nvPr>
        </p:nvSpPr>
        <p:spPr/>
        <p:txBody>
          <a:bodyPr/>
          <a:lstStyle/>
          <a:p>
            <a:pPr>
              <a:defRPr/>
            </a:pPr>
            <a:r>
              <a:rPr lang="nl-NL" dirty="0"/>
              <a:t>00</a:t>
            </a:r>
            <a:fld id="{9F9C513E-46E7-41BD-BB3E-DA3B88637FB3}" type="slidenum">
              <a:rPr lang="nl-NL" smtClean="0"/>
              <a:pPr>
                <a:defRPr/>
              </a:pPr>
              <a:t>3</a:t>
            </a:fld>
            <a:endParaRPr lang="nl-NL" dirty="0"/>
          </a:p>
        </p:txBody>
      </p:sp>
    </p:spTree>
    <p:extLst>
      <p:ext uri="{BB962C8B-B14F-4D97-AF65-F5344CB8AC3E}">
        <p14:creationId xmlns:p14="http://schemas.microsoft.com/office/powerpoint/2010/main" val="307771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Steps in risk assessment processes</a:t>
            </a:r>
            <a:endParaRPr lang="en-NL" sz="2400" b="1" dirty="0">
              <a:solidFill>
                <a:schemeClr val="bg1"/>
              </a:solidFill>
              <a:latin typeface="Montserrat SemiBold" panose="00000700000000000000" pitchFamily="2" charset="0"/>
            </a:endParaRPr>
          </a:p>
        </p:txBody>
      </p:sp>
      <p:sp>
        <p:nvSpPr>
          <p:cNvPr id="34" name="TextBox 33">
            <a:extLst>
              <a:ext uri="{FF2B5EF4-FFF2-40B4-BE49-F238E27FC236}">
                <a16:creationId xmlns:a16="http://schemas.microsoft.com/office/drawing/2014/main" id="{9CC27AE0-9E5B-E347-94ED-8F76BF985811}"/>
              </a:ext>
            </a:extLst>
          </p:cNvPr>
          <p:cNvSpPr txBox="1"/>
          <p:nvPr/>
        </p:nvSpPr>
        <p:spPr>
          <a:xfrm>
            <a:off x="1219200" y="1740735"/>
            <a:ext cx="1240950" cy="338554"/>
          </a:xfrm>
          <a:prstGeom prst="rect">
            <a:avLst/>
          </a:prstGeom>
          <a:noFill/>
        </p:spPr>
        <p:txBody>
          <a:bodyPr wrap="square" rtlCol="0">
            <a:spAutoFit/>
          </a:bodyPr>
          <a:lstStyle/>
          <a:p>
            <a:pPr>
              <a:buClr>
                <a:srgbClr val="00B0F0"/>
              </a:buClr>
            </a:pPr>
            <a:r>
              <a:rPr lang="en-GB" sz="1600" b="1">
                <a:solidFill>
                  <a:srgbClr val="002A5A"/>
                </a:solidFill>
              </a:rPr>
              <a:t>Assets</a:t>
            </a:r>
          </a:p>
        </p:txBody>
      </p:sp>
      <p:pic>
        <p:nvPicPr>
          <p:cNvPr id="8" name="Graphic 7" descr="Laptop">
            <a:extLst>
              <a:ext uri="{FF2B5EF4-FFF2-40B4-BE49-F238E27FC236}">
                <a16:creationId xmlns:a16="http://schemas.microsoft.com/office/drawing/2014/main" id="{95B00752-116C-BA48-AE30-84B94A8CF1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8580" y="2732767"/>
            <a:ext cx="898820" cy="898820"/>
          </a:xfrm>
          <a:prstGeom prst="rect">
            <a:avLst/>
          </a:prstGeom>
        </p:spPr>
      </p:pic>
      <p:pic>
        <p:nvPicPr>
          <p:cNvPr id="11" name="Graphic 10" descr="Radioactive">
            <a:extLst>
              <a:ext uri="{FF2B5EF4-FFF2-40B4-BE49-F238E27FC236}">
                <a16:creationId xmlns:a16="http://schemas.microsoft.com/office/drawing/2014/main" id="{996AADB7-A86A-AD45-94F0-23B981FE0B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68580" y="3742950"/>
            <a:ext cx="898820" cy="898820"/>
          </a:xfrm>
          <a:prstGeom prst="rect">
            <a:avLst/>
          </a:prstGeom>
        </p:spPr>
      </p:pic>
      <p:pic>
        <p:nvPicPr>
          <p:cNvPr id="15" name="Graphic 14" descr="Research">
            <a:extLst>
              <a:ext uri="{FF2B5EF4-FFF2-40B4-BE49-F238E27FC236}">
                <a16:creationId xmlns:a16="http://schemas.microsoft.com/office/drawing/2014/main" id="{BE7E53F0-47BF-3740-B7D0-88D29C8124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72200" y="2814478"/>
            <a:ext cx="817109" cy="817109"/>
          </a:xfrm>
          <a:prstGeom prst="rect">
            <a:avLst/>
          </a:prstGeom>
        </p:spPr>
      </p:pic>
      <p:pic>
        <p:nvPicPr>
          <p:cNvPr id="17" name="Graphic 16" descr="Single gear">
            <a:extLst>
              <a:ext uri="{FF2B5EF4-FFF2-40B4-BE49-F238E27FC236}">
                <a16:creationId xmlns:a16="http://schemas.microsoft.com/office/drawing/2014/main" id="{509090EB-06FA-AC43-9B61-F04ABBCBEB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96000" y="3768585"/>
            <a:ext cx="898820" cy="898820"/>
          </a:xfrm>
          <a:prstGeom prst="rect">
            <a:avLst/>
          </a:prstGeom>
        </p:spPr>
      </p:pic>
      <p:cxnSp>
        <p:nvCxnSpPr>
          <p:cNvPr id="28" name="Straight Connector 27">
            <a:extLst>
              <a:ext uri="{FF2B5EF4-FFF2-40B4-BE49-F238E27FC236}">
                <a16:creationId xmlns:a16="http://schemas.microsoft.com/office/drawing/2014/main" id="{F4BC08C0-C147-284C-90CA-65EB535353C8}"/>
              </a:ext>
            </a:extLst>
          </p:cNvPr>
          <p:cNvCxnSpPr/>
          <p:nvPr/>
        </p:nvCxnSpPr>
        <p:spPr>
          <a:xfrm>
            <a:off x="5943600" y="1781192"/>
            <a:ext cx="0" cy="4136867"/>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AB22B7A-651F-C84A-A270-45A366AE7354}"/>
              </a:ext>
            </a:extLst>
          </p:cNvPr>
          <p:cNvCxnSpPr>
            <a:cxnSpLocks/>
          </p:cNvCxnSpPr>
          <p:nvPr/>
        </p:nvCxnSpPr>
        <p:spPr>
          <a:xfrm flipH="1">
            <a:off x="676033" y="3659027"/>
            <a:ext cx="1083993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E191468B-E11E-EE42-A11D-184C54A5F075}"/>
              </a:ext>
            </a:extLst>
          </p:cNvPr>
          <p:cNvSpPr/>
          <p:nvPr/>
        </p:nvSpPr>
        <p:spPr>
          <a:xfrm>
            <a:off x="647886" y="1714970"/>
            <a:ext cx="364319" cy="364319"/>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dirty="0"/>
              <a:t>1</a:t>
            </a:r>
          </a:p>
        </p:txBody>
      </p:sp>
      <p:sp>
        <p:nvSpPr>
          <p:cNvPr id="45" name="TextBox 44">
            <a:extLst>
              <a:ext uri="{FF2B5EF4-FFF2-40B4-BE49-F238E27FC236}">
                <a16:creationId xmlns:a16="http://schemas.microsoft.com/office/drawing/2014/main" id="{16F88177-EEB6-AF49-A9EA-9BC6A63856C5}"/>
              </a:ext>
            </a:extLst>
          </p:cNvPr>
          <p:cNvSpPr txBox="1"/>
          <p:nvPr/>
        </p:nvSpPr>
        <p:spPr>
          <a:xfrm>
            <a:off x="1219200" y="3866688"/>
            <a:ext cx="1240950" cy="338554"/>
          </a:xfrm>
          <a:prstGeom prst="rect">
            <a:avLst/>
          </a:prstGeom>
          <a:noFill/>
        </p:spPr>
        <p:txBody>
          <a:bodyPr wrap="square" rtlCol="0">
            <a:spAutoFit/>
          </a:bodyPr>
          <a:lstStyle/>
          <a:p>
            <a:pPr>
              <a:buClr>
                <a:srgbClr val="00B0F0"/>
              </a:buClr>
            </a:pPr>
            <a:r>
              <a:rPr lang="en-GB" sz="1600" b="1">
                <a:solidFill>
                  <a:srgbClr val="002A5A"/>
                </a:solidFill>
              </a:rPr>
              <a:t>Threats</a:t>
            </a:r>
          </a:p>
        </p:txBody>
      </p:sp>
      <p:sp>
        <p:nvSpPr>
          <p:cNvPr id="46" name="Oval 45">
            <a:extLst>
              <a:ext uri="{FF2B5EF4-FFF2-40B4-BE49-F238E27FC236}">
                <a16:creationId xmlns:a16="http://schemas.microsoft.com/office/drawing/2014/main" id="{441DB67E-654D-1B46-B751-A201AEEE521E}"/>
              </a:ext>
            </a:extLst>
          </p:cNvPr>
          <p:cNvSpPr/>
          <p:nvPr/>
        </p:nvSpPr>
        <p:spPr>
          <a:xfrm>
            <a:off x="647886" y="3840923"/>
            <a:ext cx="364319" cy="364319"/>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a:t>2</a:t>
            </a:r>
          </a:p>
        </p:txBody>
      </p:sp>
      <p:sp>
        <p:nvSpPr>
          <p:cNvPr id="47" name="TextBox 46">
            <a:extLst>
              <a:ext uri="{FF2B5EF4-FFF2-40B4-BE49-F238E27FC236}">
                <a16:creationId xmlns:a16="http://schemas.microsoft.com/office/drawing/2014/main" id="{97A8554F-34CD-574D-BAAC-B9DA9AC3F13E}"/>
              </a:ext>
            </a:extLst>
          </p:cNvPr>
          <p:cNvSpPr txBox="1"/>
          <p:nvPr/>
        </p:nvSpPr>
        <p:spPr>
          <a:xfrm>
            <a:off x="9615910" y="1757614"/>
            <a:ext cx="1240950" cy="338554"/>
          </a:xfrm>
          <a:prstGeom prst="rect">
            <a:avLst/>
          </a:prstGeom>
          <a:noFill/>
        </p:spPr>
        <p:txBody>
          <a:bodyPr wrap="square" rtlCol="0">
            <a:spAutoFit/>
          </a:bodyPr>
          <a:lstStyle/>
          <a:p>
            <a:pPr algn="r">
              <a:buClr>
                <a:srgbClr val="00B0F0"/>
              </a:buClr>
            </a:pPr>
            <a:r>
              <a:rPr lang="en-GB" sz="1600" b="1">
                <a:solidFill>
                  <a:srgbClr val="002A5A"/>
                </a:solidFill>
              </a:rPr>
              <a:t>Risks</a:t>
            </a:r>
          </a:p>
        </p:txBody>
      </p:sp>
      <p:sp>
        <p:nvSpPr>
          <p:cNvPr id="48" name="Oval 47">
            <a:extLst>
              <a:ext uri="{FF2B5EF4-FFF2-40B4-BE49-F238E27FC236}">
                <a16:creationId xmlns:a16="http://schemas.microsoft.com/office/drawing/2014/main" id="{595858A7-2F87-3D40-A891-5EDCF2F912A1}"/>
              </a:ext>
            </a:extLst>
          </p:cNvPr>
          <p:cNvSpPr/>
          <p:nvPr/>
        </p:nvSpPr>
        <p:spPr>
          <a:xfrm>
            <a:off x="11141881" y="1744732"/>
            <a:ext cx="364319" cy="364319"/>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a:t>3</a:t>
            </a:r>
          </a:p>
        </p:txBody>
      </p:sp>
      <p:sp>
        <p:nvSpPr>
          <p:cNvPr id="49" name="TextBox 48">
            <a:extLst>
              <a:ext uri="{FF2B5EF4-FFF2-40B4-BE49-F238E27FC236}">
                <a16:creationId xmlns:a16="http://schemas.microsoft.com/office/drawing/2014/main" id="{B9BC79B6-D74B-5046-B323-4A49533E9CF4}"/>
              </a:ext>
            </a:extLst>
          </p:cNvPr>
          <p:cNvSpPr txBox="1"/>
          <p:nvPr/>
        </p:nvSpPr>
        <p:spPr>
          <a:xfrm>
            <a:off x="9615910" y="3840923"/>
            <a:ext cx="1240950" cy="338554"/>
          </a:xfrm>
          <a:prstGeom prst="rect">
            <a:avLst/>
          </a:prstGeom>
          <a:noFill/>
        </p:spPr>
        <p:txBody>
          <a:bodyPr wrap="square" rtlCol="0">
            <a:spAutoFit/>
          </a:bodyPr>
          <a:lstStyle/>
          <a:p>
            <a:pPr algn="r">
              <a:buClr>
                <a:srgbClr val="00B0F0"/>
              </a:buClr>
            </a:pPr>
            <a:r>
              <a:rPr lang="en-GB" sz="1600" b="1">
                <a:solidFill>
                  <a:srgbClr val="002A5A"/>
                </a:solidFill>
              </a:rPr>
              <a:t>Controls</a:t>
            </a:r>
          </a:p>
        </p:txBody>
      </p:sp>
      <p:sp>
        <p:nvSpPr>
          <p:cNvPr id="50" name="Oval 49">
            <a:extLst>
              <a:ext uri="{FF2B5EF4-FFF2-40B4-BE49-F238E27FC236}">
                <a16:creationId xmlns:a16="http://schemas.microsoft.com/office/drawing/2014/main" id="{75D0BAD3-5F26-554A-9D34-04BC75C5ABC8}"/>
              </a:ext>
            </a:extLst>
          </p:cNvPr>
          <p:cNvSpPr/>
          <p:nvPr/>
        </p:nvSpPr>
        <p:spPr>
          <a:xfrm>
            <a:off x="11141881" y="3828041"/>
            <a:ext cx="364319" cy="364319"/>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a:t>4</a:t>
            </a:r>
          </a:p>
        </p:txBody>
      </p:sp>
      <p:sp>
        <p:nvSpPr>
          <p:cNvPr id="31" name="Rectangle 30">
            <a:extLst>
              <a:ext uri="{FF2B5EF4-FFF2-40B4-BE49-F238E27FC236}">
                <a16:creationId xmlns:a16="http://schemas.microsoft.com/office/drawing/2014/main" id="{0E7EA426-87C8-9F42-9F85-1D29405E5D01}"/>
              </a:ext>
            </a:extLst>
          </p:cNvPr>
          <p:cNvSpPr/>
          <p:nvPr/>
        </p:nvSpPr>
        <p:spPr>
          <a:xfrm>
            <a:off x="591215" y="2383665"/>
            <a:ext cx="4895181" cy="954107"/>
          </a:xfrm>
          <a:prstGeom prst="rect">
            <a:avLst/>
          </a:prstGeom>
        </p:spPr>
        <p:txBody>
          <a:bodyPr wrap="square">
            <a:spAutoFit/>
          </a:bodyPr>
          <a:lstStyle/>
          <a:p>
            <a:pPr marL="285750" indent="-285750" eaLnBrk="1" hangingPunct="1">
              <a:lnSpc>
                <a:spcPct val="80000"/>
              </a:lnSpc>
              <a:buClr>
                <a:srgbClr val="002A5A"/>
              </a:buClr>
              <a:buFont typeface="Arial" panose="020B0604020202020204" pitchFamily="34" charset="0"/>
              <a:buChar char="•"/>
            </a:pPr>
            <a:r>
              <a:rPr lang="en-GB" altLang="en-US" sz="1400" dirty="0">
                <a:solidFill>
                  <a:srgbClr val="002A5A"/>
                </a:solidFill>
              </a:rPr>
              <a:t>Determine which assets are in scope of the assessment</a:t>
            </a:r>
            <a:br>
              <a:rPr lang="en-GB" altLang="en-US" sz="1400" dirty="0">
                <a:solidFill>
                  <a:srgbClr val="002A5A"/>
                </a:solidFill>
              </a:rPr>
            </a:br>
            <a:endParaRPr lang="en-GB" altLang="en-US" sz="1400" dirty="0">
              <a:solidFill>
                <a:srgbClr val="002A5A"/>
              </a:solidFill>
            </a:endParaRPr>
          </a:p>
          <a:p>
            <a:pPr marL="285750" indent="-285750" eaLnBrk="1" hangingPunct="1">
              <a:lnSpc>
                <a:spcPct val="80000"/>
              </a:lnSpc>
              <a:buClr>
                <a:srgbClr val="002A5A"/>
              </a:buClr>
              <a:buFont typeface="Arial" panose="020B0604020202020204" pitchFamily="34" charset="0"/>
              <a:buChar char="•"/>
            </a:pPr>
            <a:r>
              <a:rPr lang="en-GB" altLang="en-US" sz="1400" dirty="0">
                <a:solidFill>
                  <a:srgbClr val="002A5A"/>
                </a:solidFill>
              </a:rPr>
              <a:t>Determine who the owners of the assets are</a:t>
            </a:r>
            <a:br>
              <a:rPr lang="en-GB" altLang="en-US" sz="1400" dirty="0">
                <a:solidFill>
                  <a:srgbClr val="002A5A"/>
                </a:solidFill>
              </a:rPr>
            </a:br>
            <a:endParaRPr lang="en-GB" altLang="en-US" sz="1400" dirty="0">
              <a:solidFill>
                <a:srgbClr val="002A5A"/>
              </a:solidFill>
            </a:endParaRPr>
          </a:p>
          <a:p>
            <a:pPr marL="285750" indent="-285750" eaLnBrk="1" hangingPunct="1">
              <a:lnSpc>
                <a:spcPct val="80000"/>
              </a:lnSpc>
              <a:buClr>
                <a:srgbClr val="002A5A"/>
              </a:buClr>
              <a:buFont typeface="Arial" panose="020B0604020202020204" pitchFamily="34" charset="0"/>
              <a:buChar char="•"/>
            </a:pPr>
            <a:r>
              <a:rPr lang="en-GB" altLang="en-US" sz="1400" dirty="0">
                <a:solidFill>
                  <a:srgbClr val="002A5A"/>
                </a:solidFill>
              </a:rPr>
              <a:t>Discuss the threats to these assets with the owners</a:t>
            </a:r>
          </a:p>
        </p:txBody>
      </p:sp>
      <p:sp>
        <p:nvSpPr>
          <p:cNvPr id="51" name="Rectangle 50">
            <a:extLst>
              <a:ext uri="{FF2B5EF4-FFF2-40B4-BE49-F238E27FC236}">
                <a16:creationId xmlns:a16="http://schemas.microsoft.com/office/drawing/2014/main" id="{9421BBB2-EA0A-E846-AB9D-B7AFAE59DEE5}"/>
              </a:ext>
            </a:extLst>
          </p:cNvPr>
          <p:cNvSpPr/>
          <p:nvPr/>
        </p:nvSpPr>
        <p:spPr>
          <a:xfrm>
            <a:off x="666910" y="4387137"/>
            <a:ext cx="5200485" cy="1643527"/>
          </a:xfrm>
          <a:prstGeom prst="rect">
            <a:avLst/>
          </a:prstGeom>
        </p:spPr>
        <p:txBody>
          <a:bodyPr wrap="square">
            <a:spAutoFit/>
          </a:bodyPr>
          <a:lstStyle/>
          <a:p>
            <a:pPr marL="285750" indent="-285750" eaLnBrk="1" hangingPunct="1">
              <a:lnSpc>
                <a:spcPct val="80000"/>
              </a:lnSpc>
              <a:buClr>
                <a:srgbClr val="002A5A"/>
              </a:buClr>
              <a:buFont typeface="Arial" panose="020B0604020202020204" pitchFamily="34" charset="0"/>
              <a:buChar char="•"/>
            </a:pPr>
            <a:r>
              <a:rPr lang="en-GB" altLang="en-US" sz="1400" dirty="0">
                <a:solidFill>
                  <a:srgbClr val="002A5A"/>
                </a:solidFill>
              </a:rPr>
              <a:t>Decide who the threat agents are</a:t>
            </a:r>
          </a:p>
          <a:p>
            <a:pPr marL="285750" indent="-285750" eaLnBrk="1" hangingPunct="1">
              <a:lnSpc>
                <a:spcPct val="80000"/>
              </a:lnSpc>
              <a:buClr>
                <a:srgbClr val="002A5A"/>
              </a:buClr>
              <a:buFont typeface="Arial" panose="020B0604020202020204" pitchFamily="34" charset="0"/>
              <a:buChar char="•"/>
            </a:pPr>
            <a:endParaRPr lang="en-GB" altLang="en-US" sz="1400" dirty="0">
              <a:solidFill>
                <a:srgbClr val="002A5A"/>
              </a:solidFill>
            </a:endParaRPr>
          </a:p>
          <a:p>
            <a:pPr marL="285750" indent="-285750" eaLnBrk="1" hangingPunct="1">
              <a:lnSpc>
                <a:spcPct val="80000"/>
              </a:lnSpc>
              <a:buClr>
                <a:srgbClr val="002A5A"/>
              </a:buClr>
              <a:buFont typeface="Arial" panose="020B0604020202020204" pitchFamily="34" charset="0"/>
              <a:buChar char="•"/>
            </a:pPr>
            <a:r>
              <a:rPr lang="en-GB" altLang="en-US" sz="1400" dirty="0">
                <a:solidFill>
                  <a:srgbClr val="002A5A"/>
                </a:solidFill>
              </a:rPr>
              <a:t>Get expert opinions on vulnerabilities of these assets</a:t>
            </a:r>
          </a:p>
          <a:p>
            <a:pPr marL="285750" indent="-285750" eaLnBrk="1" hangingPunct="1">
              <a:lnSpc>
                <a:spcPct val="80000"/>
              </a:lnSpc>
              <a:buClr>
                <a:srgbClr val="002A5A"/>
              </a:buClr>
              <a:buFont typeface="Arial" panose="020B0604020202020204" pitchFamily="34" charset="0"/>
              <a:buChar char="•"/>
            </a:pPr>
            <a:endParaRPr lang="en-GB" altLang="en-US" sz="1400" dirty="0">
              <a:solidFill>
                <a:srgbClr val="002A5A"/>
              </a:solidFill>
            </a:endParaRPr>
          </a:p>
          <a:p>
            <a:pPr marL="285750" indent="-285750" eaLnBrk="1" hangingPunct="1">
              <a:lnSpc>
                <a:spcPct val="80000"/>
              </a:lnSpc>
              <a:buClr>
                <a:srgbClr val="002A5A"/>
              </a:buClr>
              <a:buFont typeface="Arial" panose="020B0604020202020204" pitchFamily="34" charset="0"/>
              <a:buChar char="•"/>
            </a:pPr>
            <a:r>
              <a:rPr lang="en-GB" altLang="en-US" sz="1400" dirty="0">
                <a:solidFill>
                  <a:srgbClr val="002A5A"/>
                </a:solidFill>
              </a:rPr>
              <a:t>Get expert opinions on likelihood that the threats will occur</a:t>
            </a:r>
          </a:p>
          <a:p>
            <a:pPr marL="285750" indent="-285750" eaLnBrk="1" hangingPunct="1">
              <a:lnSpc>
                <a:spcPct val="80000"/>
              </a:lnSpc>
              <a:buClr>
                <a:srgbClr val="002A5A"/>
              </a:buClr>
              <a:buFont typeface="Arial" panose="020B0604020202020204" pitchFamily="34" charset="0"/>
              <a:buChar char="•"/>
            </a:pPr>
            <a:endParaRPr lang="en-GB" altLang="en-US" sz="1400" dirty="0">
              <a:solidFill>
                <a:srgbClr val="002A5A"/>
              </a:solidFill>
            </a:endParaRPr>
          </a:p>
          <a:p>
            <a:pPr marL="285750" indent="-285750" eaLnBrk="1" hangingPunct="1">
              <a:lnSpc>
                <a:spcPct val="80000"/>
              </a:lnSpc>
              <a:buClr>
                <a:srgbClr val="002A5A"/>
              </a:buClr>
              <a:buFont typeface="Arial" panose="020B0604020202020204" pitchFamily="34" charset="0"/>
              <a:buChar char="•"/>
            </a:pPr>
            <a:r>
              <a:rPr lang="en-GB" altLang="en-US" sz="1400" dirty="0">
                <a:solidFill>
                  <a:srgbClr val="002A5A"/>
                </a:solidFill>
              </a:rPr>
              <a:t>Get expert opinions on the impact if/when the threats occur</a:t>
            </a:r>
          </a:p>
          <a:p>
            <a:pPr marL="285750" indent="-285750" eaLnBrk="1" hangingPunct="1">
              <a:lnSpc>
                <a:spcPct val="80000"/>
              </a:lnSpc>
              <a:buClr>
                <a:srgbClr val="002A5A"/>
              </a:buClr>
              <a:buFont typeface="Arial" panose="020B0604020202020204" pitchFamily="34" charset="0"/>
              <a:buChar char="•"/>
            </a:pPr>
            <a:endParaRPr lang="en-GB" altLang="en-US" sz="1400" dirty="0">
              <a:solidFill>
                <a:srgbClr val="002A5A"/>
              </a:solidFill>
            </a:endParaRPr>
          </a:p>
          <a:p>
            <a:pPr marL="285750" indent="-285750" eaLnBrk="1" hangingPunct="1">
              <a:lnSpc>
                <a:spcPct val="80000"/>
              </a:lnSpc>
              <a:buClr>
                <a:srgbClr val="002A5A"/>
              </a:buClr>
              <a:buFont typeface="Arial" panose="020B0604020202020204" pitchFamily="34" charset="0"/>
              <a:buChar char="•"/>
            </a:pPr>
            <a:r>
              <a:rPr lang="en-GB" altLang="en-US" sz="1400" dirty="0">
                <a:solidFill>
                  <a:srgbClr val="002A5A"/>
                </a:solidFill>
              </a:rPr>
              <a:t>Have a brainstorm with representatives of all stakeholders</a:t>
            </a:r>
          </a:p>
        </p:txBody>
      </p:sp>
      <p:sp>
        <p:nvSpPr>
          <p:cNvPr id="52" name="Rectangle 51">
            <a:extLst>
              <a:ext uri="{FF2B5EF4-FFF2-40B4-BE49-F238E27FC236}">
                <a16:creationId xmlns:a16="http://schemas.microsoft.com/office/drawing/2014/main" id="{40B119FD-5716-144E-BA41-B44FBE2998F0}"/>
              </a:ext>
            </a:extLst>
          </p:cNvPr>
          <p:cNvSpPr/>
          <p:nvPr/>
        </p:nvSpPr>
        <p:spPr>
          <a:xfrm>
            <a:off x="6981958" y="2386315"/>
            <a:ext cx="4534009" cy="954107"/>
          </a:xfrm>
          <a:prstGeom prst="rect">
            <a:avLst/>
          </a:prstGeom>
        </p:spPr>
        <p:txBody>
          <a:bodyPr wrap="square">
            <a:spAutoFit/>
          </a:bodyPr>
          <a:lstStyle/>
          <a:p>
            <a:pPr marL="285750" indent="-285750" algn="r" eaLnBrk="1" hangingPunct="1">
              <a:lnSpc>
                <a:spcPct val="80000"/>
              </a:lnSpc>
              <a:buClr>
                <a:srgbClr val="002A5A"/>
              </a:buClr>
              <a:buFont typeface="Arial" panose="020B0604020202020204" pitchFamily="34" charset="0"/>
              <a:buChar char="•"/>
            </a:pPr>
            <a:r>
              <a:rPr lang="en-GB" altLang="en-US" sz="1400" dirty="0">
                <a:solidFill>
                  <a:srgbClr val="002A5A"/>
                </a:solidFill>
              </a:rPr>
              <a:t>Define a formula to calculate the magnitude of risks</a:t>
            </a:r>
          </a:p>
          <a:p>
            <a:pPr algn="r" eaLnBrk="1" hangingPunct="1">
              <a:lnSpc>
                <a:spcPct val="80000"/>
              </a:lnSpc>
              <a:buClr>
                <a:srgbClr val="002A5A"/>
              </a:buClr>
            </a:pPr>
            <a:endParaRPr lang="en-GB" altLang="en-US" sz="1400" dirty="0">
              <a:solidFill>
                <a:srgbClr val="002A5A"/>
              </a:solidFill>
            </a:endParaRPr>
          </a:p>
          <a:p>
            <a:pPr marL="285750" indent="-285750" algn="r" eaLnBrk="1" hangingPunct="1">
              <a:lnSpc>
                <a:spcPct val="80000"/>
              </a:lnSpc>
              <a:buClr>
                <a:srgbClr val="002A5A"/>
              </a:buClr>
              <a:buFont typeface="Arial" panose="020B0604020202020204" pitchFamily="34" charset="0"/>
              <a:buChar char="•"/>
            </a:pPr>
            <a:r>
              <a:rPr lang="en-GB" altLang="en-US" sz="1400" dirty="0">
                <a:solidFill>
                  <a:srgbClr val="002A5A"/>
                </a:solidFill>
              </a:rPr>
              <a:t>Define the risk appetite of the owner(s)</a:t>
            </a:r>
          </a:p>
          <a:p>
            <a:pPr marL="285750" indent="-285750" algn="r" eaLnBrk="1" hangingPunct="1">
              <a:lnSpc>
                <a:spcPct val="80000"/>
              </a:lnSpc>
              <a:buClr>
                <a:srgbClr val="002A5A"/>
              </a:buClr>
              <a:buFont typeface="Arial" panose="020B0604020202020204" pitchFamily="34" charset="0"/>
              <a:buChar char="•"/>
            </a:pPr>
            <a:endParaRPr lang="en-GB" altLang="en-US" sz="1400" dirty="0">
              <a:solidFill>
                <a:srgbClr val="002A5A"/>
              </a:solidFill>
            </a:endParaRPr>
          </a:p>
          <a:p>
            <a:pPr marL="285750" indent="-285750" algn="r" eaLnBrk="1" hangingPunct="1">
              <a:lnSpc>
                <a:spcPct val="80000"/>
              </a:lnSpc>
              <a:buClr>
                <a:srgbClr val="002A5A"/>
              </a:buClr>
              <a:buFont typeface="Arial" panose="020B0604020202020204" pitchFamily="34" charset="0"/>
              <a:buChar char="•"/>
            </a:pPr>
            <a:r>
              <a:rPr lang="en-GB" altLang="en-US" sz="1400" dirty="0">
                <a:solidFill>
                  <a:srgbClr val="002A5A"/>
                </a:solidFill>
              </a:rPr>
              <a:t>Find options to mitigate unacceptable risk(s)</a:t>
            </a:r>
          </a:p>
        </p:txBody>
      </p:sp>
      <p:sp>
        <p:nvSpPr>
          <p:cNvPr id="53" name="Rectangle 52">
            <a:extLst>
              <a:ext uri="{FF2B5EF4-FFF2-40B4-BE49-F238E27FC236}">
                <a16:creationId xmlns:a16="http://schemas.microsoft.com/office/drawing/2014/main" id="{ACBAE184-67DE-0844-B94F-A2384AFED855}"/>
              </a:ext>
            </a:extLst>
          </p:cNvPr>
          <p:cNvSpPr/>
          <p:nvPr/>
        </p:nvSpPr>
        <p:spPr>
          <a:xfrm>
            <a:off x="6172201" y="4480465"/>
            <a:ext cx="5327508" cy="954107"/>
          </a:xfrm>
          <a:prstGeom prst="rect">
            <a:avLst/>
          </a:prstGeom>
        </p:spPr>
        <p:txBody>
          <a:bodyPr wrap="square">
            <a:spAutoFit/>
          </a:bodyPr>
          <a:lstStyle/>
          <a:p>
            <a:pPr marL="285750" indent="-285750" algn="r" eaLnBrk="1" hangingPunct="1">
              <a:lnSpc>
                <a:spcPct val="80000"/>
              </a:lnSpc>
              <a:buClr>
                <a:srgbClr val="002A5A"/>
              </a:buClr>
              <a:buFont typeface="Arial" panose="020B0604020202020204" pitchFamily="34" charset="0"/>
              <a:buChar char="•"/>
            </a:pPr>
            <a:r>
              <a:rPr lang="en-GB" altLang="en-US" sz="1400" dirty="0">
                <a:solidFill>
                  <a:srgbClr val="002A5A"/>
                </a:solidFill>
              </a:rPr>
              <a:t>Implement controls</a:t>
            </a:r>
          </a:p>
          <a:p>
            <a:pPr marL="285750" indent="-285750" algn="r" eaLnBrk="1" hangingPunct="1">
              <a:lnSpc>
                <a:spcPct val="80000"/>
              </a:lnSpc>
              <a:buClr>
                <a:srgbClr val="002A5A"/>
              </a:buClr>
              <a:buFont typeface="Arial" panose="020B0604020202020204" pitchFamily="34" charset="0"/>
              <a:buChar char="•"/>
            </a:pPr>
            <a:endParaRPr lang="en-GB" altLang="en-US" sz="1400" dirty="0">
              <a:solidFill>
                <a:srgbClr val="002A5A"/>
              </a:solidFill>
            </a:endParaRPr>
          </a:p>
          <a:p>
            <a:pPr marL="285750" indent="-285750" algn="r" eaLnBrk="1" hangingPunct="1">
              <a:lnSpc>
                <a:spcPct val="80000"/>
              </a:lnSpc>
              <a:buClr>
                <a:srgbClr val="002A5A"/>
              </a:buClr>
              <a:buFont typeface="Arial" panose="020B0604020202020204" pitchFamily="34" charset="0"/>
              <a:buChar char="•"/>
            </a:pPr>
            <a:r>
              <a:rPr lang="en-GB" altLang="en-US" sz="1400" dirty="0">
                <a:solidFill>
                  <a:srgbClr val="002A5A"/>
                </a:solidFill>
              </a:rPr>
              <a:t>Understand and mitigate the new risks of the controls</a:t>
            </a:r>
          </a:p>
          <a:p>
            <a:pPr marL="285750" indent="-285750" algn="r" eaLnBrk="1" hangingPunct="1">
              <a:lnSpc>
                <a:spcPct val="80000"/>
              </a:lnSpc>
              <a:buClr>
                <a:srgbClr val="002A5A"/>
              </a:buClr>
              <a:buFont typeface="Arial" panose="020B0604020202020204" pitchFamily="34" charset="0"/>
              <a:buChar char="•"/>
            </a:pPr>
            <a:endParaRPr lang="en-GB" altLang="en-US" sz="1400" dirty="0">
              <a:solidFill>
                <a:srgbClr val="002A5A"/>
              </a:solidFill>
            </a:endParaRPr>
          </a:p>
          <a:p>
            <a:pPr marL="285750" indent="-285750" algn="r" eaLnBrk="1" hangingPunct="1">
              <a:lnSpc>
                <a:spcPct val="80000"/>
              </a:lnSpc>
              <a:buClr>
                <a:srgbClr val="002A5A"/>
              </a:buClr>
              <a:buFont typeface="Arial" panose="020B0604020202020204" pitchFamily="34" charset="0"/>
              <a:buChar char="•"/>
            </a:pPr>
            <a:r>
              <a:rPr lang="en-GB" altLang="en-US" sz="1400" dirty="0">
                <a:solidFill>
                  <a:srgbClr val="002A5A"/>
                </a:solidFill>
              </a:rPr>
              <a:t>Accept any residual risks and repeat all of the above</a:t>
            </a:r>
          </a:p>
        </p:txBody>
      </p:sp>
      <p:sp>
        <p:nvSpPr>
          <p:cNvPr id="2" name="Slide Number Placeholder 1">
            <a:extLst>
              <a:ext uri="{FF2B5EF4-FFF2-40B4-BE49-F238E27FC236}">
                <a16:creationId xmlns:a16="http://schemas.microsoft.com/office/drawing/2014/main" id="{B27A0DC7-7468-4C50-A6CF-87F5F0F6A8AC}"/>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30</a:t>
            </a:fld>
            <a:endParaRPr lang="nl-NL"/>
          </a:p>
        </p:txBody>
      </p:sp>
    </p:spTree>
    <p:extLst>
      <p:ext uri="{BB962C8B-B14F-4D97-AF65-F5344CB8AC3E}">
        <p14:creationId xmlns:p14="http://schemas.microsoft.com/office/powerpoint/2010/main" val="2541794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Risk management generic workflow</a:t>
            </a:r>
            <a:endParaRPr lang="en-NL" sz="2400" b="1" dirty="0">
              <a:solidFill>
                <a:schemeClr val="bg1"/>
              </a:solidFill>
              <a:latin typeface="Montserrat SemiBold" panose="00000700000000000000" pitchFamily="2" charset="0"/>
            </a:endParaRPr>
          </a:p>
        </p:txBody>
      </p:sp>
      <p:grpSp>
        <p:nvGrpSpPr>
          <p:cNvPr id="3" name="Group 2">
            <a:extLst>
              <a:ext uri="{FF2B5EF4-FFF2-40B4-BE49-F238E27FC236}">
                <a16:creationId xmlns:a16="http://schemas.microsoft.com/office/drawing/2014/main" id="{C9965E2F-38F3-2342-8036-5AA845C11FEF}"/>
              </a:ext>
            </a:extLst>
          </p:cNvPr>
          <p:cNvGrpSpPr/>
          <p:nvPr/>
        </p:nvGrpSpPr>
        <p:grpSpPr>
          <a:xfrm>
            <a:off x="3429000" y="1447800"/>
            <a:ext cx="4953000" cy="5308104"/>
            <a:chOff x="3581400" y="1507775"/>
            <a:chExt cx="4522405" cy="4959653"/>
          </a:xfrm>
        </p:grpSpPr>
        <p:sp>
          <p:nvSpPr>
            <p:cNvPr id="22" name="AutoShape 4">
              <a:extLst>
                <a:ext uri="{FF2B5EF4-FFF2-40B4-BE49-F238E27FC236}">
                  <a16:creationId xmlns:a16="http://schemas.microsoft.com/office/drawing/2014/main" id="{2FE4FB0E-AB4E-E44F-B6E3-6D963998F613}"/>
                </a:ext>
              </a:extLst>
            </p:cNvPr>
            <p:cNvSpPr>
              <a:spLocks noChangeArrowheads="1"/>
            </p:cNvSpPr>
            <p:nvPr/>
          </p:nvSpPr>
          <p:spPr bwMode="auto">
            <a:xfrm>
              <a:off x="6913837" y="5375503"/>
              <a:ext cx="1189968" cy="595641"/>
            </a:xfrm>
            <a:prstGeom prst="roundRect">
              <a:avLst>
                <a:gd name="adj" fmla="val 16667"/>
              </a:avLst>
            </a:prstGeom>
            <a:solidFill>
              <a:srgbClr val="002A5A"/>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b="1">
                  <a:solidFill>
                    <a:schemeClr val="bg1"/>
                  </a:solidFill>
                  <a:latin typeface="Roboto" panose="02000000000000000000" pitchFamily="2" charset="0"/>
                  <a:ea typeface="Roboto" panose="02000000000000000000" pitchFamily="2" charset="0"/>
                </a:rPr>
                <a:t>Assets</a:t>
              </a:r>
              <a:endParaRPr lang="nl-NL" altLang="en-US" sz="1200" b="1">
                <a:solidFill>
                  <a:schemeClr val="bg1"/>
                </a:solidFill>
                <a:latin typeface="Roboto" panose="02000000000000000000" pitchFamily="2" charset="0"/>
                <a:ea typeface="Roboto" panose="02000000000000000000" pitchFamily="2" charset="0"/>
              </a:endParaRPr>
            </a:p>
          </p:txBody>
        </p:sp>
        <p:sp>
          <p:nvSpPr>
            <p:cNvPr id="24" name="AutoShape 6">
              <a:extLst>
                <a:ext uri="{FF2B5EF4-FFF2-40B4-BE49-F238E27FC236}">
                  <a16:creationId xmlns:a16="http://schemas.microsoft.com/office/drawing/2014/main" id="{F8D8CBE1-7448-2446-989F-E9661E90B8BF}"/>
                </a:ext>
              </a:extLst>
            </p:cNvPr>
            <p:cNvSpPr>
              <a:spLocks noChangeArrowheads="1"/>
            </p:cNvSpPr>
            <p:nvPr/>
          </p:nvSpPr>
          <p:spPr bwMode="auto">
            <a:xfrm>
              <a:off x="3581400" y="1566814"/>
              <a:ext cx="1189969" cy="595640"/>
            </a:xfrm>
            <a:prstGeom prst="roundRect">
              <a:avLst>
                <a:gd name="adj" fmla="val 16667"/>
              </a:avLst>
            </a:prstGeom>
            <a:solidFill>
              <a:srgbClr val="002A5A"/>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en-US" altLang="en-US" sz="1200" b="1" dirty="0">
                  <a:solidFill>
                    <a:schemeClr val="bg1"/>
                  </a:solidFill>
                  <a:latin typeface="Roboto" panose="02000000000000000000" pitchFamily="2" charset="0"/>
                  <a:ea typeface="Roboto" panose="02000000000000000000" pitchFamily="2" charset="0"/>
                </a:rPr>
                <a:t>Owners</a:t>
              </a:r>
              <a:endParaRPr lang="nl-NL" altLang="en-US" sz="1200" b="1" dirty="0">
                <a:solidFill>
                  <a:schemeClr val="bg1"/>
                </a:solidFill>
                <a:latin typeface="Roboto" panose="02000000000000000000" pitchFamily="2" charset="0"/>
                <a:ea typeface="Roboto" panose="02000000000000000000" pitchFamily="2" charset="0"/>
              </a:endParaRPr>
            </a:p>
          </p:txBody>
        </p:sp>
        <p:sp>
          <p:nvSpPr>
            <p:cNvPr id="26" name="Line 8">
              <a:extLst>
                <a:ext uri="{FF2B5EF4-FFF2-40B4-BE49-F238E27FC236}">
                  <a16:creationId xmlns:a16="http://schemas.microsoft.com/office/drawing/2014/main" id="{9A972C49-C9D7-E240-B115-6E45379976CD}"/>
                </a:ext>
              </a:extLst>
            </p:cNvPr>
            <p:cNvSpPr>
              <a:spLocks noChangeShapeType="1"/>
            </p:cNvSpPr>
            <p:nvPr/>
          </p:nvSpPr>
          <p:spPr bwMode="auto">
            <a:xfrm>
              <a:off x="4771369" y="1746556"/>
              <a:ext cx="2558366" cy="0"/>
            </a:xfrm>
            <a:prstGeom prst="line">
              <a:avLst/>
            </a:prstGeom>
            <a:noFill/>
            <a:ln w="38100">
              <a:solidFill>
                <a:srgbClr val="002A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2A5A"/>
                </a:solidFill>
              </a:endParaRPr>
            </a:p>
          </p:txBody>
        </p:sp>
        <p:sp>
          <p:nvSpPr>
            <p:cNvPr id="27" name="Line 9">
              <a:extLst>
                <a:ext uri="{FF2B5EF4-FFF2-40B4-BE49-F238E27FC236}">
                  <a16:creationId xmlns:a16="http://schemas.microsoft.com/office/drawing/2014/main" id="{0983E11C-2C5C-3F4E-82E2-FDA3E1D963FD}"/>
                </a:ext>
              </a:extLst>
            </p:cNvPr>
            <p:cNvSpPr>
              <a:spLocks noChangeShapeType="1"/>
            </p:cNvSpPr>
            <p:nvPr/>
          </p:nvSpPr>
          <p:spPr bwMode="auto">
            <a:xfrm>
              <a:off x="7508165" y="1924986"/>
              <a:ext cx="0" cy="3450516"/>
            </a:xfrm>
            <a:prstGeom prst="line">
              <a:avLst/>
            </a:prstGeom>
            <a:noFill/>
            <a:ln w="38100">
              <a:solidFill>
                <a:srgbClr val="002A5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Arc 10">
              <a:extLst>
                <a:ext uri="{FF2B5EF4-FFF2-40B4-BE49-F238E27FC236}">
                  <a16:creationId xmlns:a16="http://schemas.microsoft.com/office/drawing/2014/main" id="{0AC7865C-53DF-A24F-B37F-848ABAAC2261}"/>
                </a:ext>
              </a:extLst>
            </p:cNvPr>
            <p:cNvSpPr>
              <a:spLocks/>
            </p:cNvSpPr>
            <p:nvPr/>
          </p:nvSpPr>
          <p:spPr bwMode="auto">
            <a:xfrm>
              <a:off x="7329735" y="1746556"/>
              <a:ext cx="178430" cy="17843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2A5A"/>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1">
              <a:extLst>
                <a:ext uri="{FF2B5EF4-FFF2-40B4-BE49-F238E27FC236}">
                  <a16:creationId xmlns:a16="http://schemas.microsoft.com/office/drawing/2014/main" id="{93E6284B-B0A4-E94D-B4D3-0500829AD7AB}"/>
                </a:ext>
              </a:extLst>
            </p:cNvPr>
            <p:cNvSpPr txBox="1">
              <a:spLocks noChangeArrowheads="1"/>
            </p:cNvSpPr>
            <p:nvPr/>
          </p:nvSpPr>
          <p:spPr bwMode="auto">
            <a:xfrm>
              <a:off x="4771369" y="1507775"/>
              <a:ext cx="506714" cy="258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200" b="1" dirty="0">
                  <a:solidFill>
                    <a:srgbClr val="002A5A"/>
                  </a:solidFill>
                  <a:latin typeface="Roboto" panose="02000000000000000000" pitchFamily="2" charset="0"/>
                  <a:ea typeface="Roboto" panose="02000000000000000000" pitchFamily="2" charset="0"/>
                </a:rPr>
                <a:t>value</a:t>
              </a:r>
              <a:endParaRPr lang="nl-NL" altLang="en-US" sz="1200" b="1" dirty="0">
                <a:solidFill>
                  <a:srgbClr val="002A5A"/>
                </a:solidFill>
                <a:latin typeface="Roboto" panose="02000000000000000000" pitchFamily="2" charset="0"/>
                <a:ea typeface="Roboto" panose="02000000000000000000" pitchFamily="2" charset="0"/>
              </a:endParaRPr>
            </a:p>
          </p:txBody>
        </p:sp>
        <p:grpSp>
          <p:nvGrpSpPr>
            <p:cNvPr id="32" name="Group 12">
              <a:extLst>
                <a:ext uri="{FF2B5EF4-FFF2-40B4-BE49-F238E27FC236}">
                  <a16:creationId xmlns:a16="http://schemas.microsoft.com/office/drawing/2014/main" id="{67D4451C-0712-B044-AE04-9EBA87AE8827}"/>
                </a:ext>
              </a:extLst>
            </p:cNvPr>
            <p:cNvGrpSpPr>
              <a:grpSpLocks/>
            </p:cNvGrpSpPr>
            <p:nvPr/>
          </p:nvGrpSpPr>
          <p:grpSpPr bwMode="auto">
            <a:xfrm>
              <a:off x="4771368" y="1746556"/>
              <a:ext cx="1903688" cy="2676446"/>
              <a:chOff x="1927" y="528"/>
              <a:chExt cx="1451" cy="2040"/>
            </a:xfrm>
          </p:grpSpPr>
          <p:sp>
            <p:nvSpPr>
              <p:cNvPr id="33" name="Line 13">
                <a:extLst>
                  <a:ext uri="{FF2B5EF4-FFF2-40B4-BE49-F238E27FC236}">
                    <a16:creationId xmlns:a16="http://schemas.microsoft.com/office/drawing/2014/main" id="{8FFD4BF9-A916-9048-B364-62B98D4605EC}"/>
                  </a:ext>
                </a:extLst>
              </p:cNvPr>
              <p:cNvSpPr>
                <a:spLocks noChangeShapeType="1"/>
              </p:cNvSpPr>
              <p:nvPr/>
            </p:nvSpPr>
            <p:spPr bwMode="auto">
              <a:xfrm>
                <a:off x="1927" y="709"/>
                <a:ext cx="1315" cy="0"/>
              </a:xfrm>
              <a:prstGeom prst="line">
                <a:avLst/>
              </a:prstGeom>
              <a:noFill/>
              <a:ln w="38100">
                <a:solidFill>
                  <a:srgbClr val="002A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14">
                <a:extLst>
                  <a:ext uri="{FF2B5EF4-FFF2-40B4-BE49-F238E27FC236}">
                    <a16:creationId xmlns:a16="http://schemas.microsoft.com/office/drawing/2014/main" id="{AA623718-25E3-0E40-893E-8FC1262A736A}"/>
                  </a:ext>
                </a:extLst>
              </p:cNvPr>
              <p:cNvSpPr>
                <a:spLocks noChangeShapeType="1"/>
              </p:cNvSpPr>
              <p:nvPr/>
            </p:nvSpPr>
            <p:spPr bwMode="auto">
              <a:xfrm>
                <a:off x="3378" y="800"/>
                <a:ext cx="0" cy="1768"/>
              </a:xfrm>
              <a:prstGeom prst="line">
                <a:avLst/>
              </a:prstGeom>
              <a:noFill/>
              <a:ln w="38100">
                <a:solidFill>
                  <a:srgbClr val="002A5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Arc 15">
                <a:extLst>
                  <a:ext uri="{FF2B5EF4-FFF2-40B4-BE49-F238E27FC236}">
                    <a16:creationId xmlns:a16="http://schemas.microsoft.com/office/drawing/2014/main" id="{33BA1F40-7BEC-5A44-AA0F-301929DE5F72}"/>
                  </a:ext>
                </a:extLst>
              </p:cNvPr>
              <p:cNvSpPr>
                <a:spLocks/>
              </p:cNvSpPr>
              <p:nvPr/>
            </p:nvSpPr>
            <p:spPr bwMode="auto">
              <a:xfrm>
                <a:off x="3242" y="709"/>
                <a:ext cx="136"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2A5A"/>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2A5A"/>
                  </a:solidFill>
                </a:endParaRPr>
              </a:p>
            </p:txBody>
          </p:sp>
          <p:sp>
            <p:nvSpPr>
              <p:cNvPr id="37" name="Text Box 16">
                <a:extLst>
                  <a:ext uri="{FF2B5EF4-FFF2-40B4-BE49-F238E27FC236}">
                    <a16:creationId xmlns:a16="http://schemas.microsoft.com/office/drawing/2014/main" id="{35D1AF7B-5F57-3A4B-810D-574231A30F3C}"/>
                  </a:ext>
                </a:extLst>
              </p:cNvPr>
              <p:cNvSpPr txBox="1">
                <a:spLocks noChangeArrowheads="1"/>
              </p:cNvSpPr>
              <p:nvPr/>
            </p:nvSpPr>
            <p:spPr bwMode="auto">
              <a:xfrm>
                <a:off x="1927" y="528"/>
                <a:ext cx="94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200" b="1">
                    <a:solidFill>
                      <a:srgbClr val="002A5A"/>
                    </a:solidFill>
                    <a:latin typeface="Roboto" panose="02000000000000000000" pitchFamily="2" charset="0"/>
                    <a:ea typeface="Roboto" panose="02000000000000000000" pitchFamily="2" charset="0"/>
                  </a:rPr>
                  <a:t>wish to minimize</a:t>
                </a:r>
                <a:endParaRPr lang="nl-NL" altLang="en-US" sz="1200" b="1">
                  <a:solidFill>
                    <a:srgbClr val="002A5A"/>
                  </a:solidFill>
                  <a:latin typeface="Roboto" panose="02000000000000000000" pitchFamily="2" charset="0"/>
                  <a:ea typeface="Roboto" panose="02000000000000000000" pitchFamily="2" charset="0"/>
                </a:endParaRPr>
              </a:p>
            </p:txBody>
          </p:sp>
        </p:grpSp>
        <p:sp>
          <p:nvSpPr>
            <p:cNvPr id="40" name="AutoShape 18">
              <a:extLst>
                <a:ext uri="{FF2B5EF4-FFF2-40B4-BE49-F238E27FC236}">
                  <a16:creationId xmlns:a16="http://schemas.microsoft.com/office/drawing/2014/main" id="{82028454-3119-CE40-9B9A-61267AE83BA0}"/>
                </a:ext>
              </a:extLst>
            </p:cNvPr>
            <p:cNvSpPr>
              <a:spLocks noChangeArrowheads="1"/>
            </p:cNvSpPr>
            <p:nvPr/>
          </p:nvSpPr>
          <p:spPr bwMode="auto">
            <a:xfrm>
              <a:off x="6080728" y="4423003"/>
              <a:ext cx="1189969" cy="595641"/>
            </a:xfrm>
            <a:prstGeom prst="roundRect">
              <a:avLst>
                <a:gd name="adj" fmla="val 16667"/>
              </a:avLst>
            </a:prstGeom>
            <a:solidFill>
              <a:srgbClr val="002A5A"/>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b="1">
                  <a:solidFill>
                    <a:schemeClr val="bg1"/>
                  </a:solidFill>
                  <a:latin typeface="Roboto" panose="02000000000000000000" pitchFamily="2" charset="0"/>
                  <a:ea typeface="Roboto" panose="02000000000000000000" pitchFamily="2" charset="0"/>
                </a:rPr>
                <a:t>Risk</a:t>
              </a:r>
              <a:endParaRPr lang="nl-NL" altLang="en-US" sz="1200" b="1">
                <a:solidFill>
                  <a:schemeClr val="bg1"/>
                </a:solidFill>
                <a:latin typeface="Roboto" panose="02000000000000000000" pitchFamily="2" charset="0"/>
                <a:ea typeface="Roboto" panose="02000000000000000000" pitchFamily="2" charset="0"/>
              </a:endParaRPr>
            </a:p>
          </p:txBody>
        </p:sp>
        <p:sp>
          <p:nvSpPr>
            <p:cNvPr id="41" name="Line 19">
              <a:extLst>
                <a:ext uri="{FF2B5EF4-FFF2-40B4-BE49-F238E27FC236}">
                  <a16:creationId xmlns:a16="http://schemas.microsoft.com/office/drawing/2014/main" id="{B8540D4A-FE63-AC47-A00A-9F02E3B7E44A}"/>
                </a:ext>
              </a:extLst>
            </p:cNvPr>
            <p:cNvSpPr>
              <a:spLocks noChangeShapeType="1"/>
            </p:cNvSpPr>
            <p:nvPr/>
          </p:nvSpPr>
          <p:spPr bwMode="auto">
            <a:xfrm>
              <a:off x="6675057" y="5018644"/>
              <a:ext cx="0" cy="417211"/>
            </a:xfrm>
            <a:prstGeom prst="line">
              <a:avLst/>
            </a:prstGeom>
            <a:noFill/>
            <a:ln w="38100">
              <a:solidFill>
                <a:srgbClr val="002A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2A5A"/>
                </a:solidFill>
              </a:endParaRPr>
            </a:p>
          </p:txBody>
        </p:sp>
        <p:sp>
          <p:nvSpPr>
            <p:cNvPr id="42" name="Line 20">
              <a:extLst>
                <a:ext uri="{FF2B5EF4-FFF2-40B4-BE49-F238E27FC236}">
                  <a16:creationId xmlns:a16="http://schemas.microsoft.com/office/drawing/2014/main" id="{7271766B-7CF8-7540-921E-60023D8AE98B}"/>
                </a:ext>
              </a:extLst>
            </p:cNvPr>
            <p:cNvSpPr>
              <a:spLocks noChangeShapeType="1"/>
            </p:cNvSpPr>
            <p:nvPr/>
          </p:nvSpPr>
          <p:spPr bwMode="auto">
            <a:xfrm>
              <a:off x="6853486" y="5555245"/>
              <a:ext cx="60351" cy="0"/>
            </a:xfrm>
            <a:prstGeom prst="line">
              <a:avLst/>
            </a:prstGeom>
            <a:noFill/>
            <a:ln w="38100">
              <a:solidFill>
                <a:srgbClr val="002A5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Arc 21">
              <a:extLst>
                <a:ext uri="{FF2B5EF4-FFF2-40B4-BE49-F238E27FC236}">
                  <a16:creationId xmlns:a16="http://schemas.microsoft.com/office/drawing/2014/main" id="{8A560A6B-E223-CC45-AC4C-900A8D748E2A}"/>
                </a:ext>
              </a:extLst>
            </p:cNvPr>
            <p:cNvSpPr>
              <a:spLocks/>
            </p:cNvSpPr>
            <p:nvPr/>
          </p:nvSpPr>
          <p:spPr bwMode="auto">
            <a:xfrm rot="10800000">
              <a:off x="6675057" y="5376815"/>
              <a:ext cx="178430" cy="17843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2A5A"/>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22">
              <a:extLst>
                <a:ext uri="{FF2B5EF4-FFF2-40B4-BE49-F238E27FC236}">
                  <a16:creationId xmlns:a16="http://schemas.microsoft.com/office/drawing/2014/main" id="{5F78DF4F-F662-A545-9E08-4DADB9441B28}"/>
                </a:ext>
              </a:extLst>
            </p:cNvPr>
            <p:cNvSpPr txBox="1">
              <a:spLocks noChangeArrowheads="1"/>
            </p:cNvSpPr>
            <p:nvPr/>
          </p:nvSpPr>
          <p:spPr bwMode="auto">
            <a:xfrm>
              <a:off x="6676368" y="5148530"/>
              <a:ext cx="301804" cy="258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200" b="1">
                  <a:solidFill>
                    <a:srgbClr val="002A5A"/>
                  </a:solidFill>
                  <a:latin typeface="Roboto" panose="02000000000000000000" pitchFamily="2" charset="0"/>
                  <a:ea typeface="Roboto" panose="02000000000000000000" pitchFamily="2" charset="0"/>
                </a:rPr>
                <a:t>to</a:t>
              </a:r>
              <a:endParaRPr lang="nl-NL" altLang="en-US" sz="1200" b="1">
                <a:solidFill>
                  <a:srgbClr val="002A5A"/>
                </a:solidFill>
                <a:latin typeface="Roboto" panose="02000000000000000000" pitchFamily="2" charset="0"/>
                <a:ea typeface="Roboto" panose="02000000000000000000" pitchFamily="2" charset="0"/>
              </a:endParaRPr>
            </a:p>
          </p:txBody>
        </p:sp>
        <p:sp>
          <p:nvSpPr>
            <p:cNvPr id="69" name="Line 25">
              <a:extLst>
                <a:ext uri="{FF2B5EF4-FFF2-40B4-BE49-F238E27FC236}">
                  <a16:creationId xmlns:a16="http://schemas.microsoft.com/office/drawing/2014/main" id="{9F7E91BF-726E-D648-BE10-AD939D9312D0}"/>
                </a:ext>
              </a:extLst>
            </p:cNvPr>
            <p:cNvSpPr>
              <a:spLocks noChangeShapeType="1"/>
            </p:cNvSpPr>
            <p:nvPr/>
          </p:nvSpPr>
          <p:spPr bwMode="auto">
            <a:xfrm>
              <a:off x="5604477" y="5792714"/>
              <a:ext cx="1309359" cy="0"/>
            </a:xfrm>
            <a:prstGeom prst="line">
              <a:avLst/>
            </a:prstGeom>
            <a:noFill/>
            <a:ln w="38100">
              <a:solidFill>
                <a:srgbClr val="002A5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 name="Text Box 26">
              <a:extLst>
                <a:ext uri="{FF2B5EF4-FFF2-40B4-BE49-F238E27FC236}">
                  <a16:creationId xmlns:a16="http://schemas.microsoft.com/office/drawing/2014/main" id="{78796C93-B634-4344-98E3-44CDA9CA45CD}"/>
                </a:ext>
              </a:extLst>
            </p:cNvPr>
            <p:cNvSpPr txBox="1">
              <a:spLocks noChangeArrowheads="1"/>
            </p:cNvSpPr>
            <p:nvPr/>
          </p:nvSpPr>
          <p:spPr bwMode="auto">
            <a:xfrm>
              <a:off x="5604477" y="5553933"/>
              <a:ext cx="301804" cy="258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200" b="1">
                  <a:solidFill>
                    <a:srgbClr val="002A5A"/>
                  </a:solidFill>
                  <a:latin typeface="Roboto" panose="02000000000000000000" pitchFamily="2" charset="0"/>
                  <a:ea typeface="Roboto" panose="02000000000000000000" pitchFamily="2" charset="0"/>
                </a:rPr>
                <a:t>to</a:t>
              </a:r>
              <a:endParaRPr lang="nl-NL" altLang="en-US" sz="1200" b="1">
                <a:solidFill>
                  <a:srgbClr val="002A5A"/>
                </a:solidFill>
                <a:latin typeface="Roboto" panose="02000000000000000000" pitchFamily="2" charset="0"/>
                <a:ea typeface="Roboto" panose="02000000000000000000" pitchFamily="2" charset="0"/>
              </a:endParaRPr>
            </a:p>
          </p:txBody>
        </p:sp>
        <p:sp>
          <p:nvSpPr>
            <p:cNvPr id="58" name="AutoShape 28">
              <a:extLst>
                <a:ext uri="{FF2B5EF4-FFF2-40B4-BE49-F238E27FC236}">
                  <a16:creationId xmlns:a16="http://schemas.microsoft.com/office/drawing/2014/main" id="{FE38E4E5-EE9B-3D4F-87E2-A7292D3AA84E}"/>
                </a:ext>
              </a:extLst>
            </p:cNvPr>
            <p:cNvSpPr>
              <a:spLocks noChangeArrowheads="1"/>
            </p:cNvSpPr>
            <p:nvPr/>
          </p:nvSpPr>
          <p:spPr bwMode="auto">
            <a:xfrm>
              <a:off x="4414508" y="5375503"/>
              <a:ext cx="1189969" cy="595641"/>
            </a:xfrm>
            <a:prstGeom prst="roundRect">
              <a:avLst>
                <a:gd name="adj" fmla="val 16667"/>
              </a:avLst>
            </a:prstGeom>
            <a:solidFill>
              <a:srgbClr val="002A5A"/>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b="1">
                  <a:solidFill>
                    <a:schemeClr val="bg1"/>
                  </a:solidFill>
                  <a:latin typeface="Roboto" panose="02000000000000000000" pitchFamily="2" charset="0"/>
                  <a:ea typeface="Roboto" panose="02000000000000000000" pitchFamily="2" charset="0"/>
                </a:rPr>
                <a:t>Threats</a:t>
              </a:r>
              <a:endParaRPr lang="nl-NL" altLang="en-US" sz="1200" b="1">
                <a:solidFill>
                  <a:schemeClr val="bg1"/>
                </a:solidFill>
                <a:latin typeface="Roboto" panose="02000000000000000000" pitchFamily="2" charset="0"/>
                <a:ea typeface="Roboto" panose="02000000000000000000" pitchFamily="2" charset="0"/>
              </a:endParaRPr>
            </a:p>
          </p:txBody>
        </p:sp>
        <p:grpSp>
          <p:nvGrpSpPr>
            <p:cNvPr id="59" name="Group 29">
              <a:extLst>
                <a:ext uri="{FF2B5EF4-FFF2-40B4-BE49-F238E27FC236}">
                  <a16:creationId xmlns:a16="http://schemas.microsoft.com/office/drawing/2014/main" id="{FCF4FDFD-366E-7142-8F29-BC5D68A73CA9}"/>
                </a:ext>
              </a:extLst>
            </p:cNvPr>
            <p:cNvGrpSpPr>
              <a:grpSpLocks/>
            </p:cNvGrpSpPr>
            <p:nvPr/>
          </p:nvGrpSpPr>
          <p:grpSpPr bwMode="auto">
            <a:xfrm>
              <a:off x="4949797" y="3948065"/>
              <a:ext cx="296508" cy="1427438"/>
              <a:chOff x="2063" y="2206"/>
              <a:chExt cx="226" cy="1088"/>
            </a:xfrm>
          </p:grpSpPr>
          <p:sp>
            <p:nvSpPr>
              <p:cNvPr id="66" name="Line 30">
                <a:extLst>
                  <a:ext uri="{FF2B5EF4-FFF2-40B4-BE49-F238E27FC236}">
                    <a16:creationId xmlns:a16="http://schemas.microsoft.com/office/drawing/2014/main" id="{F40765CD-DED3-BD48-93C5-FDF2C1BCE5C1}"/>
                  </a:ext>
                </a:extLst>
              </p:cNvPr>
              <p:cNvSpPr>
                <a:spLocks noChangeShapeType="1"/>
              </p:cNvSpPr>
              <p:nvPr/>
            </p:nvSpPr>
            <p:spPr bwMode="auto">
              <a:xfrm flipV="1">
                <a:off x="2063" y="2342"/>
                <a:ext cx="0" cy="952"/>
              </a:xfrm>
              <a:prstGeom prst="line">
                <a:avLst/>
              </a:prstGeom>
              <a:noFill/>
              <a:ln w="38100">
                <a:solidFill>
                  <a:srgbClr val="002A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2A5A"/>
                  </a:solidFill>
                </a:endParaRPr>
              </a:p>
            </p:txBody>
          </p:sp>
          <p:sp>
            <p:nvSpPr>
              <p:cNvPr id="67" name="Line 31">
                <a:extLst>
                  <a:ext uri="{FF2B5EF4-FFF2-40B4-BE49-F238E27FC236}">
                    <a16:creationId xmlns:a16="http://schemas.microsoft.com/office/drawing/2014/main" id="{8BB0AC7D-D440-4842-A2EF-42FACF28546B}"/>
                  </a:ext>
                </a:extLst>
              </p:cNvPr>
              <p:cNvSpPr>
                <a:spLocks noChangeShapeType="1"/>
              </p:cNvSpPr>
              <p:nvPr/>
            </p:nvSpPr>
            <p:spPr bwMode="auto">
              <a:xfrm>
                <a:off x="2199" y="2206"/>
                <a:ext cx="90" cy="0"/>
              </a:xfrm>
              <a:prstGeom prst="line">
                <a:avLst/>
              </a:prstGeom>
              <a:noFill/>
              <a:ln w="38100">
                <a:solidFill>
                  <a:srgbClr val="002A5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Arc 32">
                <a:extLst>
                  <a:ext uri="{FF2B5EF4-FFF2-40B4-BE49-F238E27FC236}">
                    <a16:creationId xmlns:a16="http://schemas.microsoft.com/office/drawing/2014/main" id="{B0D34426-9C3A-FE46-80FD-E74BC5BE699C}"/>
                  </a:ext>
                </a:extLst>
              </p:cNvPr>
              <p:cNvSpPr>
                <a:spLocks/>
              </p:cNvSpPr>
              <p:nvPr/>
            </p:nvSpPr>
            <p:spPr bwMode="auto">
              <a:xfrm rot="-5400000">
                <a:off x="2063" y="2206"/>
                <a:ext cx="136"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2A5A"/>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 name="Group 33">
              <a:extLst>
                <a:ext uri="{FF2B5EF4-FFF2-40B4-BE49-F238E27FC236}">
                  <a16:creationId xmlns:a16="http://schemas.microsoft.com/office/drawing/2014/main" id="{309FDB09-AC6D-2844-B19F-EEDEE83A60FB}"/>
                </a:ext>
              </a:extLst>
            </p:cNvPr>
            <p:cNvGrpSpPr>
              <a:grpSpLocks/>
            </p:cNvGrpSpPr>
            <p:nvPr/>
          </p:nvGrpSpPr>
          <p:grpSpPr bwMode="auto">
            <a:xfrm>
              <a:off x="5217442" y="5018644"/>
              <a:ext cx="1102066" cy="536601"/>
              <a:chOff x="2267" y="3022"/>
              <a:chExt cx="840" cy="409"/>
            </a:xfrm>
          </p:grpSpPr>
          <p:sp>
            <p:nvSpPr>
              <p:cNvPr id="62" name="Line 34">
                <a:extLst>
                  <a:ext uri="{FF2B5EF4-FFF2-40B4-BE49-F238E27FC236}">
                    <a16:creationId xmlns:a16="http://schemas.microsoft.com/office/drawing/2014/main" id="{AF9F3ED7-DE49-D94A-85B1-664870654748}"/>
                  </a:ext>
                </a:extLst>
              </p:cNvPr>
              <p:cNvSpPr>
                <a:spLocks noChangeShapeType="1"/>
              </p:cNvSpPr>
              <p:nvPr/>
            </p:nvSpPr>
            <p:spPr bwMode="auto">
              <a:xfrm>
                <a:off x="2562" y="3431"/>
                <a:ext cx="408" cy="0"/>
              </a:xfrm>
              <a:prstGeom prst="line">
                <a:avLst/>
              </a:prstGeom>
              <a:noFill/>
              <a:ln w="38100">
                <a:solidFill>
                  <a:srgbClr val="002A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Line 35">
                <a:extLst>
                  <a:ext uri="{FF2B5EF4-FFF2-40B4-BE49-F238E27FC236}">
                    <a16:creationId xmlns:a16="http://schemas.microsoft.com/office/drawing/2014/main" id="{08B80047-CEF1-0B40-9A15-8AF3BB08DFE2}"/>
                  </a:ext>
                </a:extLst>
              </p:cNvPr>
              <p:cNvSpPr>
                <a:spLocks noChangeShapeType="1"/>
              </p:cNvSpPr>
              <p:nvPr/>
            </p:nvSpPr>
            <p:spPr bwMode="auto">
              <a:xfrm>
                <a:off x="3106" y="3022"/>
                <a:ext cx="0" cy="318"/>
              </a:xfrm>
              <a:prstGeom prst="line">
                <a:avLst/>
              </a:prstGeom>
              <a:noFill/>
              <a:ln w="38100">
                <a:solidFill>
                  <a:srgbClr val="002A5A"/>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Arc 36">
                <a:extLst>
                  <a:ext uri="{FF2B5EF4-FFF2-40B4-BE49-F238E27FC236}">
                    <a16:creationId xmlns:a16="http://schemas.microsoft.com/office/drawing/2014/main" id="{609676F4-8688-294D-AA44-1D3DC4221ECC}"/>
                  </a:ext>
                </a:extLst>
              </p:cNvPr>
              <p:cNvSpPr>
                <a:spLocks/>
              </p:cNvSpPr>
              <p:nvPr/>
            </p:nvSpPr>
            <p:spPr bwMode="auto">
              <a:xfrm rot="5400000">
                <a:off x="2975" y="3298"/>
                <a:ext cx="127"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2A5A"/>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2A5A"/>
                  </a:solidFill>
                </a:endParaRPr>
              </a:p>
            </p:txBody>
          </p:sp>
          <p:sp>
            <p:nvSpPr>
              <p:cNvPr id="65" name="Text Box 37">
                <a:extLst>
                  <a:ext uri="{FF2B5EF4-FFF2-40B4-BE49-F238E27FC236}">
                    <a16:creationId xmlns:a16="http://schemas.microsoft.com/office/drawing/2014/main" id="{5FE467DE-EBCA-6B4F-8E60-EE6F232C3ADF}"/>
                  </a:ext>
                </a:extLst>
              </p:cNvPr>
              <p:cNvSpPr txBox="1">
                <a:spLocks noChangeArrowheads="1"/>
              </p:cNvSpPr>
              <p:nvPr/>
            </p:nvSpPr>
            <p:spPr bwMode="auto">
              <a:xfrm>
                <a:off x="2267" y="3090"/>
                <a:ext cx="754"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200" b="1">
                    <a:solidFill>
                      <a:srgbClr val="002A5A"/>
                    </a:solidFill>
                    <a:latin typeface="Roboto" panose="02000000000000000000" pitchFamily="2" charset="0"/>
                    <a:ea typeface="Roboto" panose="02000000000000000000" pitchFamily="2" charset="0"/>
                  </a:rPr>
                  <a:t>that increase</a:t>
                </a:r>
                <a:endParaRPr lang="nl-NL" altLang="en-US" sz="1200" b="1">
                  <a:solidFill>
                    <a:srgbClr val="002A5A"/>
                  </a:solidFill>
                  <a:latin typeface="Roboto" panose="02000000000000000000" pitchFamily="2" charset="0"/>
                  <a:ea typeface="Roboto" panose="02000000000000000000" pitchFamily="2" charset="0"/>
                </a:endParaRPr>
              </a:p>
            </p:txBody>
          </p:sp>
        </p:grpSp>
        <p:sp>
          <p:nvSpPr>
            <p:cNvPr id="61" name="Text Box 38">
              <a:extLst>
                <a:ext uri="{FF2B5EF4-FFF2-40B4-BE49-F238E27FC236}">
                  <a16:creationId xmlns:a16="http://schemas.microsoft.com/office/drawing/2014/main" id="{64A255E5-F240-5E4C-B081-81BA57C1E80D}"/>
                </a:ext>
              </a:extLst>
            </p:cNvPr>
            <p:cNvSpPr txBox="1">
              <a:spLocks noChangeArrowheads="1"/>
            </p:cNvSpPr>
            <p:nvPr/>
          </p:nvSpPr>
          <p:spPr bwMode="auto">
            <a:xfrm>
              <a:off x="4951109" y="4483354"/>
              <a:ext cx="594532" cy="431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200" b="1">
                  <a:solidFill>
                    <a:srgbClr val="002A5A"/>
                  </a:solidFill>
                  <a:latin typeface="Roboto" panose="02000000000000000000" pitchFamily="2" charset="0"/>
                  <a:ea typeface="Roboto" panose="02000000000000000000" pitchFamily="2" charset="0"/>
                </a:rPr>
                <a:t>that</a:t>
              </a:r>
            </a:p>
            <a:p>
              <a:pPr eaLnBrk="1" hangingPunct="1">
                <a:spcBef>
                  <a:spcPct val="0"/>
                </a:spcBef>
                <a:buFontTx/>
                <a:buNone/>
              </a:pPr>
              <a:r>
                <a:rPr lang="en-US" altLang="en-US" sz="1200" b="1">
                  <a:solidFill>
                    <a:srgbClr val="002A5A"/>
                  </a:solidFill>
                  <a:latin typeface="Roboto" panose="02000000000000000000" pitchFamily="2" charset="0"/>
                  <a:ea typeface="Roboto" panose="02000000000000000000" pitchFamily="2" charset="0"/>
                </a:rPr>
                <a:t>exploit</a:t>
              </a:r>
              <a:endParaRPr lang="nl-NL" altLang="en-US" sz="1200" b="1">
                <a:solidFill>
                  <a:srgbClr val="002A5A"/>
                </a:solidFill>
                <a:latin typeface="Roboto" panose="02000000000000000000" pitchFamily="2" charset="0"/>
                <a:ea typeface="Roboto" panose="02000000000000000000" pitchFamily="2" charset="0"/>
              </a:endParaRPr>
            </a:p>
          </p:txBody>
        </p:sp>
        <p:sp>
          <p:nvSpPr>
            <p:cNvPr id="72" name="Arc 40">
              <a:extLst>
                <a:ext uri="{FF2B5EF4-FFF2-40B4-BE49-F238E27FC236}">
                  <a16:creationId xmlns:a16="http://schemas.microsoft.com/office/drawing/2014/main" id="{D76F7684-A7C0-AE43-A9C7-8738C0C97A28}"/>
                </a:ext>
              </a:extLst>
            </p:cNvPr>
            <p:cNvSpPr>
              <a:spLocks/>
            </p:cNvSpPr>
            <p:nvPr/>
          </p:nvSpPr>
          <p:spPr bwMode="auto">
            <a:xfrm rot="10800000">
              <a:off x="5841947" y="4424314"/>
              <a:ext cx="178430" cy="17843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2A5A"/>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2A5A"/>
                </a:solidFill>
              </a:endParaRPr>
            </a:p>
          </p:txBody>
        </p:sp>
        <p:sp>
          <p:nvSpPr>
            <p:cNvPr id="73" name="Line 41">
              <a:extLst>
                <a:ext uri="{FF2B5EF4-FFF2-40B4-BE49-F238E27FC236}">
                  <a16:creationId xmlns:a16="http://schemas.microsoft.com/office/drawing/2014/main" id="{A23C014E-C291-8043-90E8-FD85C89072CF}"/>
                </a:ext>
              </a:extLst>
            </p:cNvPr>
            <p:cNvSpPr>
              <a:spLocks noChangeShapeType="1"/>
            </p:cNvSpPr>
            <p:nvPr/>
          </p:nvSpPr>
          <p:spPr bwMode="auto">
            <a:xfrm>
              <a:off x="5841947" y="4067455"/>
              <a:ext cx="0" cy="356859"/>
            </a:xfrm>
            <a:prstGeom prst="line">
              <a:avLst/>
            </a:prstGeom>
            <a:noFill/>
            <a:ln w="38100">
              <a:solidFill>
                <a:srgbClr val="002A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 name="Line 42">
              <a:extLst>
                <a:ext uri="{FF2B5EF4-FFF2-40B4-BE49-F238E27FC236}">
                  <a16:creationId xmlns:a16="http://schemas.microsoft.com/office/drawing/2014/main" id="{FC19A0EE-03F1-2843-8528-DBB0660DFDDE}"/>
                </a:ext>
              </a:extLst>
            </p:cNvPr>
            <p:cNvSpPr>
              <a:spLocks noChangeShapeType="1"/>
            </p:cNvSpPr>
            <p:nvPr/>
          </p:nvSpPr>
          <p:spPr bwMode="auto">
            <a:xfrm>
              <a:off x="6020376" y="4602744"/>
              <a:ext cx="60351" cy="0"/>
            </a:xfrm>
            <a:prstGeom prst="line">
              <a:avLst/>
            </a:prstGeom>
            <a:noFill/>
            <a:ln w="38100">
              <a:solidFill>
                <a:srgbClr val="002A5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5" name="Text Box 43">
              <a:extLst>
                <a:ext uri="{FF2B5EF4-FFF2-40B4-BE49-F238E27FC236}">
                  <a16:creationId xmlns:a16="http://schemas.microsoft.com/office/drawing/2014/main" id="{212D6133-1387-1845-9FF7-415647887A9C}"/>
                </a:ext>
              </a:extLst>
            </p:cNvPr>
            <p:cNvSpPr txBox="1">
              <a:spLocks noChangeArrowheads="1"/>
            </p:cNvSpPr>
            <p:nvPr/>
          </p:nvSpPr>
          <p:spPr bwMode="auto">
            <a:xfrm>
              <a:off x="5803244" y="4138302"/>
              <a:ext cx="792124" cy="258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200" b="1">
                  <a:solidFill>
                    <a:srgbClr val="002A5A"/>
                  </a:solidFill>
                  <a:latin typeface="Roboto" panose="02000000000000000000" pitchFamily="2" charset="0"/>
                  <a:ea typeface="Roboto" panose="02000000000000000000" pitchFamily="2" charset="0"/>
                </a:rPr>
                <a:t>leading to</a:t>
              </a:r>
              <a:endParaRPr lang="nl-NL" altLang="en-US" sz="1200" b="1">
                <a:solidFill>
                  <a:srgbClr val="002A5A"/>
                </a:solidFill>
                <a:latin typeface="Roboto" panose="02000000000000000000" pitchFamily="2" charset="0"/>
                <a:ea typeface="Roboto" panose="02000000000000000000" pitchFamily="2" charset="0"/>
              </a:endParaRPr>
            </a:p>
          </p:txBody>
        </p:sp>
        <p:sp>
          <p:nvSpPr>
            <p:cNvPr id="77" name="AutoShape 45">
              <a:extLst>
                <a:ext uri="{FF2B5EF4-FFF2-40B4-BE49-F238E27FC236}">
                  <a16:creationId xmlns:a16="http://schemas.microsoft.com/office/drawing/2014/main" id="{D0936140-F2BF-AE42-8D53-5FD1C7695A9A}"/>
                </a:ext>
              </a:extLst>
            </p:cNvPr>
            <p:cNvSpPr>
              <a:spLocks noChangeArrowheads="1"/>
            </p:cNvSpPr>
            <p:nvPr/>
          </p:nvSpPr>
          <p:spPr bwMode="auto">
            <a:xfrm>
              <a:off x="5247618" y="3471815"/>
              <a:ext cx="1189969" cy="595640"/>
            </a:xfrm>
            <a:prstGeom prst="roundRect">
              <a:avLst>
                <a:gd name="adj" fmla="val 16667"/>
              </a:avLst>
            </a:prstGeom>
            <a:solidFill>
              <a:srgbClr val="002A5A"/>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b="1">
                  <a:solidFill>
                    <a:schemeClr val="bg1"/>
                  </a:solidFill>
                  <a:latin typeface="Roboto" panose="02000000000000000000" pitchFamily="2" charset="0"/>
                  <a:ea typeface="Roboto" panose="02000000000000000000" pitchFamily="2" charset="0"/>
                </a:rPr>
                <a:t>Vulnerabilities</a:t>
              </a:r>
              <a:endParaRPr lang="nl-NL" altLang="en-US" sz="1200" b="1">
                <a:solidFill>
                  <a:schemeClr val="bg1"/>
                </a:solidFill>
                <a:latin typeface="Roboto" panose="02000000000000000000" pitchFamily="2" charset="0"/>
                <a:ea typeface="Roboto" panose="02000000000000000000" pitchFamily="2" charset="0"/>
              </a:endParaRPr>
            </a:p>
          </p:txBody>
        </p:sp>
        <p:sp>
          <p:nvSpPr>
            <p:cNvPr id="78" name="Line 46">
              <a:extLst>
                <a:ext uri="{FF2B5EF4-FFF2-40B4-BE49-F238E27FC236}">
                  <a16:creationId xmlns:a16="http://schemas.microsoft.com/office/drawing/2014/main" id="{742DEB1F-63CE-DE4D-9EE3-0E2C55CF17EF}"/>
                </a:ext>
              </a:extLst>
            </p:cNvPr>
            <p:cNvSpPr>
              <a:spLocks noChangeShapeType="1"/>
            </p:cNvSpPr>
            <p:nvPr/>
          </p:nvSpPr>
          <p:spPr bwMode="auto">
            <a:xfrm>
              <a:off x="3997299" y="3769635"/>
              <a:ext cx="1249008" cy="0"/>
            </a:xfrm>
            <a:prstGeom prst="line">
              <a:avLst/>
            </a:prstGeom>
            <a:noFill/>
            <a:ln w="38100">
              <a:solidFill>
                <a:srgbClr val="002A5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 name="Line 47">
              <a:extLst>
                <a:ext uri="{FF2B5EF4-FFF2-40B4-BE49-F238E27FC236}">
                  <a16:creationId xmlns:a16="http://schemas.microsoft.com/office/drawing/2014/main" id="{81CD8A53-92E3-264E-B94C-4F93E143BD44}"/>
                </a:ext>
              </a:extLst>
            </p:cNvPr>
            <p:cNvSpPr>
              <a:spLocks noChangeShapeType="1"/>
            </p:cNvSpPr>
            <p:nvPr/>
          </p:nvSpPr>
          <p:spPr bwMode="auto">
            <a:xfrm>
              <a:off x="3820181" y="2162455"/>
              <a:ext cx="0" cy="1428750"/>
            </a:xfrm>
            <a:prstGeom prst="line">
              <a:avLst/>
            </a:prstGeom>
            <a:noFill/>
            <a:ln w="38100">
              <a:solidFill>
                <a:srgbClr val="002A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2A5A"/>
                </a:solidFill>
              </a:endParaRPr>
            </a:p>
          </p:txBody>
        </p:sp>
        <p:sp>
          <p:nvSpPr>
            <p:cNvPr id="80" name="Arc 48">
              <a:extLst>
                <a:ext uri="{FF2B5EF4-FFF2-40B4-BE49-F238E27FC236}">
                  <a16:creationId xmlns:a16="http://schemas.microsoft.com/office/drawing/2014/main" id="{B756EFFF-DDBB-244E-B374-EC97C8B1BE6B}"/>
                </a:ext>
              </a:extLst>
            </p:cNvPr>
            <p:cNvSpPr>
              <a:spLocks/>
            </p:cNvSpPr>
            <p:nvPr/>
          </p:nvSpPr>
          <p:spPr bwMode="auto">
            <a:xfrm rot="10800000">
              <a:off x="3820181" y="3591205"/>
              <a:ext cx="178430" cy="17843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2A5A"/>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 name="Text Box 49">
              <a:extLst>
                <a:ext uri="{FF2B5EF4-FFF2-40B4-BE49-F238E27FC236}">
                  <a16:creationId xmlns:a16="http://schemas.microsoft.com/office/drawing/2014/main" id="{02E136BA-08F5-A049-A64E-2D03F633E550}"/>
                </a:ext>
              </a:extLst>
            </p:cNvPr>
            <p:cNvSpPr txBox="1">
              <a:spLocks noChangeArrowheads="1"/>
            </p:cNvSpPr>
            <p:nvPr/>
          </p:nvSpPr>
          <p:spPr bwMode="auto">
            <a:xfrm>
              <a:off x="3929076" y="3768323"/>
              <a:ext cx="1204872" cy="258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200" b="1">
                  <a:solidFill>
                    <a:srgbClr val="002A5A"/>
                  </a:solidFill>
                  <a:latin typeface="Roboto" panose="02000000000000000000" pitchFamily="2" charset="0"/>
                  <a:ea typeface="Roboto" panose="02000000000000000000" pitchFamily="2" charset="0"/>
                </a:rPr>
                <a:t>may be aware of</a:t>
              </a:r>
              <a:endParaRPr lang="nl-NL" altLang="en-US" sz="1200" b="1">
                <a:solidFill>
                  <a:srgbClr val="002A5A"/>
                </a:solidFill>
                <a:latin typeface="Roboto" panose="02000000000000000000" pitchFamily="2" charset="0"/>
                <a:ea typeface="Roboto" panose="02000000000000000000" pitchFamily="2" charset="0"/>
              </a:endParaRPr>
            </a:p>
          </p:txBody>
        </p:sp>
        <p:grpSp>
          <p:nvGrpSpPr>
            <p:cNvPr id="82" name="Group 50">
              <a:extLst>
                <a:ext uri="{FF2B5EF4-FFF2-40B4-BE49-F238E27FC236}">
                  <a16:creationId xmlns:a16="http://schemas.microsoft.com/office/drawing/2014/main" id="{64625FF6-D1A9-8142-985E-F7A3A7CD9D2B}"/>
                </a:ext>
              </a:extLst>
            </p:cNvPr>
            <p:cNvGrpSpPr>
              <a:grpSpLocks/>
            </p:cNvGrpSpPr>
            <p:nvPr/>
          </p:nvGrpSpPr>
          <p:grpSpPr bwMode="auto">
            <a:xfrm>
              <a:off x="3982867" y="2936525"/>
              <a:ext cx="2605599" cy="666487"/>
              <a:chOff x="1326" y="1435"/>
              <a:chExt cx="1986" cy="508"/>
            </a:xfrm>
          </p:grpSpPr>
          <p:grpSp>
            <p:nvGrpSpPr>
              <p:cNvPr id="83" name="Group 51">
                <a:extLst>
                  <a:ext uri="{FF2B5EF4-FFF2-40B4-BE49-F238E27FC236}">
                    <a16:creationId xmlns:a16="http://schemas.microsoft.com/office/drawing/2014/main" id="{4475C1E2-8842-5F42-AA0A-D57462EA1477}"/>
                  </a:ext>
                </a:extLst>
              </p:cNvPr>
              <p:cNvGrpSpPr>
                <a:grpSpLocks/>
              </p:cNvGrpSpPr>
              <p:nvPr/>
            </p:nvGrpSpPr>
            <p:grpSpPr bwMode="auto">
              <a:xfrm>
                <a:off x="2562" y="1435"/>
                <a:ext cx="750" cy="407"/>
                <a:chOff x="2562" y="1435"/>
                <a:chExt cx="750" cy="407"/>
              </a:xfrm>
            </p:grpSpPr>
            <p:sp>
              <p:nvSpPr>
                <p:cNvPr id="89" name="Line 52">
                  <a:extLst>
                    <a:ext uri="{FF2B5EF4-FFF2-40B4-BE49-F238E27FC236}">
                      <a16:creationId xmlns:a16="http://schemas.microsoft.com/office/drawing/2014/main" id="{C537ADE3-F884-424A-A0BF-0F9364A2158F}"/>
                    </a:ext>
                  </a:extLst>
                </p:cNvPr>
                <p:cNvSpPr>
                  <a:spLocks noChangeShapeType="1"/>
                </p:cNvSpPr>
                <p:nvPr/>
              </p:nvSpPr>
              <p:spPr bwMode="auto">
                <a:xfrm>
                  <a:off x="2562" y="1435"/>
                  <a:ext cx="45" cy="0"/>
                </a:xfrm>
                <a:prstGeom prst="line">
                  <a:avLst/>
                </a:prstGeom>
                <a:noFill/>
                <a:ln w="38100">
                  <a:solidFill>
                    <a:srgbClr val="002A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53">
                  <a:extLst>
                    <a:ext uri="{FF2B5EF4-FFF2-40B4-BE49-F238E27FC236}">
                      <a16:creationId xmlns:a16="http://schemas.microsoft.com/office/drawing/2014/main" id="{02857509-486C-E540-B7CF-3F8FF8079285}"/>
                    </a:ext>
                  </a:extLst>
                </p:cNvPr>
                <p:cNvSpPr>
                  <a:spLocks noChangeShapeType="1"/>
                </p:cNvSpPr>
                <p:nvPr/>
              </p:nvSpPr>
              <p:spPr bwMode="auto">
                <a:xfrm>
                  <a:off x="2743" y="1525"/>
                  <a:ext cx="0" cy="317"/>
                </a:xfrm>
                <a:prstGeom prst="line">
                  <a:avLst/>
                </a:prstGeom>
                <a:noFill/>
                <a:ln w="38100">
                  <a:solidFill>
                    <a:srgbClr val="002A5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Arc 54">
                  <a:extLst>
                    <a:ext uri="{FF2B5EF4-FFF2-40B4-BE49-F238E27FC236}">
                      <a16:creationId xmlns:a16="http://schemas.microsoft.com/office/drawing/2014/main" id="{F4AAF99B-306E-A640-AA59-4843D781C442}"/>
                    </a:ext>
                  </a:extLst>
                </p:cNvPr>
                <p:cNvSpPr>
                  <a:spLocks/>
                </p:cNvSpPr>
                <p:nvPr/>
              </p:nvSpPr>
              <p:spPr bwMode="auto">
                <a:xfrm>
                  <a:off x="2607" y="1435"/>
                  <a:ext cx="136"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2A5A"/>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2A5A"/>
                    </a:solidFill>
                  </a:endParaRPr>
                </a:p>
              </p:txBody>
            </p:sp>
            <p:sp>
              <p:nvSpPr>
                <p:cNvPr id="92" name="Text Box 55">
                  <a:extLst>
                    <a:ext uri="{FF2B5EF4-FFF2-40B4-BE49-F238E27FC236}">
                      <a16:creationId xmlns:a16="http://schemas.microsoft.com/office/drawing/2014/main" id="{472B5E9D-38C0-2146-8EF7-E454EDC48D85}"/>
                    </a:ext>
                  </a:extLst>
                </p:cNvPr>
                <p:cNvSpPr txBox="1">
                  <a:spLocks noChangeArrowheads="1"/>
                </p:cNvSpPr>
                <p:nvPr/>
              </p:nvSpPr>
              <p:spPr bwMode="auto">
                <a:xfrm>
                  <a:off x="2744" y="1480"/>
                  <a:ext cx="568"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200" b="1">
                      <a:solidFill>
                        <a:srgbClr val="002A5A"/>
                      </a:solidFill>
                      <a:latin typeface="Roboto" panose="02000000000000000000" pitchFamily="2" charset="0"/>
                      <a:ea typeface="Roboto" panose="02000000000000000000" pitchFamily="2" charset="0"/>
                    </a:rPr>
                    <a:t>that may</a:t>
                  </a:r>
                </a:p>
                <a:p>
                  <a:pPr eaLnBrk="1" hangingPunct="1">
                    <a:spcBef>
                      <a:spcPct val="0"/>
                    </a:spcBef>
                    <a:buFontTx/>
                    <a:buNone/>
                  </a:pPr>
                  <a:r>
                    <a:rPr lang="en-US" altLang="en-US" sz="1200" b="1">
                      <a:solidFill>
                        <a:srgbClr val="002A5A"/>
                      </a:solidFill>
                      <a:latin typeface="Roboto" panose="02000000000000000000" pitchFamily="2" charset="0"/>
                      <a:ea typeface="Roboto" panose="02000000000000000000" pitchFamily="2" charset="0"/>
                    </a:rPr>
                    <a:t>possess</a:t>
                  </a:r>
                  <a:endParaRPr lang="nl-NL" altLang="en-US" sz="1200" b="1">
                    <a:solidFill>
                      <a:srgbClr val="002A5A"/>
                    </a:solidFill>
                    <a:latin typeface="Roboto" panose="02000000000000000000" pitchFamily="2" charset="0"/>
                    <a:ea typeface="Roboto" panose="02000000000000000000" pitchFamily="2" charset="0"/>
                  </a:endParaRPr>
                </a:p>
              </p:txBody>
            </p:sp>
          </p:grpSp>
          <p:grpSp>
            <p:nvGrpSpPr>
              <p:cNvPr id="84" name="Group 56">
                <a:extLst>
                  <a:ext uri="{FF2B5EF4-FFF2-40B4-BE49-F238E27FC236}">
                    <a16:creationId xmlns:a16="http://schemas.microsoft.com/office/drawing/2014/main" id="{FF8B897D-7A21-CD49-9D38-F74863DF2087}"/>
                  </a:ext>
                </a:extLst>
              </p:cNvPr>
              <p:cNvGrpSpPr>
                <a:grpSpLocks/>
              </p:cNvGrpSpPr>
              <p:nvPr/>
            </p:nvGrpSpPr>
            <p:grpSpPr bwMode="auto">
              <a:xfrm>
                <a:off x="1326" y="1571"/>
                <a:ext cx="963" cy="372"/>
                <a:chOff x="1326" y="1571"/>
                <a:chExt cx="963" cy="372"/>
              </a:xfrm>
            </p:grpSpPr>
            <p:sp>
              <p:nvSpPr>
                <p:cNvPr id="85" name="Line 57">
                  <a:extLst>
                    <a:ext uri="{FF2B5EF4-FFF2-40B4-BE49-F238E27FC236}">
                      <a16:creationId xmlns:a16="http://schemas.microsoft.com/office/drawing/2014/main" id="{A2A5DE9B-DB83-8A49-BA8F-9CCFD43A214C}"/>
                    </a:ext>
                  </a:extLst>
                </p:cNvPr>
                <p:cNvSpPr>
                  <a:spLocks noChangeShapeType="1"/>
                </p:cNvSpPr>
                <p:nvPr/>
              </p:nvSpPr>
              <p:spPr bwMode="auto">
                <a:xfrm flipV="1">
                  <a:off x="2108" y="1571"/>
                  <a:ext cx="0" cy="272"/>
                </a:xfrm>
                <a:prstGeom prst="line">
                  <a:avLst/>
                </a:prstGeom>
                <a:noFill/>
                <a:ln w="38100">
                  <a:solidFill>
                    <a:srgbClr val="002A5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 name="Line 58">
                  <a:extLst>
                    <a:ext uri="{FF2B5EF4-FFF2-40B4-BE49-F238E27FC236}">
                      <a16:creationId xmlns:a16="http://schemas.microsoft.com/office/drawing/2014/main" id="{70FF8F74-2234-EE45-A0AD-4F892CEB10F7}"/>
                    </a:ext>
                  </a:extLst>
                </p:cNvPr>
                <p:cNvSpPr>
                  <a:spLocks noChangeShapeType="1"/>
                </p:cNvSpPr>
                <p:nvPr/>
              </p:nvSpPr>
              <p:spPr bwMode="auto">
                <a:xfrm>
                  <a:off x="2244" y="1934"/>
                  <a:ext cx="45" cy="0"/>
                </a:xfrm>
                <a:prstGeom prst="line">
                  <a:avLst/>
                </a:prstGeom>
                <a:noFill/>
                <a:ln w="38100">
                  <a:solidFill>
                    <a:srgbClr val="002A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Arc 59">
                  <a:extLst>
                    <a:ext uri="{FF2B5EF4-FFF2-40B4-BE49-F238E27FC236}">
                      <a16:creationId xmlns:a16="http://schemas.microsoft.com/office/drawing/2014/main" id="{CC0E5637-49AD-1F40-9445-BD4EA4508699}"/>
                    </a:ext>
                  </a:extLst>
                </p:cNvPr>
                <p:cNvSpPr>
                  <a:spLocks/>
                </p:cNvSpPr>
                <p:nvPr/>
              </p:nvSpPr>
              <p:spPr bwMode="auto">
                <a:xfrm rot="10800000">
                  <a:off x="2108" y="1798"/>
                  <a:ext cx="136"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2A5A"/>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2A5A"/>
                    </a:solidFill>
                  </a:endParaRPr>
                </a:p>
              </p:txBody>
            </p:sp>
            <p:sp>
              <p:nvSpPr>
                <p:cNvPr id="88" name="Text Box 60">
                  <a:extLst>
                    <a:ext uri="{FF2B5EF4-FFF2-40B4-BE49-F238E27FC236}">
                      <a16:creationId xmlns:a16="http://schemas.microsoft.com/office/drawing/2014/main" id="{32819C15-599B-8B43-83F1-EEA5EBFFACD0}"/>
                    </a:ext>
                  </a:extLst>
                </p:cNvPr>
                <p:cNvSpPr txBox="1">
                  <a:spLocks noChangeArrowheads="1"/>
                </p:cNvSpPr>
                <p:nvPr/>
              </p:nvSpPr>
              <p:spPr bwMode="auto">
                <a:xfrm>
                  <a:off x="1326" y="1614"/>
                  <a:ext cx="692"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200" b="1">
                      <a:solidFill>
                        <a:srgbClr val="002A5A"/>
                      </a:solidFill>
                      <a:latin typeface="Roboto" panose="02000000000000000000" pitchFamily="2" charset="0"/>
                      <a:ea typeface="Roboto" panose="02000000000000000000" pitchFamily="2" charset="0"/>
                    </a:rPr>
                    <a:t>that may be</a:t>
                  </a:r>
                </a:p>
                <a:p>
                  <a:pPr eaLnBrk="1" hangingPunct="1">
                    <a:spcBef>
                      <a:spcPct val="0"/>
                    </a:spcBef>
                    <a:buFontTx/>
                    <a:buNone/>
                  </a:pPr>
                  <a:r>
                    <a:rPr lang="en-US" altLang="en-US" sz="1200" b="1">
                      <a:solidFill>
                        <a:srgbClr val="002A5A"/>
                      </a:solidFill>
                      <a:latin typeface="Roboto" panose="02000000000000000000" pitchFamily="2" charset="0"/>
                      <a:ea typeface="Roboto" panose="02000000000000000000" pitchFamily="2" charset="0"/>
                    </a:rPr>
                    <a:t>reduced by</a:t>
                  </a:r>
                  <a:endParaRPr lang="nl-NL" altLang="en-US" sz="1200" b="1">
                    <a:solidFill>
                      <a:srgbClr val="002A5A"/>
                    </a:solidFill>
                    <a:latin typeface="Roboto" panose="02000000000000000000" pitchFamily="2" charset="0"/>
                    <a:ea typeface="Roboto" panose="02000000000000000000" pitchFamily="2" charset="0"/>
                  </a:endParaRPr>
                </a:p>
              </p:txBody>
            </p:sp>
          </p:grpSp>
        </p:grpSp>
        <p:sp>
          <p:nvSpPr>
            <p:cNvPr id="94" name="Line 62">
              <a:extLst>
                <a:ext uri="{FF2B5EF4-FFF2-40B4-BE49-F238E27FC236}">
                  <a16:creationId xmlns:a16="http://schemas.microsoft.com/office/drawing/2014/main" id="{39E16723-F962-204B-890E-75181ECF9CE2}"/>
                </a:ext>
              </a:extLst>
            </p:cNvPr>
            <p:cNvSpPr>
              <a:spLocks noChangeShapeType="1"/>
            </p:cNvSpPr>
            <p:nvPr/>
          </p:nvSpPr>
          <p:spPr bwMode="auto">
            <a:xfrm>
              <a:off x="5604478" y="2697745"/>
              <a:ext cx="892149" cy="0"/>
            </a:xfrm>
            <a:prstGeom prst="line">
              <a:avLst/>
            </a:prstGeom>
            <a:noFill/>
            <a:ln w="38100">
              <a:solidFill>
                <a:srgbClr val="002A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AutoShape 64">
              <a:extLst>
                <a:ext uri="{FF2B5EF4-FFF2-40B4-BE49-F238E27FC236}">
                  <a16:creationId xmlns:a16="http://schemas.microsoft.com/office/drawing/2014/main" id="{AD53AD5D-0D8A-E747-B1E2-D963D3C78109}"/>
                </a:ext>
              </a:extLst>
            </p:cNvPr>
            <p:cNvSpPr>
              <a:spLocks noChangeArrowheads="1"/>
            </p:cNvSpPr>
            <p:nvPr/>
          </p:nvSpPr>
          <p:spPr bwMode="auto">
            <a:xfrm>
              <a:off x="4414509" y="2519316"/>
              <a:ext cx="1189969" cy="595640"/>
            </a:xfrm>
            <a:prstGeom prst="roundRect">
              <a:avLst>
                <a:gd name="adj" fmla="val 16667"/>
              </a:avLst>
            </a:prstGeom>
            <a:solidFill>
              <a:srgbClr val="002A5A"/>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b="1">
                  <a:solidFill>
                    <a:schemeClr val="bg1"/>
                  </a:solidFill>
                  <a:latin typeface="Roboto" panose="02000000000000000000" pitchFamily="2" charset="0"/>
                  <a:ea typeface="Roboto" panose="02000000000000000000" pitchFamily="2" charset="0"/>
                </a:rPr>
                <a:t>Controls</a:t>
              </a:r>
              <a:endParaRPr lang="nl-NL" altLang="en-US" sz="1200" b="1">
                <a:solidFill>
                  <a:schemeClr val="bg1"/>
                </a:solidFill>
                <a:latin typeface="Roboto" panose="02000000000000000000" pitchFamily="2" charset="0"/>
                <a:ea typeface="Roboto" panose="02000000000000000000" pitchFamily="2" charset="0"/>
              </a:endParaRPr>
            </a:p>
          </p:txBody>
        </p:sp>
        <p:sp>
          <p:nvSpPr>
            <p:cNvPr id="97" name="Arc 65">
              <a:extLst>
                <a:ext uri="{FF2B5EF4-FFF2-40B4-BE49-F238E27FC236}">
                  <a16:creationId xmlns:a16="http://schemas.microsoft.com/office/drawing/2014/main" id="{6DC2F154-E21F-4C41-BE8B-D7CA0A1DCE7F}"/>
                </a:ext>
              </a:extLst>
            </p:cNvPr>
            <p:cNvSpPr>
              <a:spLocks/>
            </p:cNvSpPr>
            <p:nvPr/>
          </p:nvSpPr>
          <p:spPr bwMode="auto">
            <a:xfrm>
              <a:off x="6496626" y="2697745"/>
              <a:ext cx="178430" cy="17843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2A5A"/>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 name="Arc 66">
              <a:extLst>
                <a:ext uri="{FF2B5EF4-FFF2-40B4-BE49-F238E27FC236}">
                  <a16:creationId xmlns:a16="http://schemas.microsoft.com/office/drawing/2014/main" id="{6B3C7E73-9319-E14F-8FE1-6F962876E0CD}"/>
                </a:ext>
              </a:extLst>
            </p:cNvPr>
            <p:cNvSpPr>
              <a:spLocks/>
            </p:cNvSpPr>
            <p:nvPr/>
          </p:nvSpPr>
          <p:spPr bwMode="auto">
            <a:xfrm rot="10800000">
              <a:off x="4174416" y="2638706"/>
              <a:ext cx="178430" cy="17843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2A5A"/>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Line 67">
              <a:extLst>
                <a:ext uri="{FF2B5EF4-FFF2-40B4-BE49-F238E27FC236}">
                  <a16:creationId xmlns:a16="http://schemas.microsoft.com/office/drawing/2014/main" id="{70D87879-1BA0-154C-927D-96A57D27BB11}"/>
                </a:ext>
              </a:extLst>
            </p:cNvPr>
            <p:cNvSpPr>
              <a:spLocks noChangeShapeType="1"/>
            </p:cNvSpPr>
            <p:nvPr/>
          </p:nvSpPr>
          <p:spPr bwMode="auto">
            <a:xfrm flipH="1">
              <a:off x="4174416" y="2162456"/>
              <a:ext cx="1312" cy="476250"/>
            </a:xfrm>
            <a:prstGeom prst="line">
              <a:avLst/>
            </a:prstGeom>
            <a:noFill/>
            <a:ln w="38100">
              <a:solidFill>
                <a:srgbClr val="002A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2A5A"/>
                </a:solidFill>
              </a:endParaRPr>
            </a:p>
          </p:txBody>
        </p:sp>
        <p:sp>
          <p:nvSpPr>
            <p:cNvPr id="100" name="Line 68">
              <a:extLst>
                <a:ext uri="{FF2B5EF4-FFF2-40B4-BE49-F238E27FC236}">
                  <a16:creationId xmlns:a16="http://schemas.microsoft.com/office/drawing/2014/main" id="{0593737A-5B51-B443-89AA-9DE4222CF6FA}"/>
                </a:ext>
              </a:extLst>
            </p:cNvPr>
            <p:cNvSpPr>
              <a:spLocks noChangeShapeType="1"/>
            </p:cNvSpPr>
            <p:nvPr/>
          </p:nvSpPr>
          <p:spPr bwMode="auto">
            <a:xfrm>
              <a:off x="4352846" y="2817136"/>
              <a:ext cx="60351" cy="0"/>
            </a:xfrm>
            <a:prstGeom prst="line">
              <a:avLst/>
            </a:prstGeom>
            <a:noFill/>
            <a:ln w="38100">
              <a:solidFill>
                <a:srgbClr val="002A5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1" name="Text Box 69">
              <a:extLst>
                <a:ext uri="{FF2B5EF4-FFF2-40B4-BE49-F238E27FC236}">
                  <a16:creationId xmlns:a16="http://schemas.microsoft.com/office/drawing/2014/main" id="{E9D9E568-AE78-E34E-934C-AA0DE5E2B46D}"/>
                </a:ext>
              </a:extLst>
            </p:cNvPr>
            <p:cNvSpPr txBox="1">
              <a:spLocks noChangeArrowheads="1"/>
            </p:cNvSpPr>
            <p:nvPr/>
          </p:nvSpPr>
          <p:spPr bwMode="auto">
            <a:xfrm>
              <a:off x="5843259" y="2458964"/>
              <a:ext cx="764316" cy="258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200" b="1">
                  <a:solidFill>
                    <a:srgbClr val="002A5A"/>
                  </a:solidFill>
                  <a:latin typeface="Roboto" panose="02000000000000000000" pitchFamily="2" charset="0"/>
                  <a:ea typeface="Roboto" panose="02000000000000000000" pitchFamily="2" charset="0"/>
                </a:rPr>
                <a:t>to reduce</a:t>
              </a:r>
              <a:endParaRPr lang="nl-NL" altLang="en-US" sz="1200" b="1">
                <a:solidFill>
                  <a:srgbClr val="002A5A"/>
                </a:solidFill>
                <a:latin typeface="Roboto" panose="02000000000000000000" pitchFamily="2" charset="0"/>
                <a:ea typeface="Roboto" panose="02000000000000000000" pitchFamily="2" charset="0"/>
              </a:endParaRPr>
            </a:p>
          </p:txBody>
        </p:sp>
        <p:sp>
          <p:nvSpPr>
            <p:cNvPr id="102" name="Text Box 70">
              <a:extLst>
                <a:ext uri="{FF2B5EF4-FFF2-40B4-BE49-F238E27FC236}">
                  <a16:creationId xmlns:a16="http://schemas.microsoft.com/office/drawing/2014/main" id="{B5A1AAB1-6C5D-5C44-9F0D-4660AED2FAC6}"/>
                </a:ext>
              </a:extLst>
            </p:cNvPr>
            <p:cNvSpPr txBox="1">
              <a:spLocks noChangeArrowheads="1"/>
            </p:cNvSpPr>
            <p:nvPr/>
          </p:nvSpPr>
          <p:spPr bwMode="auto">
            <a:xfrm>
              <a:off x="4177040" y="2221495"/>
              <a:ext cx="632587" cy="258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200" b="1">
                  <a:solidFill>
                    <a:srgbClr val="002A5A"/>
                  </a:solidFill>
                  <a:latin typeface="Roboto" panose="02000000000000000000" pitchFamily="2" charset="0"/>
                  <a:ea typeface="Roboto" panose="02000000000000000000" pitchFamily="2" charset="0"/>
                </a:rPr>
                <a:t>impose</a:t>
              </a:r>
              <a:endParaRPr lang="nl-NL" altLang="en-US" sz="1200" b="1">
                <a:solidFill>
                  <a:srgbClr val="002A5A"/>
                </a:solidFill>
                <a:latin typeface="Roboto" panose="02000000000000000000" pitchFamily="2" charset="0"/>
                <a:ea typeface="Roboto" panose="02000000000000000000" pitchFamily="2" charset="0"/>
              </a:endParaRPr>
            </a:p>
          </p:txBody>
        </p:sp>
        <p:sp>
          <p:nvSpPr>
            <p:cNvPr id="104" name="Arc 72">
              <a:extLst>
                <a:ext uri="{FF2B5EF4-FFF2-40B4-BE49-F238E27FC236}">
                  <a16:creationId xmlns:a16="http://schemas.microsoft.com/office/drawing/2014/main" id="{68E80B33-87DE-324C-B674-8842A950763E}"/>
                </a:ext>
              </a:extLst>
            </p:cNvPr>
            <p:cNvSpPr>
              <a:spLocks/>
            </p:cNvSpPr>
            <p:nvPr/>
          </p:nvSpPr>
          <p:spPr bwMode="auto">
            <a:xfrm rot="5400000">
              <a:off x="7329735" y="6030183"/>
              <a:ext cx="178430" cy="17843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2A5A"/>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AutoShape 74">
              <a:extLst>
                <a:ext uri="{FF2B5EF4-FFF2-40B4-BE49-F238E27FC236}">
                  <a16:creationId xmlns:a16="http://schemas.microsoft.com/office/drawing/2014/main" id="{0539F925-5397-5145-8A9A-48CE3DB04B77}"/>
                </a:ext>
              </a:extLst>
            </p:cNvPr>
            <p:cNvSpPr>
              <a:spLocks noChangeArrowheads="1"/>
            </p:cNvSpPr>
            <p:nvPr/>
          </p:nvSpPr>
          <p:spPr bwMode="auto">
            <a:xfrm>
              <a:off x="3581400" y="4423003"/>
              <a:ext cx="1189969" cy="595641"/>
            </a:xfrm>
            <a:prstGeom prst="roundRect">
              <a:avLst>
                <a:gd name="adj" fmla="val 16667"/>
              </a:avLst>
            </a:prstGeom>
            <a:solidFill>
              <a:srgbClr val="002A5A"/>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b="1">
                  <a:solidFill>
                    <a:schemeClr val="bg1"/>
                  </a:solidFill>
                  <a:latin typeface="Roboto" panose="02000000000000000000" pitchFamily="2" charset="0"/>
                  <a:ea typeface="Roboto" panose="02000000000000000000" pitchFamily="2" charset="0"/>
                </a:rPr>
                <a:t>Threat agents</a:t>
              </a:r>
            </a:p>
          </p:txBody>
        </p:sp>
        <p:sp>
          <p:nvSpPr>
            <p:cNvPr id="107" name="Line 75">
              <a:extLst>
                <a:ext uri="{FF2B5EF4-FFF2-40B4-BE49-F238E27FC236}">
                  <a16:creationId xmlns:a16="http://schemas.microsoft.com/office/drawing/2014/main" id="{8F9BD405-3749-284F-ABAB-7D2ABD10A0DF}"/>
                </a:ext>
              </a:extLst>
            </p:cNvPr>
            <p:cNvSpPr>
              <a:spLocks noChangeShapeType="1"/>
            </p:cNvSpPr>
            <p:nvPr/>
          </p:nvSpPr>
          <p:spPr bwMode="auto">
            <a:xfrm>
              <a:off x="4175728" y="5018644"/>
              <a:ext cx="0" cy="476250"/>
            </a:xfrm>
            <a:prstGeom prst="line">
              <a:avLst/>
            </a:prstGeom>
            <a:noFill/>
            <a:ln w="38100">
              <a:solidFill>
                <a:srgbClr val="002A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2A5A"/>
                </a:solidFill>
              </a:endParaRPr>
            </a:p>
          </p:txBody>
        </p:sp>
        <p:sp>
          <p:nvSpPr>
            <p:cNvPr id="108" name="Line 76">
              <a:extLst>
                <a:ext uri="{FF2B5EF4-FFF2-40B4-BE49-F238E27FC236}">
                  <a16:creationId xmlns:a16="http://schemas.microsoft.com/office/drawing/2014/main" id="{3E307E59-C8A0-8848-BD06-008A84733DB2}"/>
                </a:ext>
              </a:extLst>
            </p:cNvPr>
            <p:cNvSpPr>
              <a:spLocks noChangeShapeType="1"/>
            </p:cNvSpPr>
            <p:nvPr/>
          </p:nvSpPr>
          <p:spPr bwMode="auto">
            <a:xfrm>
              <a:off x="4354158" y="5673323"/>
              <a:ext cx="60351" cy="0"/>
            </a:xfrm>
            <a:prstGeom prst="line">
              <a:avLst/>
            </a:prstGeom>
            <a:noFill/>
            <a:ln w="38100">
              <a:solidFill>
                <a:srgbClr val="002A5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 name="Arc 77">
              <a:extLst>
                <a:ext uri="{FF2B5EF4-FFF2-40B4-BE49-F238E27FC236}">
                  <a16:creationId xmlns:a16="http://schemas.microsoft.com/office/drawing/2014/main" id="{214DE529-120A-4D48-96B6-0CDD40602642}"/>
                </a:ext>
              </a:extLst>
            </p:cNvPr>
            <p:cNvSpPr>
              <a:spLocks/>
            </p:cNvSpPr>
            <p:nvPr/>
          </p:nvSpPr>
          <p:spPr bwMode="auto">
            <a:xfrm rot="10800000">
              <a:off x="4175728" y="5494894"/>
              <a:ext cx="178430" cy="17843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2A5A"/>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Line 78">
              <a:extLst>
                <a:ext uri="{FF2B5EF4-FFF2-40B4-BE49-F238E27FC236}">
                  <a16:creationId xmlns:a16="http://schemas.microsoft.com/office/drawing/2014/main" id="{76701479-A8E1-F845-A656-4A772B4216BF}"/>
                </a:ext>
              </a:extLst>
            </p:cNvPr>
            <p:cNvSpPr>
              <a:spLocks noChangeShapeType="1"/>
            </p:cNvSpPr>
            <p:nvPr/>
          </p:nvSpPr>
          <p:spPr bwMode="auto">
            <a:xfrm>
              <a:off x="3820181" y="5018644"/>
              <a:ext cx="0" cy="1011539"/>
            </a:xfrm>
            <a:prstGeom prst="line">
              <a:avLst/>
            </a:prstGeom>
            <a:noFill/>
            <a:ln w="38100">
              <a:solidFill>
                <a:srgbClr val="002A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2A5A"/>
                </a:solidFill>
              </a:endParaRPr>
            </a:p>
          </p:txBody>
        </p:sp>
        <p:sp>
          <p:nvSpPr>
            <p:cNvPr id="111" name="Line 79">
              <a:extLst>
                <a:ext uri="{FF2B5EF4-FFF2-40B4-BE49-F238E27FC236}">
                  <a16:creationId xmlns:a16="http://schemas.microsoft.com/office/drawing/2014/main" id="{7EEB5A23-612C-A347-9AE8-63FDB028DD67}"/>
                </a:ext>
              </a:extLst>
            </p:cNvPr>
            <p:cNvSpPr>
              <a:spLocks noChangeShapeType="1"/>
            </p:cNvSpPr>
            <p:nvPr/>
          </p:nvSpPr>
          <p:spPr bwMode="auto">
            <a:xfrm>
              <a:off x="3998611" y="6208613"/>
              <a:ext cx="3390164" cy="0"/>
            </a:xfrm>
            <a:prstGeom prst="line">
              <a:avLst/>
            </a:prstGeom>
            <a:noFill/>
            <a:ln w="38100">
              <a:solidFill>
                <a:srgbClr val="002A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2A5A"/>
                </a:solidFill>
              </a:endParaRPr>
            </a:p>
          </p:txBody>
        </p:sp>
        <p:sp>
          <p:nvSpPr>
            <p:cNvPr id="112" name="Line 80">
              <a:extLst>
                <a:ext uri="{FF2B5EF4-FFF2-40B4-BE49-F238E27FC236}">
                  <a16:creationId xmlns:a16="http://schemas.microsoft.com/office/drawing/2014/main" id="{979B3A37-DFC4-6440-9B87-78F207F57D59}"/>
                </a:ext>
              </a:extLst>
            </p:cNvPr>
            <p:cNvSpPr>
              <a:spLocks noChangeShapeType="1"/>
            </p:cNvSpPr>
            <p:nvPr/>
          </p:nvSpPr>
          <p:spPr bwMode="auto">
            <a:xfrm flipV="1">
              <a:off x="7508165" y="5971144"/>
              <a:ext cx="0" cy="119391"/>
            </a:xfrm>
            <a:prstGeom prst="line">
              <a:avLst/>
            </a:prstGeom>
            <a:noFill/>
            <a:ln w="38100">
              <a:solidFill>
                <a:srgbClr val="002A5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Arc 81">
              <a:extLst>
                <a:ext uri="{FF2B5EF4-FFF2-40B4-BE49-F238E27FC236}">
                  <a16:creationId xmlns:a16="http://schemas.microsoft.com/office/drawing/2014/main" id="{24FB2BFB-0303-494D-BAB4-5902CA686BCD}"/>
                </a:ext>
              </a:extLst>
            </p:cNvPr>
            <p:cNvSpPr>
              <a:spLocks/>
            </p:cNvSpPr>
            <p:nvPr/>
          </p:nvSpPr>
          <p:spPr bwMode="auto">
            <a:xfrm rot="10800000">
              <a:off x="3820181" y="6030183"/>
              <a:ext cx="178430" cy="17843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2A5A"/>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Text Box 82">
              <a:extLst>
                <a:ext uri="{FF2B5EF4-FFF2-40B4-BE49-F238E27FC236}">
                  <a16:creationId xmlns:a16="http://schemas.microsoft.com/office/drawing/2014/main" id="{D1B640E0-69E1-314C-8E43-F454754C74E9}"/>
                </a:ext>
              </a:extLst>
            </p:cNvPr>
            <p:cNvSpPr txBox="1">
              <a:spLocks noChangeArrowheads="1"/>
            </p:cNvSpPr>
            <p:nvPr/>
          </p:nvSpPr>
          <p:spPr bwMode="auto">
            <a:xfrm>
              <a:off x="4235340" y="4953000"/>
              <a:ext cx="565260" cy="431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eaLnBrk="1" hangingPunct="1">
                <a:spcBef>
                  <a:spcPct val="0"/>
                </a:spcBef>
                <a:buFontTx/>
                <a:buNone/>
              </a:pPr>
              <a:r>
                <a:rPr lang="en-US" altLang="en-US" sz="1200" b="1">
                  <a:solidFill>
                    <a:srgbClr val="002A5A"/>
                  </a:solidFill>
                  <a:latin typeface="Roboto" panose="02000000000000000000" pitchFamily="2" charset="0"/>
                  <a:ea typeface="Roboto" panose="02000000000000000000" pitchFamily="2" charset="0"/>
                </a:rPr>
                <a:t>give</a:t>
              </a:r>
            </a:p>
            <a:p>
              <a:pPr algn="r" eaLnBrk="1" hangingPunct="1">
                <a:spcBef>
                  <a:spcPct val="0"/>
                </a:spcBef>
                <a:buFontTx/>
                <a:buNone/>
              </a:pPr>
              <a:r>
                <a:rPr lang="en-US" altLang="en-US" sz="1200" b="1">
                  <a:solidFill>
                    <a:srgbClr val="002A5A"/>
                  </a:solidFill>
                  <a:latin typeface="Roboto" panose="02000000000000000000" pitchFamily="2" charset="0"/>
                  <a:ea typeface="Roboto" panose="02000000000000000000" pitchFamily="2" charset="0"/>
                </a:rPr>
                <a:t>rise to</a:t>
              </a:r>
              <a:endParaRPr lang="nl-NL" altLang="en-US" sz="1200" b="1">
                <a:solidFill>
                  <a:srgbClr val="002A5A"/>
                </a:solidFill>
                <a:latin typeface="Roboto" panose="02000000000000000000" pitchFamily="2" charset="0"/>
                <a:ea typeface="Roboto" panose="02000000000000000000" pitchFamily="2" charset="0"/>
              </a:endParaRPr>
            </a:p>
          </p:txBody>
        </p:sp>
        <p:sp>
          <p:nvSpPr>
            <p:cNvPr id="115" name="Text Box 83">
              <a:extLst>
                <a:ext uri="{FF2B5EF4-FFF2-40B4-BE49-F238E27FC236}">
                  <a16:creationId xmlns:a16="http://schemas.microsoft.com/office/drawing/2014/main" id="{D9A48DEE-5AAA-0047-A9AF-74A127B811F6}"/>
                </a:ext>
              </a:extLst>
            </p:cNvPr>
            <p:cNvSpPr txBox="1">
              <a:spLocks noChangeArrowheads="1"/>
            </p:cNvSpPr>
            <p:nvPr/>
          </p:nvSpPr>
          <p:spPr bwMode="auto">
            <a:xfrm>
              <a:off x="4712329" y="6208613"/>
              <a:ext cx="2330415" cy="258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200" b="1">
                  <a:solidFill>
                    <a:srgbClr val="002A5A"/>
                  </a:solidFill>
                  <a:latin typeface="Roboto" panose="02000000000000000000" pitchFamily="2" charset="0"/>
                  <a:ea typeface="Roboto" panose="02000000000000000000" pitchFamily="2" charset="0"/>
                </a:rPr>
                <a:t>wish to abuse and/or may damage</a:t>
              </a:r>
              <a:endParaRPr lang="nl-NL" altLang="en-US" sz="1200" b="1">
                <a:solidFill>
                  <a:srgbClr val="002A5A"/>
                </a:solidFill>
                <a:latin typeface="Roboto" panose="02000000000000000000" pitchFamily="2" charset="0"/>
                <a:ea typeface="Roboto" panose="02000000000000000000" pitchFamily="2" charset="0"/>
              </a:endParaRPr>
            </a:p>
          </p:txBody>
        </p:sp>
      </p:grpSp>
      <p:sp>
        <p:nvSpPr>
          <p:cNvPr id="2" name="Slide Number Placeholder 1">
            <a:extLst>
              <a:ext uri="{FF2B5EF4-FFF2-40B4-BE49-F238E27FC236}">
                <a16:creationId xmlns:a16="http://schemas.microsoft.com/office/drawing/2014/main" id="{209D4193-88EC-4D12-86D3-1A236AEBEBAC}"/>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31</a:t>
            </a:fld>
            <a:endParaRPr lang="nl-NL"/>
          </a:p>
        </p:txBody>
      </p:sp>
    </p:spTree>
    <p:extLst>
      <p:ext uri="{BB962C8B-B14F-4D97-AF65-F5344CB8AC3E}">
        <p14:creationId xmlns:p14="http://schemas.microsoft.com/office/powerpoint/2010/main" val="1362765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128">
            <a:extLst>
              <a:ext uri="{FF2B5EF4-FFF2-40B4-BE49-F238E27FC236}">
                <a16:creationId xmlns:a16="http://schemas.microsoft.com/office/drawing/2014/main" id="{7DC001B0-B277-504A-9CD5-469D5C4A26C5}"/>
              </a:ext>
            </a:extLst>
          </p:cNvPr>
          <p:cNvSpPr/>
          <p:nvPr/>
        </p:nvSpPr>
        <p:spPr>
          <a:xfrm>
            <a:off x="228600" y="1447801"/>
            <a:ext cx="11506197" cy="4648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Rectangle 33">
            <a:extLst>
              <a:ext uri="{FF2B5EF4-FFF2-40B4-BE49-F238E27FC236}">
                <a16:creationId xmlns:a16="http://schemas.microsoft.com/office/drawing/2014/main" id="{33D62DA2-F6C0-7D4C-A7D1-F612CF334E52}"/>
              </a:ext>
            </a:extLst>
          </p:cNvPr>
          <p:cNvSpPr/>
          <p:nvPr/>
        </p:nvSpPr>
        <p:spPr>
          <a:xfrm>
            <a:off x="457203" y="1676400"/>
            <a:ext cx="7895536" cy="31884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latin typeface="Roboto" panose="02000000000000000000" pitchFamily="2" charset="0"/>
              <a:ea typeface="Roboto" panose="02000000000000000000" pitchFamily="2" charset="0"/>
            </a:endParaRPr>
          </a:p>
        </p:txBody>
      </p:sp>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Risk management according to ISO/IEC 27001:2022</a:t>
            </a:r>
            <a:endParaRPr lang="en-NL" sz="2400" b="1" dirty="0">
              <a:solidFill>
                <a:schemeClr val="bg1"/>
              </a:solidFill>
              <a:latin typeface="Montserrat SemiBold" panose="00000700000000000000" pitchFamily="2" charset="0"/>
            </a:endParaRPr>
          </a:p>
        </p:txBody>
      </p:sp>
      <p:sp>
        <p:nvSpPr>
          <p:cNvPr id="93" name="Text Box 5">
            <a:extLst>
              <a:ext uri="{FF2B5EF4-FFF2-40B4-BE49-F238E27FC236}">
                <a16:creationId xmlns:a16="http://schemas.microsoft.com/office/drawing/2014/main" id="{EC53E25D-6348-4146-A6D2-41B662D06444}"/>
              </a:ext>
            </a:extLst>
          </p:cNvPr>
          <p:cNvSpPr txBox="1">
            <a:spLocks noChangeArrowheads="1"/>
          </p:cNvSpPr>
          <p:nvPr/>
        </p:nvSpPr>
        <p:spPr bwMode="auto">
          <a:xfrm>
            <a:off x="6365434" y="6231488"/>
            <a:ext cx="42931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GB" altLang="en-US" sz="1200">
                <a:solidFill>
                  <a:srgbClr val="002A5A"/>
                </a:solidFill>
                <a:latin typeface="Roboto" panose="02000000000000000000" pitchFamily="2" charset="0"/>
                <a:ea typeface="Roboto" panose="02000000000000000000" pitchFamily="2" charset="0"/>
              </a:rPr>
              <a:t>ISO/IEC 27001 explicitly refers to and aligns with </a:t>
            </a:r>
            <a:br>
              <a:rPr lang="en-GB" altLang="en-US" sz="1200">
                <a:solidFill>
                  <a:srgbClr val="002A5A"/>
                </a:solidFill>
                <a:latin typeface="Roboto" panose="02000000000000000000" pitchFamily="2" charset="0"/>
                <a:ea typeface="Roboto" panose="02000000000000000000" pitchFamily="2" charset="0"/>
              </a:rPr>
            </a:br>
            <a:r>
              <a:rPr lang="en-GB" altLang="en-US" sz="1200">
                <a:solidFill>
                  <a:srgbClr val="002A5A"/>
                </a:solidFill>
                <a:latin typeface="Roboto" panose="02000000000000000000" pitchFamily="2" charset="0"/>
                <a:ea typeface="Roboto" panose="02000000000000000000" pitchFamily="2" charset="0"/>
              </a:rPr>
              <a:t>ISO 31000 – Risk management – Principles and guidelines</a:t>
            </a:r>
          </a:p>
        </p:txBody>
      </p:sp>
      <p:grpSp>
        <p:nvGrpSpPr>
          <p:cNvPr id="31" name="Group 30">
            <a:extLst>
              <a:ext uri="{FF2B5EF4-FFF2-40B4-BE49-F238E27FC236}">
                <a16:creationId xmlns:a16="http://schemas.microsoft.com/office/drawing/2014/main" id="{70660F8F-1CC0-B743-AE69-7C7E1A795C87}"/>
              </a:ext>
            </a:extLst>
          </p:cNvPr>
          <p:cNvGrpSpPr/>
          <p:nvPr/>
        </p:nvGrpSpPr>
        <p:grpSpPr>
          <a:xfrm>
            <a:off x="627397" y="2133600"/>
            <a:ext cx="10962053" cy="3606172"/>
            <a:chOff x="-6927" y="2856562"/>
            <a:chExt cx="10962053" cy="3606172"/>
          </a:xfrm>
        </p:grpSpPr>
        <p:sp>
          <p:nvSpPr>
            <p:cNvPr id="95" name="AutoShape 6">
              <a:extLst>
                <a:ext uri="{FF2B5EF4-FFF2-40B4-BE49-F238E27FC236}">
                  <a16:creationId xmlns:a16="http://schemas.microsoft.com/office/drawing/2014/main" id="{382A5E76-D7FD-1E49-9706-F13ADF11ACA9}"/>
                </a:ext>
              </a:extLst>
            </p:cNvPr>
            <p:cNvSpPr>
              <a:spLocks noChangeArrowheads="1"/>
            </p:cNvSpPr>
            <p:nvPr/>
          </p:nvSpPr>
          <p:spPr bwMode="auto">
            <a:xfrm>
              <a:off x="1922531" y="2971800"/>
              <a:ext cx="1752600" cy="637488"/>
            </a:xfrm>
            <a:prstGeom prst="roundRect">
              <a:avLst>
                <a:gd name="adj" fmla="val 16667"/>
              </a:avLst>
            </a:prstGeom>
            <a:solidFill>
              <a:srgbClr val="002A5A"/>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en-US" altLang="en-US" sz="1200" b="1">
                  <a:solidFill>
                    <a:schemeClr val="bg1"/>
                  </a:solidFill>
                  <a:latin typeface="Roboto" panose="02000000000000000000" pitchFamily="2" charset="0"/>
                  <a:ea typeface="Roboto" panose="02000000000000000000" pitchFamily="2" charset="0"/>
                </a:rPr>
                <a:t>Risk Analysis</a:t>
              </a:r>
              <a:endParaRPr lang="nl-NL" altLang="en-US" sz="1200" b="1">
                <a:solidFill>
                  <a:schemeClr val="bg1"/>
                </a:solidFill>
                <a:latin typeface="Roboto" panose="02000000000000000000" pitchFamily="2" charset="0"/>
                <a:ea typeface="Roboto" panose="02000000000000000000" pitchFamily="2" charset="0"/>
              </a:endParaRPr>
            </a:p>
          </p:txBody>
        </p:sp>
        <p:sp>
          <p:nvSpPr>
            <p:cNvPr id="103" name="AutoShape 6">
              <a:extLst>
                <a:ext uri="{FF2B5EF4-FFF2-40B4-BE49-F238E27FC236}">
                  <a16:creationId xmlns:a16="http://schemas.microsoft.com/office/drawing/2014/main" id="{9960B4ED-4F9F-1347-97EB-3FB8674E9499}"/>
                </a:ext>
              </a:extLst>
            </p:cNvPr>
            <p:cNvSpPr>
              <a:spLocks noChangeArrowheads="1"/>
            </p:cNvSpPr>
            <p:nvPr/>
          </p:nvSpPr>
          <p:spPr bwMode="auto">
            <a:xfrm>
              <a:off x="5576454" y="2971800"/>
              <a:ext cx="1752600" cy="637488"/>
            </a:xfrm>
            <a:prstGeom prst="roundRect">
              <a:avLst>
                <a:gd name="adj" fmla="val 16667"/>
              </a:avLst>
            </a:prstGeom>
            <a:solidFill>
              <a:srgbClr val="002A5A"/>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en-US" altLang="en-US" sz="1200" b="1">
                  <a:solidFill>
                    <a:schemeClr val="bg1"/>
                  </a:solidFill>
                  <a:latin typeface="Roboto" panose="02000000000000000000" pitchFamily="2" charset="0"/>
                  <a:ea typeface="Roboto" panose="02000000000000000000" pitchFamily="2" charset="0"/>
                </a:rPr>
                <a:t>Risk Evaluation</a:t>
              </a:r>
              <a:endParaRPr lang="nl-NL" altLang="en-US" sz="1200" b="1">
                <a:solidFill>
                  <a:schemeClr val="bg1"/>
                </a:solidFill>
                <a:latin typeface="Roboto" panose="02000000000000000000" pitchFamily="2" charset="0"/>
                <a:ea typeface="Roboto" panose="02000000000000000000" pitchFamily="2" charset="0"/>
              </a:endParaRPr>
            </a:p>
          </p:txBody>
        </p:sp>
        <p:sp>
          <p:nvSpPr>
            <p:cNvPr id="2" name="Decision 1">
              <a:extLst>
                <a:ext uri="{FF2B5EF4-FFF2-40B4-BE49-F238E27FC236}">
                  <a16:creationId xmlns:a16="http://schemas.microsoft.com/office/drawing/2014/main" id="{3E4EA15D-392A-3042-A618-2432D8AB4922}"/>
                </a:ext>
              </a:extLst>
            </p:cNvPr>
            <p:cNvSpPr/>
            <p:nvPr/>
          </p:nvSpPr>
          <p:spPr>
            <a:xfrm>
              <a:off x="8215745" y="3673078"/>
              <a:ext cx="1856509" cy="1663470"/>
            </a:xfrm>
            <a:prstGeom prst="flowChartDecision">
              <a:avLst/>
            </a:prstGeom>
            <a:solidFill>
              <a:srgbClr val="002A5A"/>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NL" sz="1200" b="1" dirty="0">
                  <a:solidFill>
                    <a:schemeClr val="bg1"/>
                  </a:solidFill>
                  <a:latin typeface="Roboto" panose="02000000000000000000" pitchFamily="2" charset="0"/>
                  <a:ea typeface="Roboto" panose="02000000000000000000" pitchFamily="2" charset="0"/>
                </a:rPr>
                <a:t>Risk Acceptance</a:t>
              </a:r>
            </a:p>
          </p:txBody>
        </p:sp>
        <p:grpSp>
          <p:nvGrpSpPr>
            <p:cNvPr id="17" name="Group 16">
              <a:extLst>
                <a:ext uri="{FF2B5EF4-FFF2-40B4-BE49-F238E27FC236}">
                  <a16:creationId xmlns:a16="http://schemas.microsoft.com/office/drawing/2014/main" id="{EAAD2D4A-14AE-C143-9FB1-3C0C600458E9}"/>
                </a:ext>
              </a:extLst>
            </p:cNvPr>
            <p:cNvGrpSpPr/>
            <p:nvPr/>
          </p:nvGrpSpPr>
          <p:grpSpPr>
            <a:xfrm>
              <a:off x="493347" y="3290544"/>
              <a:ext cx="1429184" cy="685800"/>
              <a:chOff x="951631" y="3429000"/>
              <a:chExt cx="1429184" cy="685800"/>
            </a:xfrm>
          </p:grpSpPr>
          <p:cxnSp>
            <p:nvCxnSpPr>
              <p:cNvPr id="13" name="Straight Connector 12">
                <a:extLst>
                  <a:ext uri="{FF2B5EF4-FFF2-40B4-BE49-F238E27FC236}">
                    <a16:creationId xmlns:a16="http://schemas.microsoft.com/office/drawing/2014/main" id="{ED0053F3-2FFA-CA4C-BEDD-2CC19259507A}"/>
                  </a:ext>
                </a:extLst>
              </p:cNvPr>
              <p:cNvCxnSpPr>
                <a:cxnSpLocks/>
              </p:cNvCxnSpPr>
              <p:nvPr/>
            </p:nvCxnSpPr>
            <p:spPr>
              <a:xfrm>
                <a:off x="951631" y="3429000"/>
                <a:ext cx="0" cy="68580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5C699F3-7CC2-F940-A275-A2974E5AF68A}"/>
                  </a:ext>
                </a:extLst>
              </p:cNvPr>
              <p:cNvCxnSpPr>
                <a:cxnSpLocks/>
              </p:cNvCxnSpPr>
              <p:nvPr/>
            </p:nvCxnSpPr>
            <p:spPr>
              <a:xfrm>
                <a:off x="951631" y="3429000"/>
                <a:ext cx="1429184" cy="0"/>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65852591-4A94-9746-B9E6-26A79FFD458E}"/>
                </a:ext>
              </a:extLst>
            </p:cNvPr>
            <p:cNvGrpSpPr/>
            <p:nvPr/>
          </p:nvGrpSpPr>
          <p:grpSpPr>
            <a:xfrm>
              <a:off x="4718918" y="3429000"/>
              <a:ext cx="843682" cy="488157"/>
              <a:chOff x="951631" y="3429000"/>
              <a:chExt cx="1429184" cy="685800"/>
            </a:xfrm>
          </p:grpSpPr>
          <p:cxnSp>
            <p:nvCxnSpPr>
              <p:cNvPr id="116" name="Straight Connector 115">
                <a:extLst>
                  <a:ext uri="{FF2B5EF4-FFF2-40B4-BE49-F238E27FC236}">
                    <a16:creationId xmlns:a16="http://schemas.microsoft.com/office/drawing/2014/main" id="{C32BB55C-90C7-A74D-B0E3-FDD9798F1F8F}"/>
                  </a:ext>
                </a:extLst>
              </p:cNvPr>
              <p:cNvCxnSpPr>
                <a:cxnSpLocks/>
              </p:cNvCxnSpPr>
              <p:nvPr/>
            </p:nvCxnSpPr>
            <p:spPr>
              <a:xfrm>
                <a:off x="951631" y="3429000"/>
                <a:ext cx="0" cy="68580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0E0B501E-9F80-0E47-9EB8-EBEBA5CEF007}"/>
                  </a:ext>
                </a:extLst>
              </p:cNvPr>
              <p:cNvCxnSpPr>
                <a:cxnSpLocks/>
              </p:cNvCxnSpPr>
              <p:nvPr/>
            </p:nvCxnSpPr>
            <p:spPr>
              <a:xfrm>
                <a:off x="951631" y="3429000"/>
                <a:ext cx="1429184" cy="0"/>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8" name="Straight Arrow Connector 117">
              <a:extLst>
                <a:ext uri="{FF2B5EF4-FFF2-40B4-BE49-F238E27FC236}">
                  <a16:creationId xmlns:a16="http://schemas.microsoft.com/office/drawing/2014/main" id="{A839FED8-51CC-C948-A626-5EFDD0BD3234}"/>
                </a:ext>
              </a:extLst>
            </p:cNvPr>
            <p:cNvCxnSpPr>
              <a:cxnSpLocks/>
            </p:cNvCxnSpPr>
            <p:nvPr/>
          </p:nvCxnSpPr>
          <p:spPr>
            <a:xfrm>
              <a:off x="3711575" y="3147738"/>
              <a:ext cx="1864879" cy="0"/>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AC16A5D5-7571-A342-8970-1B47478C07EE}"/>
                </a:ext>
              </a:extLst>
            </p:cNvPr>
            <p:cNvCxnSpPr>
              <a:cxnSpLocks/>
              <a:stCxn id="103" idx="3"/>
              <a:endCxn id="2" idx="0"/>
            </p:cNvCxnSpPr>
            <p:nvPr/>
          </p:nvCxnSpPr>
          <p:spPr>
            <a:xfrm>
              <a:off x="7329054" y="3290544"/>
              <a:ext cx="1814946" cy="382534"/>
            </a:xfrm>
            <a:prstGeom prst="bentConnector2">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 name="AutoShape 6">
              <a:extLst>
                <a:ext uri="{FF2B5EF4-FFF2-40B4-BE49-F238E27FC236}">
                  <a16:creationId xmlns:a16="http://schemas.microsoft.com/office/drawing/2014/main" id="{1C80BB2B-1E95-804A-BA05-2835086E106A}"/>
                </a:ext>
              </a:extLst>
            </p:cNvPr>
            <p:cNvSpPr>
              <a:spLocks noChangeArrowheads="1"/>
            </p:cNvSpPr>
            <p:nvPr/>
          </p:nvSpPr>
          <p:spPr bwMode="auto">
            <a:xfrm>
              <a:off x="8267699" y="5825246"/>
              <a:ext cx="1752600" cy="637488"/>
            </a:xfrm>
            <a:prstGeom prst="roundRect">
              <a:avLst>
                <a:gd name="adj" fmla="val 16667"/>
              </a:avLst>
            </a:prstGeom>
            <a:solidFill>
              <a:srgbClr val="002A5A"/>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en-US" altLang="en-US" sz="1200" b="1">
                  <a:solidFill>
                    <a:schemeClr val="bg1"/>
                  </a:solidFill>
                  <a:latin typeface="Roboto" panose="02000000000000000000" pitchFamily="2" charset="0"/>
                  <a:ea typeface="Roboto" panose="02000000000000000000" pitchFamily="2" charset="0"/>
                </a:rPr>
                <a:t>Risk Treatment</a:t>
              </a:r>
            </a:p>
            <a:p>
              <a:pPr algn="ctr" eaLnBrk="1" hangingPunct="1">
                <a:spcBef>
                  <a:spcPct val="0"/>
                </a:spcBef>
                <a:buFontTx/>
                <a:buNone/>
              </a:pPr>
              <a:r>
                <a:rPr lang="en-US" altLang="en-US" sz="1200" b="1">
                  <a:solidFill>
                    <a:schemeClr val="bg1"/>
                  </a:solidFill>
                  <a:latin typeface="Roboto" panose="02000000000000000000" pitchFamily="2" charset="0"/>
                  <a:ea typeface="Roboto" panose="02000000000000000000" pitchFamily="2" charset="0"/>
                </a:rPr>
                <a:t>(information </a:t>
              </a:r>
            </a:p>
            <a:p>
              <a:pPr algn="ctr" eaLnBrk="1" hangingPunct="1">
                <a:spcBef>
                  <a:spcPct val="0"/>
                </a:spcBef>
                <a:buFontTx/>
                <a:buNone/>
              </a:pPr>
              <a:r>
                <a:rPr lang="en-US" altLang="en-US" sz="1200" b="1">
                  <a:solidFill>
                    <a:schemeClr val="bg1"/>
                  </a:solidFill>
                  <a:latin typeface="Roboto" panose="02000000000000000000" pitchFamily="2" charset="0"/>
                  <a:ea typeface="Roboto" panose="02000000000000000000" pitchFamily="2" charset="0"/>
                </a:rPr>
                <a:t>security controls)</a:t>
              </a:r>
              <a:endParaRPr lang="nl-NL" altLang="en-US" sz="1200" b="1">
                <a:solidFill>
                  <a:schemeClr val="bg1"/>
                </a:solidFill>
                <a:latin typeface="Roboto" panose="02000000000000000000" pitchFamily="2" charset="0"/>
                <a:ea typeface="Roboto" panose="02000000000000000000" pitchFamily="2" charset="0"/>
              </a:endParaRPr>
            </a:p>
          </p:txBody>
        </p:sp>
        <p:cxnSp>
          <p:nvCxnSpPr>
            <p:cNvPr id="25" name="Straight Arrow Connector 24">
              <a:extLst>
                <a:ext uri="{FF2B5EF4-FFF2-40B4-BE49-F238E27FC236}">
                  <a16:creationId xmlns:a16="http://schemas.microsoft.com/office/drawing/2014/main" id="{27C6CC85-41F7-E04C-AED8-7C8526EBD156}"/>
                </a:ext>
              </a:extLst>
            </p:cNvPr>
            <p:cNvCxnSpPr>
              <a:endCxn id="119" idx="0"/>
            </p:cNvCxnSpPr>
            <p:nvPr/>
          </p:nvCxnSpPr>
          <p:spPr>
            <a:xfrm>
              <a:off x="9143999" y="5350403"/>
              <a:ext cx="0" cy="474843"/>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59DFD9EF-E484-484B-BF7E-2CD1D10F9F11}"/>
                </a:ext>
              </a:extLst>
            </p:cNvPr>
            <p:cNvCxnSpPr>
              <a:cxnSpLocks/>
            </p:cNvCxnSpPr>
            <p:nvPr/>
          </p:nvCxnSpPr>
          <p:spPr>
            <a:xfrm rot="16200000">
              <a:off x="10309676" y="4267391"/>
              <a:ext cx="0" cy="474843"/>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2AC4374-AB26-4F4E-893D-8184B1CC848B}"/>
                </a:ext>
              </a:extLst>
            </p:cNvPr>
            <p:cNvSpPr txBox="1"/>
            <p:nvPr/>
          </p:nvSpPr>
          <p:spPr>
            <a:xfrm>
              <a:off x="-6927" y="4018089"/>
              <a:ext cx="992579" cy="276999"/>
            </a:xfrm>
            <a:prstGeom prst="rect">
              <a:avLst/>
            </a:prstGeom>
            <a:noFill/>
          </p:spPr>
          <p:txBody>
            <a:bodyPr wrap="none" rtlCol="0">
              <a:spAutoFit/>
            </a:bodyPr>
            <a:lstStyle/>
            <a:p>
              <a:r>
                <a:rPr lang="en-NL" sz="1200" b="1">
                  <a:solidFill>
                    <a:srgbClr val="002A5A"/>
                  </a:solidFill>
                  <a:latin typeface="Roboto" panose="02000000000000000000" pitchFamily="2" charset="0"/>
                  <a:ea typeface="Roboto" panose="02000000000000000000" pitchFamily="2" charset="0"/>
                </a:rPr>
                <a:t>Information</a:t>
              </a:r>
            </a:p>
          </p:txBody>
        </p:sp>
        <p:sp>
          <p:nvSpPr>
            <p:cNvPr id="121" name="TextBox 120">
              <a:extLst>
                <a:ext uri="{FF2B5EF4-FFF2-40B4-BE49-F238E27FC236}">
                  <a16:creationId xmlns:a16="http://schemas.microsoft.com/office/drawing/2014/main" id="{59252C63-9B07-2944-B00E-CF2024BB741C}"/>
                </a:ext>
              </a:extLst>
            </p:cNvPr>
            <p:cNvSpPr txBox="1"/>
            <p:nvPr/>
          </p:nvSpPr>
          <p:spPr>
            <a:xfrm>
              <a:off x="2168690" y="4064255"/>
              <a:ext cx="1260281" cy="461665"/>
            </a:xfrm>
            <a:prstGeom prst="rect">
              <a:avLst/>
            </a:prstGeom>
            <a:noFill/>
          </p:spPr>
          <p:txBody>
            <a:bodyPr wrap="none" rtlCol="0">
              <a:spAutoFit/>
            </a:bodyPr>
            <a:lstStyle/>
            <a:p>
              <a:pPr algn="ctr"/>
              <a:r>
                <a:rPr lang="en-NL" sz="1200" i="1" dirty="0">
                  <a:solidFill>
                    <a:srgbClr val="002A5A"/>
                  </a:solidFill>
                  <a:latin typeface="Roboto" panose="02000000000000000000" pitchFamily="2" charset="0"/>
                  <a:ea typeface="Roboto" panose="02000000000000000000" pitchFamily="2" charset="0"/>
                </a:rPr>
                <a:t>Identify sources</a:t>
              </a:r>
            </a:p>
            <a:p>
              <a:pPr algn="ctr"/>
              <a:r>
                <a:rPr lang="en-NL" sz="1200" i="1" dirty="0">
                  <a:solidFill>
                    <a:srgbClr val="002A5A"/>
                  </a:solidFill>
                  <a:latin typeface="Roboto" panose="02000000000000000000" pitchFamily="2" charset="0"/>
                  <a:ea typeface="Roboto" panose="02000000000000000000" pitchFamily="2" charset="0"/>
                </a:rPr>
                <a:t>Estimate risk</a:t>
              </a:r>
            </a:p>
          </p:txBody>
        </p:sp>
        <p:sp>
          <p:nvSpPr>
            <p:cNvPr id="122" name="TextBox 121">
              <a:extLst>
                <a:ext uri="{FF2B5EF4-FFF2-40B4-BE49-F238E27FC236}">
                  <a16:creationId xmlns:a16="http://schemas.microsoft.com/office/drawing/2014/main" id="{3619A218-17D2-7348-9FDD-FE628BE9157F}"/>
                </a:ext>
              </a:extLst>
            </p:cNvPr>
            <p:cNvSpPr txBox="1"/>
            <p:nvPr/>
          </p:nvSpPr>
          <p:spPr>
            <a:xfrm>
              <a:off x="4232246" y="4143178"/>
              <a:ext cx="973344" cy="276999"/>
            </a:xfrm>
            <a:prstGeom prst="rect">
              <a:avLst/>
            </a:prstGeom>
            <a:noFill/>
          </p:spPr>
          <p:txBody>
            <a:bodyPr wrap="none" rtlCol="0">
              <a:spAutoFit/>
            </a:bodyPr>
            <a:lstStyle/>
            <a:p>
              <a:pPr algn="ctr"/>
              <a:r>
                <a:rPr lang="en-NL" sz="1200" i="1">
                  <a:solidFill>
                    <a:srgbClr val="002A5A"/>
                  </a:solidFill>
                  <a:latin typeface="Roboto" panose="02000000000000000000" pitchFamily="2" charset="0"/>
                  <a:ea typeface="Roboto" panose="02000000000000000000" pitchFamily="2" charset="0"/>
                </a:rPr>
                <a:t>Risk </a:t>
              </a:r>
              <a:r>
                <a:rPr lang="nl-NL" sz="1200" i="1">
                  <a:solidFill>
                    <a:srgbClr val="002A5A"/>
                  </a:solidFill>
                  <a:latin typeface="Roboto" panose="02000000000000000000" pitchFamily="2" charset="0"/>
                  <a:ea typeface="Roboto" panose="02000000000000000000" pitchFamily="2" charset="0"/>
                </a:rPr>
                <a:t>cr</a:t>
              </a:r>
              <a:r>
                <a:rPr lang="en-NL" sz="1200" i="1">
                  <a:solidFill>
                    <a:srgbClr val="002A5A"/>
                  </a:solidFill>
                  <a:latin typeface="Roboto" panose="02000000000000000000" pitchFamily="2" charset="0"/>
                  <a:ea typeface="Roboto" panose="02000000000000000000" pitchFamily="2" charset="0"/>
                </a:rPr>
                <a:t>iteria</a:t>
              </a:r>
            </a:p>
          </p:txBody>
        </p:sp>
        <p:sp>
          <p:nvSpPr>
            <p:cNvPr id="123" name="TextBox 122">
              <a:extLst>
                <a:ext uri="{FF2B5EF4-FFF2-40B4-BE49-F238E27FC236}">
                  <a16:creationId xmlns:a16="http://schemas.microsoft.com/office/drawing/2014/main" id="{D568BBCF-81F0-0A4E-A1E4-E3D8B4DD4591}"/>
                </a:ext>
              </a:extLst>
            </p:cNvPr>
            <p:cNvSpPr txBox="1"/>
            <p:nvPr/>
          </p:nvSpPr>
          <p:spPr>
            <a:xfrm>
              <a:off x="5675138" y="4064255"/>
              <a:ext cx="1481496" cy="461665"/>
            </a:xfrm>
            <a:prstGeom prst="rect">
              <a:avLst/>
            </a:prstGeom>
            <a:noFill/>
          </p:spPr>
          <p:txBody>
            <a:bodyPr wrap="none" rtlCol="0">
              <a:spAutoFit/>
            </a:bodyPr>
            <a:lstStyle/>
            <a:p>
              <a:pPr algn="ctr"/>
              <a:r>
                <a:rPr lang="en-NL" sz="1200" i="1">
                  <a:solidFill>
                    <a:srgbClr val="002A5A"/>
                  </a:solidFill>
                  <a:latin typeface="Roboto" panose="02000000000000000000" pitchFamily="2" charset="0"/>
                  <a:ea typeface="Roboto" panose="02000000000000000000" pitchFamily="2" charset="0"/>
                </a:rPr>
                <a:t>Compare estimate </a:t>
              </a:r>
            </a:p>
            <a:p>
              <a:pPr algn="ctr"/>
              <a:r>
                <a:rPr lang="en-GB" sz="1200" i="1">
                  <a:solidFill>
                    <a:srgbClr val="002A5A"/>
                  </a:solidFill>
                  <a:latin typeface="Roboto" panose="02000000000000000000" pitchFamily="2" charset="0"/>
                  <a:ea typeface="Roboto" panose="02000000000000000000" pitchFamily="2" charset="0"/>
                </a:rPr>
                <a:t>a</a:t>
              </a:r>
              <a:r>
                <a:rPr lang="en-NL" sz="1200" i="1">
                  <a:solidFill>
                    <a:srgbClr val="002A5A"/>
                  </a:solidFill>
                  <a:latin typeface="Roboto" panose="02000000000000000000" pitchFamily="2" charset="0"/>
                  <a:ea typeface="Roboto" panose="02000000000000000000" pitchFamily="2" charset="0"/>
                </a:rPr>
                <a:t>gainst criteria</a:t>
              </a:r>
            </a:p>
          </p:txBody>
        </p:sp>
        <p:sp>
          <p:nvSpPr>
            <p:cNvPr id="124" name="TextBox 123">
              <a:extLst>
                <a:ext uri="{FF2B5EF4-FFF2-40B4-BE49-F238E27FC236}">
                  <a16:creationId xmlns:a16="http://schemas.microsoft.com/office/drawing/2014/main" id="{59F57AFD-F379-1E4D-B0F0-4FB5BB0AFE8E}"/>
                </a:ext>
              </a:extLst>
            </p:cNvPr>
            <p:cNvSpPr txBox="1"/>
            <p:nvPr/>
          </p:nvSpPr>
          <p:spPr>
            <a:xfrm>
              <a:off x="7759292" y="2856562"/>
              <a:ext cx="1515158" cy="276999"/>
            </a:xfrm>
            <a:prstGeom prst="rect">
              <a:avLst/>
            </a:prstGeom>
            <a:noFill/>
          </p:spPr>
          <p:txBody>
            <a:bodyPr wrap="none" rtlCol="0">
              <a:spAutoFit/>
            </a:bodyPr>
            <a:lstStyle/>
            <a:p>
              <a:pPr algn="ctr"/>
              <a:r>
                <a:rPr lang="en-US" sz="1200" b="1">
                  <a:solidFill>
                    <a:srgbClr val="002A5A"/>
                  </a:solidFill>
                  <a:latin typeface="Roboto" panose="02000000000000000000" pitchFamily="2" charset="0"/>
                  <a:ea typeface="Roboto" panose="02000000000000000000" pitchFamily="2" charset="0"/>
                </a:rPr>
                <a:t>Significance of risk</a:t>
              </a:r>
              <a:endParaRPr lang="en-NL" sz="1200" b="1">
                <a:solidFill>
                  <a:srgbClr val="002A5A"/>
                </a:solidFill>
                <a:latin typeface="Roboto" panose="02000000000000000000" pitchFamily="2" charset="0"/>
                <a:ea typeface="Roboto" panose="02000000000000000000" pitchFamily="2" charset="0"/>
              </a:endParaRPr>
            </a:p>
          </p:txBody>
        </p:sp>
        <p:sp>
          <p:nvSpPr>
            <p:cNvPr id="125" name="TextBox 124">
              <a:extLst>
                <a:ext uri="{FF2B5EF4-FFF2-40B4-BE49-F238E27FC236}">
                  <a16:creationId xmlns:a16="http://schemas.microsoft.com/office/drawing/2014/main" id="{3B72CE12-646A-124F-B3E1-11FC3BD7D09B}"/>
                </a:ext>
              </a:extLst>
            </p:cNvPr>
            <p:cNvSpPr txBox="1"/>
            <p:nvPr/>
          </p:nvSpPr>
          <p:spPr>
            <a:xfrm>
              <a:off x="10122846" y="4143178"/>
              <a:ext cx="832280" cy="276999"/>
            </a:xfrm>
            <a:prstGeom prst="rect">
              <a:avLst/>
            </a:prstGeom>
            <a:noFill/>
          </p:spPr>
          <p:txBody>
            <a:bodyPr wrap="none" rtlCol="0">
              <a:spAutoFit/>
            </a:bodyPr>
            <a:lstStyle/>
            <a:p>
              <a:pPr algn="ctr"/>
              <a:r>
                <a:rPr lang="en-US" sz="1200" b="1">
                  <a:solidFill>
                    <a:srgbClr val="002A5A"/>
                  </a:solidFill>
                  <a:latin typeface="Roboto" panose="02000000000000000000" pitchFamily="2" charset="0"/>
                  <a:ea typeface="Roboto" panose="02000000000000000000" pitchFamily="2" charset="0"/>
                </a:rPr>
                <a:t>Next risk</a:t>
              </a:r>
              <a:endParaRPr lang="en-NL" sz="1200" b="1">
                <a:solidFill>
                  <a:srgbClr val="002A5A"/>
                </a:solidFill>
                <a:latin typeface="Roboto" panose="02000000000000000000" pitchFamily="2" charset="0"/>
                <a:ea typeface="Roboto" panose="02000000000000000000" pitchFamily="2" charset="0"/>
              </a:endParaRPr>
            </a:p>
          </p:txBody>
        </p:sp>
        <p:sp>
          <p:nvSpPr>
            <p:cNvPr id="126" name="TextBox 125">
              <a:extLst>
                <a:ext uri="{FF2B5EF4-FFF2-40B4-BE49-F238E27FC236}">
                  <a16:creationId xmlns:a16="http://schemas.microsoft.com/office/drawing/2014/main" id="{BE38B80D-0EF2-FB49-B458-6E6A5053B42D}"/>
                </a:ext>
              </a:extLst>
            </p:cNvPr>
            <p:cNvSpPr txBox="1"/>
            <p:nvPr/>
          </p:nvSpPr>
          <p:spPr>
            <a:xfrm>
              <a:off x="10314630" y="4565572"/>
              <a:ext cx="448713" cy="276999"/>
            </a:xfrm>
            <a:prstGeom prst="rect">
              <a:avLst/>
            </a:prstGeom>
            <a:noFill/>
          </p:spPr>
          <p:txBody>
            <a:bodyPr wrap="none" rtlCol="0">
              <a:spAutoFit/>
            </a:bodyPr>
            <a:lstStyle/>
            <a:p>
              <a:pPr algn="ctr"/>
              <a:r>
                <a:rPr lang="en-US" sz="1200" b="1">
                  <a:solidFill>
                    <a:srgbClr val="002A5A"/>
                  </a:solidFill>
                  <a:latin typeface="Roboto" panose="02000000000000000000" pitchFamily="2" charset="0"/>
                  <a:ea typeface="Roboto" panose="02000000000000000000" pitchFamily="2" charset="0"/>
                </a:rPr>
                <a:t>Yes</a:t>
              </a:r>
              <a:endParaRPr lang="en-NL" sz="1200" b="1">
                <a:solidFill>
                  <a:srgbClr val="002A5A"/>
                </a:solidFill>
                <a:latin typeface="Roboto" panose="02000000000000000000" pitchFamily="2" charset="0"/>
                <a:ea typeface="Roboto" panose="02000000000000000000" pitchFamily="2" charset="0"/>
              </a:endParaRPr>
            </a:p>
          </p:txBody>
        </p:sp>
        <p:sp>
          <p:nvSpPr>
            <p:cNvPr id="127" name="TextBox 126">
              <a:extLst>
                <a:ext uri="{FF2B5EF4-FFF2-40B4-BE49-F238E27FC236}">
                  <a16:creationId xmlns:a16="http://schemas.microsoft.com/office/drawing/2014/main" id="{D77605BB-885A-0A41-AEBA-E88FA7C43FB3}"/>
                </a:ext>
              </a:extLst>
            </p:cNvPr>
            <p:cNvSpPr txBox="1"/>
            <p:nvPr/>
          </p:nvSpPr>
          <p:spPr>
            <a:xfrm>
              <a:off x="9271405" y="5442083"/>
              <a:ext cx="389850" cy="276999"/>
            </a:xfrm>
            <a:prstGeom prst="rect">
              <a:avLst/>
            </a:prstGeom>
            <a:noFill/>
          </p:spPr>
          <p:txBody>
            <a:bodyPr wrap="none" rtlCol="0">
              <a:spAutoFit/>
            </a:bodyPr>
            <a:lstStyle/>
            <a:p>
              <a:pPr algn="ctr"/>
              <a:r>
                <a:rPr lang="en-US" sz="1200" b="1">
                  <a:solidFill>
                    <a:srgbClr val="002A5A"/>
                  </a:solidFill>
                  <a:latin typeface="Roboto" panose="02000000000000000000" pitchFamily="2" charset="0"/>
                  <a:ea typeface="Roboto" panose="02000000000000000000" pitchFamily="2" charset="0"/>
                </a:rPr>
                <a:t>No</a:t>
              </a:r>
              <a:endParaRPr lang="en-NL" sz="1200" b="1">
                <a:solidFill>
                  <a:srgbClr val="002A5A"/>
                </a:solidFill>
                <a:latin typeface="Roboto" panose="02000000000000000000" pitchFamily="2" charset="0"/>
                <a:ea typeface="Roboto" panose="02000000000000000000" pitchFamily="2" charset="0"/>
              </a:endParaRPr>
            </a:p>
          </p:txBody>
        </p:sp>
      </p:grpSp>
      <p:sp>
        <p:nvSpPr>
          <p:cNvPr id="128" name="TextBox 127">
            <a:extLst>
              <a:ext uri="{FF2B5EF4-FFF2-40B4-BE49-F238E27FC236}">
                <a16:creationId xmlns:a16="http://schemas.microsoft.com/office/drawing/2014/main" id="{B9B6AC9C-A05E-F74E-8A1D-FDFDFF23D5E5}"/>
              </a:ext>
            </a:extLst>
          </p:cNvPr>
          <p:cNvSpPr txBox="1"/>
          <p:nvPr/>
        </p:nvSpPr>
        <p:spPr>
          <a:xfrm>
            <a:off x="6661394" y="4483515"/>
            <a:ext cx="1354858" cy="276999"/>
          </a:xfrm>
          <a:prstGeom prst="rect">
            <a:avLst/>
          </a:prstGeom>
          <a:noFill/>
        </p:spPr>
        <p:txBody>
          <a:bodyPr wrap="none" rtlCol="0">
            <a:spAutoFit/>
          </a:bodyPr>
          <a:lstStyle/>
          <a:p>
            <a:pPr algn="ctr"/>
            <a:r>
              <a:rPr lang="en-US" sz="1200" b="1" dirty="0">
                <a:solidFill>
                  <a:srgbClr val="002A5A"/>
                </a:solidFill>
                <a:latin typeface="Roboto" panose="02000000000000000000" pitchFamily="2" charset="0"/>
                <a:ea typeface="Roboto" panose="02000000000000000000" pitchFamily="2" charset="0"/>
              </a:rPr>
              <a:t>Risk assessment</a:t>
            </a:r>
            <a:endParaRPr lang="en-NL" sz="1200" b="1" dirty="0">
              <a:solidFill>
                <a:srgbClr val="002A5A"/>
              </a:solidFill>
              <a:latin typeface="Roboto" panose="02000000000000000000" pitchFamily="2" charset="0"/>
              <a:ea typeface="Roboto" panose="02000000000000000000" pitchFamily="2" charset="0"/>
            </a:endParaRPr>
          </a:p>
        </p:txBody>
      </p:sp>
      <p:sp>
        <p:nvSpPr>
          <p:cNvPr id="130" name="TextBox 129">
            <a:extLst>
              <a:ext uri="{FF2B5EF4-FFF2-40B4-BE49-F238E27FC236}">
                <a16:creationId xmlns:a16="http://schemas.microsoft.com/office/drawing/2014/main" id="{EE194EA8-A277-904D-8AFD-36CFC0D1EA7C}"/>
              </a:ext>
            </a:extLst>
          </p:cNvPr>
          <p:cNvSpPr txBox="1"/>
          <p:nvPr/>
        </p:nvSpPr>
        <p:spPr>
          <a:xfrm>
            <a:off x="10135118" y="5791457"/>
            <a:ext cx="1430200" cy="276999"/>
          </a:xfrm>
          <a:prstGeom prst="rect">
            <a:avLst/>
          </a:prstGeom>
          <a:noFill/>
        </p:spPr>
        <p:txBody>
          <a:bodyPr wrap="none" rtlCol="0">
            <a:spAutoFit/>
          </a:bodyPr>
          <a:lstStyle/>
          <a:p>
            <a:pPr algn="ctr"/>
            <a:r>
              <a:rPr lang="en-US" sz="1200" b="1">
                <a:solidFill>
                  <a:srgbClr val="002A5A"/>
                </a:solidFill>
                <a:latin typeface="Roboto" panose="02000000000000000000" pitchFamily="2" charset="0"/>
                <a:ea typeface="Roboto" panose="02000000000000000000" pitchFamily="2" charset="0"/>
              </a:rPr>
              <a:t>Risk management</a:t>
            </a:r>
            <a:endParaRPr lang="en-NL" sz="1200" b="1">
              <a:solidFill>
                <a:srgbClr val="002A5A"/>
              </a:solidFill>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F9BD07FA-C168-46DA-86B6-C3AA147045F7}"/>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32</a:t>
            </a:fld>
            <a:endParaRPr lang="nl-NL"/>
          </a:p>
        </p:txBody>
      </p:sp>
    </p:spTree>
    <p:extLst>
      <p:ext uri="{BB962C8B-B14F-4D97-AF65-F5344CB8AC3E}">
        <p14:creationId xmlns:p14="http://schemas.microsoft.com/office/powerpoint/2010/main" val="1646158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nip and Round Single Corner of Rectangle 29">
            <a:extLst>
              <a:ext uri="{FF2B5EF4-FFF2-40B4-BE49-F238E27FC236}">
                <a16:creationId xmlns:a16="http://schemas.microsoft.com/office/drawing/2014/main" id="{E57FEDCC-C9EA-FF4D-B037-CCCFCBFDEAA1}"/>
              </a:ext>
            </a:extLst>
          </p:cNvPr>
          <p:cNvSpPr/>
          <p:nvPr/>
        </p:nvSpPr>
        <p:spPr>
          <a:xfrm flipV="1">
            <a:off x="1" y="1711406"/>
            <a:ext cx="12192000" cy="4613193"/>
          </a:xfrm>
          <a:prstGeom prst="snipRound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ea typeface="Roboto" panose="02000000000000000000" pitchFamily="2" charset="0"/>
              </a:rPr>
              <a:t>Risk assessment – attention points</a:t>
            </a:r>
            <a:endParaRPr lang="en-NL" sz="2400" b="1" dirty="0">
              <a:solidFill>
                <a:schemeClr val="bg1"/>
              </a:solidFill>
              <a:latin typeface="Montserrat SemiBold" panose="00000700000000000000" pitchFamily="2" charset="0"/>
              <a:ea typeface="Roboto" panose="02000000000000000000" pitchFamily="2" charset="0"/>
            </a:endParaRPr>
          </a:p>
        </p:txBody>
      </p:sp>
      <p:sp>
        <p:nvSpPr>
          <p:cNvPr id="29" name="TextBox 28">
            <a:extLst>
              <a:ext uri="{FF2B5EF4-FFF2-40B4-BE49-F238E27FC236}">
                <a16:creationId xmlns:a16="http://schemas.microsoft.com/office/drawing/2014/main" id="{6AE77B06-143C-C247-8F73-C6DB9F52C95C}"/>
              </a:ext>
            </a:extLst>
          </p:cNvPr>
          <p:cNvSpPr txBox="1"/>
          <p:nvPr/>
        </p:nvSpPr>
        <p:spPr>
          <a:xfrm>
            <a:off x="270877" y="1828800"/>
            <a:ext cx="9635123" cy="4616648"/>
          </a:xfrm>
          <a:prstGeom prst="rect">
            <a:avLst/>
          </a:prstGeom>
          <a:noFill/>
        </p:spPr>
        <p:txBody>
          <a:bodyPr wrap="square" rtlCol="0">
            <a:spAutoFit/>
          </a:bodyPr>
          <a:lstStyle/>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Produce a </a:t>
            </a:r>
            <a:r>
              <a:rPr lang="en-GB" sz="1400" b="1" dirty="0">
                <a:solidFill>
                  <a:srgbClr val="3C9EE1"/>
                </a:solidFill>
                <a:latin typeface="Roboto" panose="02000000000000000000" pitchFamily="2" charset="0"/>
                <a:ea typeface="Roboto" panose="02000000000000000000" pitchFamily="2" charset="0"/>
              </a:rPr>
              <a:t>B</a:t>
            </a:r>
            <a:r>
              <a:rPr lang="en-GB" sz="1400" dirty="0">
                <a:solidFill>
                  <a:srgbClr val="002A5A"/>
                </a:solidFill>
                <a:latin typeface="Roboto" panose="02000000000000000000" pitchFamily="2" charset="0"/>
                <a:ea typeface="Roboto" panose="02000000000000000000" pitchFamily="2" charset="0"/>
              </a:rPr>
              <a:t>usiness</a:t>
            </a:r>
            <a:r>
              <a:rPr lang="en-GB" sz="1400" dirty="0">
                <a:latin typeface="Roboto" panose="02000000000000000000" pitchFamily="2" charset="0"/>
                <a:ea typeface="Roboto" panose="02000000000000000000" pitchFamily="2" charset="0"/>
              </a:rPr>
              <a:t> </a:t>
            </a:r>
            <a:r>
              <a:rPr lang="en-GB" sz="1400" b="1" dirty="0">
                <a:solidFill>
                  <a:srgbClr val="3C9EE1"/>
                </a:solidFill>
                <a:latin typeface="Roboto" panose="02000000000000000000" pitchFamily="2" charset="0"/>
                <a:ea typeface="Roboto" panose="02000000000000000000" pitchFamily="2" charset="0"/>
              </a:rPr>
              <a:t>I</a:t>
            </a:r>
            <a:r>
              <a:rPr lang="en-GB" sz="1400" dirty="0">
                <a:solidFill>
                  <a:srgbClr val="002A5A"/>
                </a:solidFill>
                <a:latin typeface="Roboto" panose="02000000000000000000" pitchFamily="2" charset="0"/>
                <a:ea typeface="Roboto" panose="02000000000000000000" pitchFamily="2" charset="0"/>
              </a:rPr>
              <a:t>mpact</a:t>
            </a:r>
            <a:r>
              <a:rPr lang="en-GB" sz="1400" dirty="0">
                <a:latin typeface="Roboto" panose="02000000000000000000" pitchFamily="2" charset="0"/>
                <a:ea typeface="Roboto" panose="02000000000000000000" pitchFamily="2" charset="0"/>
              </a:rPr>
              <a:t> </a:t>
            </a:r>
            <a:r>
              <a:rPr lang="en-GB" sz="1400" b="1" dirty="0">
                <a:solidFill>
                  <a:srgbClr val="3C9EE1"/>
                </a:solidFill>
                <a:latin typeface="Roboto" panose="02000000000000000000" pitchFamily="2" charset="0"/>
                <a:ea typeface="Roboto" panose="02000000000000000000" pitchFamily="2" charset="0"/>
              </a:rPr>
              <a:t>A</a:t>
            </a:r>
            <a:r>
              <a:rPr lang="en-GB" sz="1400" dirty="0">
                <a:solidFill>
                  <a:srgbClr val="002A5A"/>
                </a:solidFill>
                <a:latin typeface="Roboto" panose="02000000000000000000" pitchFamily="2" charset="0"/>
                <a:ea typeface="Roboto" panose="02000000000000000000" pitchFamily="2" charset="0"/>
              </a:rPr>
              <a:t>nalysis first to determine where a risk assessment is required.</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Implement a baseline on the risks. However, risk mitigation controls must be implemented only when required. </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Discussing risks that have not (yet) occurred needs an open mind.</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Analyzing</a:t>
            </a:r>
            <a:r>
              <a:rPr lang="en-GB" sz="1400" dirty="0">
                <a:solidFill>
                  <a:srgbClr val="002A5A"/>
                </a:solidFill>
                <a:latin typeface="Roboto" panose="02000000000000000000" pitchFamily="2" charset="0"/>
                <a:ea typeface="Roboto" panose="02000000000000000000" pitchFamily="2" charset="0"/>
              </a:rPr>
              <a:t> risks can be facilitated by a specialist but requires a multi-disciplinary approach with members of each business function.</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There are many tools available, but tools can only assist the process; not perform it!</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The risk assessment will provide the direction as to which controls must be implemented to tackle the risks that are being faced by the organization. This is a must when designing an enterprise-wide information security program.</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The best way to achieve a good level of effectiveness in security governance is to perform a periodic risk assessment as part of a risk management program.</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The organization will not bring the number of risks down to zero. However, stakeholders must be informed regarding to the residual risks and accept them in agreement with the organization’s risk appetite.</a:t>
            </a:r>
          </a:p>
          <a:p>
            <a:pPr marL="285750" indent="-285750">
              <a:buClr>
                <a:srgbClr val="00B0F0"/>
              </a:buClr>
              <a:buFont typeface="Arial" panose="020B0604020202020204" pitchFamily="34" charset="0"/>
              <a:buChar char="•"/>
            </a:pPr>
            <a:endParaRPr lang="en-GB" sz="1400" dirty="0"/>
          </a:p>
          <a:p>
            <a:pPr marL="285750" indent="-285750">
              <a:buClr>
                <a:srgbClr val="00B0F0"/>
              </a:buClr>
              <a:buFont typeface="Arial" panose="020B0604020202020204" pitchFamily="34" charset="0"/>
              <a:buChar char="•"/>
            </a:pPr>
            <a:endParaRPr lang="en-GB" sz="1400" dirty="0"/>
          </a:p>
        </p:txBody>
      </p:sp>
      <p:pic>
        <p:nvPicPr>
          <p:cNvPr id="48" name="Graphic 47" descr="Exclamation mark">
            <a:extLst>
              <a:ext uri="{FF2B5EF4-FFF2-40B4-BE49-F238E27FC236}">
                <a16:creationId xmlns:a16="http://schemas.microsoft.com/office/drawing/2014/main" id="{FCD6595B-2FEC-3842-BD05-F07270FC9E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01952" y="2175632"/>
            <a:ext cx="3276600" cy="3276600"/>
          </a:xfrm>
          <a:prstGeom prst="rect">
            <a:avLst/>
          </a:prstGeom>
        </p:spPr>
      </p:pic>
      <p:sp>
        <p:nvSpPr>
          <p:cNvPr id="2" name="Slide Number Placeholder 1">
            <a:extLst>
              <a:ext uri="{FF2B5EF4-FFF2-40B4-BE49-F238E27FC236}">
                <a16:creationId xmlns:a16="http://schemas.microsoft.com/office/drawing/2014/main" id="{85D114F7-91B8-4612-8DC1-FCA89042B1B8}"/>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33</a:t>
            </a:fld>
            <a:endParaRPr lang="nl-NL"/>
          </a:p>
        </p:txBody>
      </p:sp>
    </p:spTree>
    <p:extLst>
      <p:ext uri="{BB962C8B-B14F-4D97-AF65-F5344CB8AC3E}">
        <p14:creationId xmlns:p14="http://schemas.microsoft.com/office/powerpoint/2010/main" val="2034025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nip and Round Single Corner of Rectangle 29">
            <a:extLst>
              <a:ext uri="{FF2B5EF4-FFF2-40B4-BE49-F238E27FC236}">
                <a16:creationId xmlns:a16="http://schemas.microsoft.com/office/drawing/2014/main" id="{E57FEDCC-C9EA-FF4D-B037-CCCFCBFDEAA1}"/>
              </a:ext>
            </a:extLst>
          </p:cNvPr>
          <p:cNvSpPr/>
          <p:nvPr/>
        </p:nvSpPr>
        <p:spPr>
          <a:xfrm flipV="1">
            <a:off x="2747" y="1722628"/>
            <a:ext cx="12192000" cy="4345699"/>
          </a:xfrm>
          <a:prstGeom prst="snipRound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Business impact analysis (BIA)</a:t>
            </a:r>
            <a:endParaRPr lang="en-NL" sz="2400" b="1" dirty="0">
              <a:solidFill>
                <a:schemeClr val="bg1"/>
              </a:solidFill>
              <a:latin typeface="Montserrat SemiBold" panose="00000700000000000000" pitchFamily="2" charset="0"/>
            </a:endParaRPr>
          </a:p>
        </p:txBody>
      </p:sp>
      <p:grpSp>
        <p:nvGrpSpPr>
          <p:cNvPr id="20" name="Group 19">
            <a:extLst>
              <a:ext uri="{FF2B5EF4-FFF2-40B4-BE49-F238E27FC236}">
                <a16:creationId xmlns:a16="http://schemas.microsoft.com/office/drawing/2014/main" id="{DABD4182-6921-BA44-A59C-11A2CCC8A288}"/>
              </a:ext>
            </a:extLst>
          </p:cNvPr>
          <p:cNvGrpSpPr/>
          <p:nvPr/>
        </p:nvGrpSpPr>
        <p:grpSpPr>
          <a:xfrm>
            <a:off x="5105400" y="2955848"/>
            <a:ext cx="1689893" cy="1947506"/>
            <a:chOff x="7987506" y="1936750"/>
            <a:chExt cx="2312987" cy="2984500"/>
          </a:xfrm>
          <a:solidFill>
            <a:srgbClr val="002A5A"/>
          </a:solidFill>
        </p:grpSpPr>
        <p:grpSp>
          <p:nvGrpSpPr>
            <p:cNvPr id="6" name="Graphic 2" descr="Document">
              <a:extLst>
                <a:ext uri="{FF2B5EF4-FFF2-40B4-BE49-F238E27FC236}">
                  <a16:creationId xmlns:a16="http://schemas.microsoft.com/office/drawing/2014/main" id="{0AC7B218-1E5D-6646-8F79-08CFD5EC0C87}"/>
                </a:ext>
              </a:extLst>
            </p:cNvPr>
            <p:cNvGrpSpPr/>
            <p:nvPr/>
          </p:nvGrpSpPr>
          <p:grpSpPr>
            <a:xfrm>
              <a:off x="7987506" y="1936750"/>
              <a:ext cx="2312987" cy="2984500"/>
              <a:chOff x="7987506" y="1936750"/>
              <a:chExt cx="2312987" cy="2984500"/>
            </a:xfrm>
            <a:grpFill/>
          </p:grpSpPr>
          <p:sp>
            <p:nvSpPr>
              <p:cNvPr id="8" name="Freeform 7">
                <a:extLst>
                  <a:ext uri="{FF2B5EF4-FFF2-40B4-BE49-F238E27FC236}">
                    <a16:creationId xmlns:a16="http://schemas.microsoft.com/office/drawing/2014/main" id="{936F833B-536A-CC42-B361-A869C33C6846}"/>
                  </a:ext>
                </a:extLst>
              </p:cNvPr>
              <p:cNvSpPr/>
              <p:nvPr/>
            </p:nvSpPr>
            <p:spPr>
              <a:xfrm>
                <a:off x="7987506" y="1936750"/>
                <a:ext cx="2312987" cy="2984500"/>
              </a:xfrm>
              <a:custGeom>
                <a:avLst/>
                <a:gdLst>
                  <a:gd name="connsiteX0" fmla="*/ 223838 w 2312987"/>
                  <a:gd name="connsiteY0" fmla="*/ 2760663 h 2984500"/>
                  <a:gd name="connsiteX1" fmla="*/ 223838 w 2312987"/>
                  <a:gd name="connsiteY1" fmla="*/ 223838 h 2984500"/>
                  <a:gd name="connsiteX2" fmla="*/ 1156494 w 2312987"/>
                  <a:gd name="connsiteY2" fmla="*/ 223838 h 2984500"/>
                  <a:gd name="connsiteX3" fmla="*/ 1156494 w 2312987"/>
                  <a:gd name="connsiteY3" fmla="*/ 1007269 h 2984500"/>
                  <a:gd name="connsiteX4" fmla="*/ 2089150 w 2312987"/>
                  <a:gd name="connsiteY4" fmla="*/ 1007269 h 2984500"/>
                  <a:gd name="connsiteX5" fmla="*/ 2089150 w 2312987"/>
                  <a:gd name="connsiteY5" fmla="*/ 2760663 h 2984500"/>
                  <a:gd name="connsiteX6" fmla="*/ 223838 w 2312987"/>
                  <a:gd name="connsiteY6" fmla="*/ 2760663 h 2984500"/>
                  <a:gd name="connsiteX7" fmla="*/ 1380331 w 2312987"/>
                  <a:gd name="connsiteY7" fmla="*/ 317103 h 2984500"/>
                  <a:gd name="connsiteX8" fmla="*/ 1846659 w 2312987"/>
                  <a:gd name="connsiteY8" fmla="*/ 783431 h 2984500"/>
                  <a:gd name="connsiteX9" fmla="*/ 1380331 w 2312987"/>
                  <a:gd name="connsiteY9" fmla="*/ 783431 h 2984500"/>
                  <a:gd name="connsiteX10" fmla="*/ 1380331 w 2312987"/>
                  <a:gd name="connsiteY10" fmla="*/ 317103 h 2984500"/>
                  <a:gd name="connsiteX11" fmla="*/ 1380331 w 2312987"/>
                  <a:gd name="connsiteY11" fmla="*/ 0 h 2984500"/>
                  <a:gd name="connsiteX12" fmla="*/ 0 w 2312987"/>
                  <a:gd name="connsiteY12" fmla="*/ 0 h 2984500"/>
                  <a:gd name="connsiteX13" fmla="*/ 0 w 2312987"/>
                  <a:gd name="connsiteY13" fmla="*/ 2984500 h 2984500"/>
                  <a:gd name="connsiteX14" fmla="*/ 2312988 w 2312987"/>
                  <a:gd name="connsiteY14" fmla="*/ 2984500 h 2984500"/>
                  <a:gd name="connsiteX15" fmla="*/ 2312988 w 2312987"/>
                  <a:gd name="connsiteY15" fmla="*/ 820738 h 2984500"/>
                  <a:gd name="connsiteX16" fmla="*/ 1380331 w 2312987"/>
                  <a:gd name="connsiteY16" fmla="*/ 0 h 298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2987" h="2984500">
                    <a:moveTo>
                      <a:pt x="223838" y="2760663"/>
                    </a:moveTo>
                    <a:lnTo>
                      <a:pt x="223838" y="223838"/>
                    </a:lnTo>
                    <a:lnTo>
                      <a:pt x="1156494" y="223838"/>
                    </a:lnTo>
                    <a:lnTo>
                      <a:pt x="1156494" y="1007269"/>
                    </a:lnTo>
                    <a:lnTo>
                      <a:pt x="2089150" y="1007269"/>
                    </a:lnTo>
                    <a:lnTo>
                      <a:pt x="2089150" y="2760663"/>
                    </a:lnTo>
                    <a:lnTo>
                      <a:pt x="223838" y="2760663"/>
                    </a:lnTo>
                    <a:close/>
                    <a:moveTo>
                      <a:pt x="1380331" y="317103"/>
                    </a:moveTo>
                    <a:lnTo>
                      <a:pt x="1846659" y="783431"/>
                    </a:lnTo>
                    <a:lnTo>
                      <a:pt x="1380331" y="783431"/>
                    </a:lnTo>
                    <a:lnTo>
                      <a:pt x="1380331" y="317103"/>
                    </a:lnTo>
                    <a:close/>
                    <a:moveTo>
                      <a:pt x="1380331" y="0"/>
                    </a:moveTo>
                    <a:lnTo>
                      <a:pt x="0" y="0"/>
                    </a:lnTo>
                    <a:lnTo>
                      <a:pt x="0" y="2984500"/>
                    </a:lnTo>
                    <a:lnTo>
                      <a:pt x="2312988" y="2984500"/>
                    </a:lnTo>
                    <a:lnTo>
                      <a:pt x="2312988" y="820738"/>
                    </a:lnTo>
                    <a:lnTo>
                      <a:pt x="1380331" y="0"/>
                    </a:lnTo>
                    <a:close/>
                  </a:path>
                </a:pathLst>
              </a:custGeom>
              <a:grpFill/>
              <a:ln w="37306" cap="flat">
                <a:noFill/>
                <a:prstDash val="solid"/>
                <a:miter/>
              </a:ln>
            </p:spPr>
            <p:txBody>
              <a:bodyPr rtlCol="0" anchor="ctr"/>
              <a:lstStyle/>
              <a:p>
                <a:endParaRPr lang="en-NL"/>
              </a:p>
            </p:txBody>
          </p:sp>
          <p:sp>
            <p:nvSpPr>
              <p:cNvPr id="10" name="Freeform 9">
                <a:extLst>
                  <a:ext uri="{FF2B5EF4-FFF2-40B4-BE49-F238E27FC236}">
                    <a16:creationId xmlns:a16="http://schemas.microsoft.com/office/drawing/2014/main" id="{E3A17A9A-7FF8-8743-9E96-BD2F4E433EE3}"/>
                  </a:ext>
                </a:extLst>
              </p:cNvPr>
              <p:cNvSpPr/>
              <p:nvPr/>
            </p:nvSpPr>
            <p:spPr>
              <a:xfrm>
                <a:off x="8435181" y="3317081"/>
                <a:ext cx="1417637" cy="149225"/>
              </a:xfrm>
              <a:custGeom>
                <a:avLst/>
                <a:gdLst>
                  <a:gd name="connsiteX0" fmla="*/ 0 w 1417637"/>
                  <a:gd name="connsiteY0" fmla="*/ 0 h 149225"/>
                  <a:gd name="connsiteX1" fmla="*/ 1417638 w 1417637"/>
                  <a:gd name="connsiteY1" fmla="*/ 0 h 149225"/>
                  <a:gd name="connsiteX2" fmla="*/ 1417638 w 1417637"/>
                  <a:gd name="connsiteY2" fmla="*/ 149225 h 149225"/>
                  <a:gd name="connsiteX3" fmla="*/ 0 w 1417637"/>
                  <a:gd name="connsiteY3" fmla="*/ 149225 h 149225"/>
                </a:gdLst>
                <a:ahLst/>
                <a:cxnLst>
                  <a:cxn ang="0">
                    <a:pos x="connsiteX0" y="connsiteY0"/>
                  </a:cxn>
                  <a:cxn ang="0">
                    <a:pos x="connsiteX1" y="connsiteY1"/>
                  </a:cxn>
                  <a:cxn ang="0">
                    <a:pos x="connsiteX2" y="connsiteY2"/>
                  </a:cxn>
                  <a:cxn ang="0">
                    <a:pos x="connsiteX3" y="connsiteY3"/>
                  </a:cxn>
                </a:cxnLst>
                <a:rect l="l" t="t" r="r" b="b"/>
                <a:pathLst>
                  <a:path w="1417637" h="149225">
                    <a:moveTo>
                      <a:pt x="0" y="0"/>
                    </a:moveTo>
                    <a:lnTo>
                      <a:pt x="1417638" y="0"/>
                    </a:lnTo>
                    <a:lnTo>
                      <a:pt x="1417638" y="149225"/>
                    </a:lnTo>
                    <a:lnTo>
                      <a:pt x="0" y="149225"/>
                    </a:lnTo>
                    <a:close/>
                  </a:path>
                </a:pathLst>
              </a:custGeom>
              <a:grpFill/>
              <a:ln w="37306" cap="flat">
                <a:noFill/>
                <a:prstDash val="solid"/>
                <a:miter/>
              </a:ln>
            </p:spPr>
            <p:txBody>
              <a:bodyPr rtlCol="0" anchor="ctr"/>
              <a:lstStyle/>
              <a:p>
                <a:endParaRPr lang="en-NL"/>
              </a:p>
            </p:txBody>
          </p:sp>
          <p:sp>
            <p:nvSpPr>
              <p:cNvPr id="13" name="Freeform 12">
                <a:extLst>
                  <a:ext uri="{FF2B5EF4-FFF2-40B4-BE49-F238E27FC236}">
                    <a16:creationId xmlns:a16="http://schemas.microsoft.com/office/drawing/2014/main" id="{1D428F62-E9DE-B14E-BD8C-32BC0BD3641E}"/>
                  </a:ext>
                </a:extLst>
              </p:cNvPr>
              <p:cNvSpPr/>
              <p:nvPr/>
            </p:nvSpPr>
            <p:spPr>
              <a:xfrm>
                <a:off x="8435181" y="3615531"/>
                <a:ext cx="1417637" cy="149225"/>
              </a:xfrm>
              <a:custGeom>
                <a:avLst/>
                <a:gdLst>
                  <a:gd name="connsiteX0" fmla="*/ 0 w 1417637"/>
                  <a:gd name="connsiteY0" fmla="*/ 0 h 149225"/>
                  <a:gd name="connsiteX1" fmla="*/ 1417638 w 1417637"/>
                  <a:gd name="connsiteY1" fmla="*/ 0 h 149225"/>
                  <a:gd name="connsiteX2" fmla="*/ 1417638 w 1417637"/>
                  <a:gd name="connsiteY2" fmla="*/ 149225 h 149225"/>
                  <a:gd name="connsiteX3" fmla="*/ 0 w 1417637"/>
                  <a:gd name="connsiteY3" fmla="*/ 149225 h 149225"/>
                </a:gdLst>
                <a:ahLst/>
                <a:cxnLst>
                  <a:cxn ang="0">
                    <a:pos x="connsiteX0" y="connsiteY0"/>
                  </a:cxn>
                  <a:cxn ang="0">
                    <a:pos x="connsiteX1" y="connsiteY1"/>
                  </a:cxn>
                  <a:cxn ang="0">
                    <a:pos x="connsiteX2" y="connsiteY2"/>
                  </a:cxn>
                  <a:cxn ang="0">
                    <a:pos x="connsiteX3" y="connsiteY3"/>
                  </a:cxn>
                </a:cxnLst>
                <a:rect l="l" t="t" r="r" b="b"/>
                <a:pathLst>
                  <a:path w="1417637" h="149225">
                    <a:moveTo>
                      <a:pt x="0" y="0"/>
                    </a:moveTo>
                    <a:lnTo>
                      <a:pt x="1417638" y="0"/>
                    </a:lnTo>
                    <a:lnTo>
                      <a:pt x="1417638" y="149225"/>
                    </a:lnTo>
                    <a:lnTo>
                      <a:pt x="0" y="149225"/>
                    </a:lnTo>
                    <a:close/>
                  </a:path>
                </a:pathLst>
              </a:custGeom>
              <a:grpFill/>
              <a:ln w="37306" cap="flat">
                <a:noFill/>
                <a:prstDash val="solid"/>
                <a:miter/>
              </a:ln>
            </p:spPr>
            <p:txBody>
              <a:bodyPr rtlCol="0" anchor="ctr"/>
              <a:lstStyle/>
              <a:p>
                <a:endParaRPr lang="en-NL"/>
              </a:p>
            </p:txBody>
          </p:sp>
          <p:sp>
            <p:nvSpPr>
              <p:cNvPr id="15" name="Freeform 14">
                <a:extLst>
                  <a:ext uri="{FF2B5EF4-FFF2-40B4-BE49-F238E27FC236}">
                    <a16:creationId xmlns:a16="http://schemas.microsoft.com/office/drawing/2014/main" id="{692E160D-AD4E-854B-BDD0-97114861ED60}"/>
                  </a:ext>
                </a:extLst>
              </p:cNvPr>
              <p:cNvSpPr/>
              <p:nvPr/>
            </p:nvSpPr>
            <p:spPr>
              <a:xfrm>
                <a:off x="8435181" y="3913981"/>
                <a:ext cx="1417637" cy="149225"/>
              </a:xfrm>
              <a:custGeom>
                <a:avLst/>
                <a:gdLst>
                  <a:gd name="connsiteX0" fmla="*/ 0 w 1417637"/>
                  <a:gd name="connsiteY0" fmla="*/ 0 h 149225"/>
                  <a:gd name="connsiteX1" fmla="*/ 1417638 w 1417637"/>
                  <a:gd name="connsiteY1" fmla="*/ 0 h 149225"/>
                  <a:gd name="connsiteX2" fmla="*/ 1417638 w 1417637"/>
                  <a:gd name="connsiteY2" fmla="*/ 149225 h 149225"/>
                  <a:gd name="connsiteX3" fmla="*/ 0 w 1417637"/>
                  <a:gd name="connsiteY3" fmla="*/ 149225 h 149225"/>
                </a:gdLst>
                <a:ahLst/>
                <a:cxnLst>
                  <a:cxn ang="0">
                    <a:pos x="connsiteX0" y="connsiteY0"/>
                  </a:cxn>
                  <a:cxn ang="0">
                    <a:pos x="connsiteX1" y="connsiteY1"/>
                  </a:cxn>
                  <a:cxn ang="0">
                    <a:pos x="connsiteX2" y="connsiteY2"/>
                  </a:cxn>
                  <a:cxn ang="0">
                    <a:pos x="connsiteX3" y="connsiteY3"/>
                  </a:cxn>
                </a:cxnLst>
                <a:rect l="l" t="t" r="r" b="b"/>
                <a:pathLst>
                  <a:path w="1417637" h="149225">
                    <a:moveTo>
                      <a:pt x="0" y="0"/>
                    </a:moveTo>
                    <a:lnTo>
                      <a:pt x="1417638" y="0"/>
                    </a:lnTo>
                    <a:lnTo>
                      <a:pt x="1417638" y="149225"/>
                    </a:lnTo>
                    <a:lnTo>
                      <a:pt x="0" y="149225"/>
                    </a:lnTo>
                    <a:close/>
                  </a:path>
                </a:pathLst>
              </a:custGeom>
              <a:grpFill/>
              <a:ln w="37306" cap="flat">
                <a:noFill/>
                <a:prstDash val="solid"/>
                <a:miter/>
              </a:ln>
            </p:spPr>
            <p:txBody>
              <a:bodyPr rtlCol="0" anchor="ctr"/>
              <a:lstStyle/>
              <a:p>
                <a:endParaRPr lang="en-NL"/>
              </a:p>
            </p:txBody>
          </p:sp>
          <p:sp>
            <p:nvSpPr>
              <p:cNvPr id="16" name="Freeform 15">
                <a:extLst>
                  <a:ext uri="{FF2B5EF4-FFF2-40B4-BE49-F238E27FC236}">
                    <a16:creationId xmlns:a16="http://schemas.microsoft.com/office/drawing/2014/main" id="{991E612A-FC6D-4A4E-A1F3-4DF2D776B51E}"/>
                  </a:ext>
                </a:extLst>
              </p:cNvPr>
              <p:cNvSpPr/>
              <p:nvPr/>
            </p:nvSpPr>
            <p:spPr>
              <a:xfrm>
                <a:off x="8435181" y="4212431"/>
                <a:ext cx="1417637" cy="149225"/>
              </a:xfrm>
              <a:custGeom>
                <a:avLst/>
                <a:gdLst>
                  <a:gd name="connsiteX0" fmla="*/ 0 w 1417637"/>
                  <a:gd name="connsiteY0" fmla="*/ 0 h 149225"/>
                  <a:gd name="connsiteX1" fmla="*/ 1417638 w 1417637"/>
                  <a:gd name="connsiteY1" fmla="*/ 0 h 149225"/>
                  <a:gd name="connsiteX2" fmla="*/ 1417638 w 1417637"/>
                  <a:gd name="connsiteY2" fmla="*/ 149225 h 149225"/>
                  <a:gd name="connsiteX3" fmla="*/ 0 w 1417637"/>
                  <a:gd name="connsiteY3" fmla="*/ 149225 h 149225"/>
                </a:gdLst>
                <a:ahLst/>
                <a:cxnLst>
                  <a:cxn ang="0">
                    <a:pos x="connsiteX0" y="connsiteY0"/>
                  </a:cxn>
                  <a:cxn ang="0">
                    <a:pos x="connsiteX1" y="connsiteY1"/>
                  </a:cxn>
                  <a:cxn ang="0">
                    <a:pos x="connsiteX2" y="connsiteY2"/>
                  </a:cxn>
                  <a:cxn ang="0">
                    <a:pos x="connsiteX3" y="connsiteY3"/>
                  </a:cxn>
                </a:cxnLst>
                <a:rect l="l" t="t" r="r" b="b"/>
                <a:pathLst>
                  <a:path w="1417637" h="149225">
                    <a:moveTo>
                      <a:pt x="0" y="0"/>
                    </a:moveTo>
                    <a:lnTo>
                      <a:pt x="1417638" y="0"/>
                    </a:lnTo>
                    <a:lnTo>
                      <a:pt x="1417638" y="149225"/>
                    </a:lnTo>
                    <a:lnTo>
                      <a:pt x="0" y="149225"/>
                    </a:lnTo>
                    <a:close/>
                  </a:path>
                </a:pathLst>
              </a:custGeom>
              <a:grpFill/>
              <a:ln w="37306" cap="flat">
                <a:noFill/>
                <a:prstDash val="solid"/>
                <a:miter/>
              </a:ln>
            </p:spPr>
            <p:txBody>
              <a:bodyPr rtlCol="0" anchor="ctr"/>
              <a:lstStyle/>
              <a:p>
                <a:endParaRPr lang="en-NL"/>
              </a:p>
            </p:txBody>
          </p:sp>
        </p:grpSp>
        <p:sp>
          <p:nvSpPr>
            <p:cNvPr id="17" name="TextBox 16">
              <a:extLst>
                <a:ext uri="{FF2B5EF4-FFF2-40B4-BE49-F238E27FC236}">
                  <a16:creationId xmlns:a16="http://schemas.microsoft.com/office/drawing/2014/main" id="{498FD16C-90E9-0045-9B8D-08CDB93A965A}"/>
                </a:ext>
              </a:extLst>
            </p:cNvPr>
            <p:cNvSpPr txBox="1"/>
            <p:nvPr/>
          </p:nvSpPr>
          <p:spPr>
            <a:xfrm>
              <a:off x="8382001" y="2456229"/>
              <a:ext cx="676210" cy="471660"/>
            </a:xfrm>
            <a:prstGeom prst="rect">
              <a:avLst/>
            </a:prstGeom>
            <a:grpFill/>
          </p:spPr>
          <p:txBody>
            <a:bodyPr wrap="none" rtlCol="0">
              <a:spAutoFit/>
            </a:bodyPr>
            <a:lstStyle/>
            <a:p>
              <a:r>
                <a:rPr lang="en-NL" sz="1400" b="1" dirty="0">
                  <a:solidFill>
                    <a:schemeClr val="bg1"/>
                  </a:solidFill>
                </a:rPr>
                <a:t>BIA</a:t>
              </a:r>
            </a:p>
          </p:txBody>
        </p:sp>
      </p:grpSp>
      <p:sp>
        <p:nvSpPr>
          <p:cNvPr id="18" name="Rectangle 17">
            <a:extLst>
              <a:ext uri="{FF2B5EF4-FFF2-40B4-BE49-F238E27FC236}">
                <a16:creationId xmlns:a16="http://schemas.microsoft.com/office/drawing/2014/main" id="{9E183611-49AA-8740-B49D-0DB82EECA6C2}"/>
              </a:ext>
            </a:extLst>
          </p:cNvPr>
          <p:cNvSpPr/>
          <p:nvPr/>
        </p:nvSpPr>
        <p:spPr>
          <a:xfrm>
            <a:off x="482048" y="2217760"/>
            <a:ext cx="3289852" cy="941235"/>
          </a:xfrm>
          <a:prstGeom prst="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TextBox 13">
            <a:extLst>
              <a:ext uri="{FF2B5EF4-FFF2-40B4-BE49-F238E27FC236}">
                <a16:creationId xmlns:a16="http://schemas.microsoft.com/office/drawing/2014/main" id="{C7759ABA-1716-D449-BC19-16CAACC8686F}"/>
              </a:ext>
            </a:extLst>
          </p:cNvPr>
          <p:cNvSpPr txBox="1"/>
          <p:nvPr/>
        </p:nvSpPr>
        <p:spPr>
          <a:xfrm>
            <a:off x="723900" y="2353594"/>
            <a:ext cx="2882348" cy="738664"/>
          </a:xfrm>
          <a:prstGeom prst="rect">
            <a:avLst/>
          </a:prstGeom>
          <a:noFill/>
        </p:spPr>
        <p:txBody>
          <a:bodyPr wrap="square" rtlCol="0">
            <a:spAutoFit/>
          </a:bodyPr>
          <a:lstStyle/>
          <a:p>
            <a:pPr>
              <a:buClr>
                <a:srgbClr val="00B0F0"/>
              </a:buClr>
            </a:pPr>
            <a:r>
              <a:rPr lang="en-GB" sz="1400" dirty="0">
                <a:solidFill>
                  <a:schemeClr val="bg1"/>
                </a:solidFill>
                <a:latin typeface="Roboto" panose="02000000000000000000" pitchFamily="2" charset="0"/>
                <a:ea typeface="Roboto" panose="02000000000000000000" pitchFamily="2" charset="0"/>
              </a:rPr>
              <a:t>Only deals with the impact of an event such as the loss of, damage to, or disclosure of information.</a:t>
            </a:r>
          </a:p>
        </p:txBody>
      </p:sp>
      <p:sp>
        <p:nvSpPr>
          <p:cNvPr id="22" name="Rectangle 21">
            <a:extLst>
              <a:ext uri="{FF2B5EF4-FFF2-40B4-BE49-F238E27FC236}">
                <a16:creationId xmlns:a16="http://schemas.microsoft.com/office/drawing/2014/main" id="{11C94452-3955-4749-94C7-D9FF73876B0C}"/>
              </a:ext>
            </a:extLst>
          </p:cNvPr>
          <p:cNvSpPr/>
          <p:nvPr/>
        </p:nvSpPr>
        <p:spPr>
          <a:xfrm>
            <a:off x="482048" y="3408581"/>
            <a:ext cx="3289852" cy="941235"/>
          </a:xfrm>
          <a:prstGeom prst="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Rectangle 1">
            <a:extLst>
              <a:ext uri="{FF2B5EF4-FFF2-40B4-BE49-F238E27FC236}">
                <a16:creationId xmlns:a16="http://schemas.microsoft.com/office/drawing/2014/main" id="{AB9015F0-8B45-C344-900C-D7B2E4AF3292}"/>
              </a:ext>
            </a:extLst>
          </p:cNvPr>
          <p:cNvSpPr/>
          <p:nvPr/>
        </p:nvSpPr>
        <p:spPr>
          <a:xfrm>
            <a:off x="723900" y="3505585"/>
            <a:ext cx="2882348" cy="738664"/>
          </a:xfrm>
          <a:prstGeom prst="rect">
            <a:avLst/>
          </a:prstGeom>
        </p:spPr>
        <p:txBody>
          <a:bodyPr wrap="square">
            <a:spAutoFit/>
          </a:bodyPr>
          <a:lstStyle/>
          <a:p>
            <a:pPr>
              <a:buClr>
                <a:srgbClr val="00B0F0"/>
              </a:buClr>
            </a:pPr>
            <a:r>
              <a:rPr lang="en-GB" sz="1400">
                <a:solidFill>
                  <a:schemeClr val="bg1"/>
                </a:solidFill>
                <a:latin typeface="Roboto" panose="02000000000000000000" pitchFamily="2" charset="0"/>
                <a:ea typeface="Roboto" panose="02000000000000000000" pitchFamily="2" charset="0"/>
              </a:rPr>
              <a:t>In business terms, i.e. monetary loss, damage to reputation, legal consequences etc.</a:t>
            </a:r>
          </a:p>
        </p:txBody>
      </p:sp>
      <p:sp>
        <p:nvSpPr>
          <p:cNvPr id="23" name="Rectangle 22">
            <a:extLst>
              <a:ext uri="{FF2B5EF4-FFF2-40B4-BE49-F238E27FC236}">
                <a16:creationId xmlns:a16="http://schemas.microsoft.com/office/drawing/2014/main" id="{9289BEFC-ECEE-144E-9EF9-3088C1C1A7C0}"/>
              </a:ext>
            </a:extLst>
          </p:cNvPr>
          <p:cNvSpPr/>
          <p:nvPr/>
        </p:nvSpPr>
        <p:spPr>
          <a:xfrm>
            <a:off x="520148" y="4599402"/>
            <a:ext cx="3289852" cy="941235"/>
          </a:xfrm>
          <a:prstGeom prst="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Rectangle 2">
            <a:extLst>
              <a:ext uri="{FF2B5EF4-FFF2-40B4-BE49-F238E27FC236}">
                <a16:creationId xmlns:a16="http://schemas.microsoft.com/office/drawing/2014/main" id="{5509B93F-C798-C94A-BBAA-09B872C0E439}"/>
              </a:ext>
            </a:extLst>
          </p:cNvPr>
          <p:cNvSpPr/>
          <p:nvPr/>
        </p:nvSpPr>
        <p:spPr>
          <a:xfrm>
            <a:off x="723900" y="4699548"/>
            <a:ext cx="2882348" cy="738664"/>
          </a:xfrm>
          <a:prstGeom prst="rect">
            <a:avLst/>
          </a:prstGeom>
        </p:spPr>
        <p:txBody>
          <a:bodyPr wrap="square">
            <a:spAutoFit/>
          </a:bodyPr>
          <a:lstStyle/>
          <a:p>
            <a:pPr>
              <a:buClr>
                <a:srgbClr val="00B0F0"/>
              </a:buClr>
            </a:pPr>
            <a:r>
              <a:rPr lang="en-GB" sz="1400">
                <a:solidFill>
                  <a:schemeClr val="bg1"/>
                </a:solidFill>
                <a:latin typeface="Roboto" panose="02000000000000000000" pitchFamily="2" charset="0"/>
                <a:ea typeface="Roboto" panose="02000000000000000000" pitchFamily="2" charset="0"/>
              </a:rPr>
              <a:t>Enables an organization to pinpoint those processes where security is important.</a:t>
            </a:r>
          </a:p>
        </p:txBody>
      </p:sp>
      <p:sp>
        <p:nvSpPr>
          <p:cNvPr id="24" name="Rectangle 23">
            <a:extLst>
              <a:ext uri="{FF2B5EF4-FFF2-40B4-BE49-F238E27FC236}">
                <a16:creationId xmlns:a16="http://schemas.microsoft.com/office/drawing/2014/main" id="{F93477FF-FA8F-7846-831D-74E9F24898A7}"/>
              </a:ext>
            </a:extLst>
          </p:cNvPr>
          <p:cNvSpPr/>
          <p:nvPr/>
        </p:nvSpPr>
        <p:spPr>
          <a:xfrm>
            <a:off x="8153400" y="2234417"/>
            <a:ext cx="3289852" cy="941235"/>
          </a:xfrm>
          <a:prstGeom prst="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latin typeface="Roboto" panose="02000000000000000000" pitchFamily="2" charset="0"/>
              <a:ea typeface="Roboto" panose="02000000000000000000" pitchFamily="2" charset="0"/>
            </a:endParaRPr>
          </a:p>
        </p:txBody>
      </p:sp>
      <p:sp>
        <p:nvSpPr>
          <p:cNvPr id="9" name="Rectangle 8">
            <a:extLst>
              <a:ext uri="{FF2B5EF4-FFF2-40B4-BE49-F238E27FC236}">
                <a16:creationId xmlns:a16="http://schemas.microsoft.com/office/drawing/2014/main" id="{337C739A-9427-CF48-B3A4-FB0548384E85}"/>
              </a:ext>
            </a:extLst>
          </p:cNvPr>
          <p:cNvSpPr/>
          <p:nvPr/>
        </p:nvSpPr>
        <p:spPr>
          <a:xfrm>
            <a:off x="8361909" y="2443424"/>
            <a:ext cx="2882348" cy="523220"/>
          </a:xfrm>
          <a:prstGeom prst="rect">
            <a:avLst/>
          </a:prstGeom>
        </p:spPr>
        <p:txBody>
          <a:bodyPr wrap="square">
            <a:spAutoFit/>
          </a:bodyPr>
          <a:lstStyle/>
          <a:p>
            <a:pPr>
              <a:buClr>
                <a:srgbClr val="00B0F0"/>
              </a:buClr>
            </a:pPr>
            <a:r>
              <a:rPr lang="en-GB" sz="1400">
                <a:solidFill>
                  <a:schemeClr val="bg1"/>
                </a:solidFill>
                <a:latin typeface="Roboto" panose="02000000000000000000" pitchFamily="2" charset="0"/>
                <a:ea typeface="Roboto" panose="02000000000000000000" pitchFamily="2" charset="0"/>
              </a:rPr>
              <a:t>Must be performed in cooperation with the business owner(s).</a:t>
            </a:r>
          </a:p>
        </p:txBody>
      </p:sp>
      <p:sp>
        <p:nvSpPr>
          <p:cNvPr id="25" name="Rectangle 24">
            <a:extLst>
              <a:ext uri="{FF2B5EF4-FFF2-40B4-BE49-F238E27FC236}">
                <a16:creationId xmlns:a16="http://schemas.microsoft.com/office/drawing/2014/main" id="{E8913FA1-4C12-1948-9C18-6BFEE6A953ED}"/>
              </a:ext>
            </a:extLst>
          </p:cNvPr>
          <p:cNvSpPr/>
          <p:nvPr/>
        </p:nvSpPr>
        <p:spPr>
          <a:xfrm>
            <a:off x="8200193" y="3429588"/>
            <a:ext cx="3289852" cy="941235"/>
          </a:xfrm>
          <a:prstGeom prst="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761D3DCD-1BF2-E24C-94E3-433BFCA4AFD5}"/>
              </a:ext>
            </a:extLst>
          </p:cNvPr>
          <p:cNvSpPr/>
          <p:nvPr/>
        </p:nvSpPr>
        <p:spPr>
          <a:xfrm>
            <a:off x="8365988" y="3509200"/>
            <a:ext cx="2882348" cy="738664"/>
          </a:xfrm>
          <a:prstGeom prst="rect">
            <a:avLst/>
          </a:prstGeom>
        </p:spPr>
        <p:txBody>
          <a:bodyPr wrap="square">
            <a:spAutoFit/>
          </a:bodyPr>
          <a:lstStyle/>
          <a:p>
            <a:pPr>
              <a:buClr>
                <a:srgbClr val="00B0F0"/>
              </a:buClr>
            </a:pPr>
            <a:r>
              <a:rPr lang="en-GB" sz="1400">
                <a:solidFill>
                  <a:schemeClr val="bg1"/>
                </a:solidFill>
                <a:latin typeface="Roboto" panose="02000000000000000000" pitchFamily="2" charset="0"/>
                <a:ea typeface="Roboto" panose="02000000000000000000" pitchFamily="2" charset="0"/>
              </a:rPr>
              <a:t>Does not </a:t>
            </a:r>
            <a:r>
              <a:rPr lang="en-US" sz="1400">
                <a:solidFill>
                  <a:schemeClr val="bg1"/>
                </a:solidFill>
                <a:latin typeface="Roboto" panose="02000000000000000000" pitchFamily="2" charset="0"/>
                <a:ea typeface="Roboto" panose="02000000000000000000" pitchFamily="2" charset="0"/>
              </a:rPr>
              <a:t>analyze</a:t>
            </a:r>
            <a:r>
              <a:rPr lang="en-GB" sz="1400">
                <a:solidFill>
                  <a:schemeClr val="bg1"/>
                </a:solidFill>
                <a:latin typeface="Roboto" panose="02000000000000000000" pitchFamily="2" charset="0"/>
                <a:ea typeface="Roboto" panose="02000000000000000000" pitchFamily="2" charset="0"/>
              </a:rPr>
              <a:t> assets, threats, vulnerabilities, probabilities etc.; only the impact of events.</a:t>
            </a:r>
          </a:p>
        </p:txBody>
      </p:sp>
      <p:sp>
        <p:nvSpPr>
          <p:cNvPr id="26" name="Rectangle 25">
            <a:extLst>
              <a:ext uri="{FF2B5EF4-FFF2-40B4-BE49-F238E27FC236}">
                <a16:creationId xmlns:a16="http://schemas.microsoft.com/office/drawing/2014/main" id="{F58220A5-8FBB-B549-9A78-989C85105CFC}"/>
              </a:ext>
            </a:extLst>
          </p:cNvPr>
          <p:cNvSpPr/>
          <p:nvPr/>
        </p:nvSpPr>
        <p:spPr>
          <a:xfrm>
            <a:off x="8213445" y="4621365"/>
            <a:ext cx="3289852" cy="941235"/>
          </a:xfrm>
          <a:prstGeom prst="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ectangle 10">
            <a:extLst>
              <a:ext uri="{FF2B5EF4-FFF2-40B4-BE49-F238E27FC236}">
                <a16:creationId xmlns:a16="http://schemas.microsoft.com/office/drawing/2014/main" id="{73999BC3-03DF-B342-84C4-A3169C47AA26}"/>
              </a:ext>
            </a:extLst>
          </p:cNvPr>
          <p:cNvSpPr/>
          <p:nvPr/>
        </p:nvSpPr>
        <p:spPr>
          <a:xfrm>
            <a:off x="8396180" y="4721511"/>
            <a:ext cx="2897878" cy="738664"/>
          </a:xfrm>
          <a:prstGeom prst="rect">
            <a:avLst/>
          </a:prstGeom>
        </p:spPr>
        <p:txBody>
          <a:bodyPr wrap="square">
            <a:spAutoFit/>
          </a:bodyPr>
          <a:lstStyle/>
          <a:p>
            <a:pPr>
              <a:buClr>
                <a:srgbClr val="00B0F0"/>
              </a:buClr>
            </a:pPr>
            <a:r>
              <a:rPr lang="en-GB" sz="1400" dirty="0">
                <a:solidFill>
                  <a:schemeClr val="bg1"/>
                </a:solidFill>
                <a:latin typeface="Roboto" panose="02000000000000000000" pitchFamily="2" charset="0"/>
                <a:ea typeface="Roboto" panose="02000000000000000000" pitchFamily="2" charset="0"/>
              </a:rPr>
              <a:t>Acts as a filter to determine which activities require a risk assessment and which do not.</a:t>
            </a:r>
          </a:p>
        </p:txBody>
      </p:sp>
      <p:sp>
        <p:nvSpPr>
          <p:cNvPr id="12" name="Slide Number Placeholder 11">
            <a:extLst>
              <a:ext uri="{FF2B5EF4-FFF2-40B4-BE49-F238E27FC236}">
                <a16:creationId xmlns:a16="http://schemas.microsoft.com/office/drawing/2014/main" id="{B11A1DFC-469E-4B76-BF72-0544D1F01E4B}"/>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34</a:t>
            </a:fld>
            <a:endParaRPr lang="nl-NL"/>
          </a:p>
        </p:txBody>
      </p:sp>
    </p:spTree>
    <p:extLst>
      <p:ext uri="{BB962C8B-B14F-4D97-AF65-F5344CB8AC3E}">
        <p14:creationId xmlns:p14="http://schemas.microsoft.com/office/powerpoint/2010/main" val="4148660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Baseline principle</a:t>
            </a:r>
            <a:endParaRPr lang="en-NL" sz="2400" b="1" dirty="0">
              <a:solidFill>
                <a:schemeClr val="bg1"/>
              </a:solidFill>
              <a:latin typeface="Montserrat SemiBold" panose="00000700000000000000" pitchFamily="2" charset="0"/>
            </a:endParaRPr>
          </a:p>
        </p:txBody>
      </p:sp>
      <p:sp>
        <p:nvSpPr>
          <p:cNvPr id="34" name="TextBox 33">
            <a:extLst>
              <a:ext uri="{FF2B5EF4-FFF2-40B4-BE49-F238E27FC236}">
                <a16:creationId xmlns:a16="http://schemas.microsoft.com/office/drawing/2014/main" id="{9CC27AE0-9E5B-E347-94ED-8F76BF985811}"/>
              </a:ext>
            </a:extLst>
          </p:cNvPr>
          <p:cNvSpPr txBox="1"/>
          <p:nvPr/>
        </p:nvSpPr>
        <p:spPr>
          <a:xfrm>
            <a:off x="3866024" y="2209800"/>
            <a:ext cx="7147117" cy="3108543"/>
          </a:xfrm>
          <a:prstGeom prst="rect">
            <a:avLst/>
          </a:prstGeom>
          <a:noFill/>
        </p:spPr>
        <p:txBody>
          <a:bodyPr wrap="square" rtlCol="0">
            <a:spAutoFit/>
          </a:bodyPr>
          <a:lstStyle/>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Implement a limited set of controls </a:t>
            </a:r>
            <a:r>
              <a:rPr lang="en-GB" sz="1400" dirty="0">
                <a:solidFill>
                  <a:srgbClr val="002A5A"/>
                </a:solidFill>
                <a:latin typeface="Roboto" panose="02000000000000000000" pitchFamily="2" charset="0"/>
                <a:ea typeface="Roboto" panose="02000000000000000000" pitchFamily="2" charset="0"/>
              </a:rPr>
              <a:t>for assets that are part of the scope.</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Be able to explain and </a:t>
            </a:r>
            <a:r>
              <a:rPr lang="en-GB" sz="1400" b="1" dirty="0">
                <a:solidFill>
                  <a:srgbClr val="002A5A"/>
                </a:solidFill>
                <a:latin typeface="Roboto" panose="02000000000000000000" pitchFamily="2" charset="0"/>
                <a:ea typeface="Roboto" panose="02000000000000000000" pitchFamily="2" charset="0"/>
              </a:rPr>
              <a:t>justify why it is sufficient to implement only those specific controls </a:t>
            </a:r>
            <a:r>
              <a:rPr lang="en-GB" sz="1400" dirty="0">
                <a:solidFill>
                  <a:srgbClr val="002A5A"/>
                </a:solidFill>
                <a:latin typeface="Roboto" panose="02000000000000000000" pitchFamily="2" charset="0"/>
                <a:ea typeface="Roboto" panose="02000000000000000000" pitchFamily="2" charset="0"/>
              </a:rPr>
              <a:t>on those assets (tool: business impact analysis).</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Do a risk assessment on all the other assets and</a:t>
            </a:r>
            <a:r>
              <a:rPr lang="en-GB" sz="1400" b="1" dirty="0">
                <a:solidFill>
                  <a:srgbClr val="002A5A"/>
                </a:solidFill>
                <a:latin typeface="Roboto" panose="02000000000000000000" pitchFamily="2" charset="0"/>
                <a:ea typeface="Roboto" panose="02000000000000000000" pitchFamily="2" charset="0"/>
              </a:rPr>
              <a:t> implement extra controls only where required. </a:t>
            </a:r>
          </a:p>
          <a:p>
            <a:pPr marL="285750" indent="-285750">
              <a:buClr>
                <a:srgbClr val="002A5A"/>
              </a:buClr>
              <a:buFont typeface="Arial" panose="020B0604020202020204" pitchFamily="34" charset="0"/>
              <a:buChar char="•"/>
            </a:pPr>
            <a:endParaRPr lang="en-GB" sz="14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Organizational objectives, operational constraints as well as applicable legislation and regulation </a:t>
            </a:r>
            <a:r>
              <a:rPr lang="en-GB" sz="1400" b="1" dirty="0">
                <a:solidFill>
                  <a:srgbClr val="002A5A"/>
                </a:solidFill>
                <a:latin typeface="Roboto" panose="02000000000000000000" pitchFamily="2" charset="0"/>
                <a:ea typeface="Roboto" panose="02000000000000000000" pitchFamily="2" charset="0"/>
              </a:rPr>
              <a:t>always need to be accounted for when implementing risk controls.</a:t>
            </a:r>
          </a:p>
          <a:p>
            <a:pPr>
              <a:buClr>
                <a:srgbClr val="002A5A"/>
              </a:buCl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Represents the way to start setting the information security controls for the organization.</a:t>
            </a:r>
          </a:p>
          <a:p>
            <a:pPr marL="285750" indent="-285750">
              <a:buClr>
                <a:srgbClr val="00B0F0"/>
              </a:buClr>
              <a:buFont typeface="Arial" panose="020B0604020202020204" pitchFamily="34" charset="0"/>
              <a:buChar char="•"/>
            </a:pPr>
            <a:endParaRPr lang="en-GB" sz="1400" dirty="0"/>
          </a:p>
        </p:txBody>
      </p:sp>
      <p:pic>
        <p:nvPicPr>
          <p:cNvPr id="20" name="Graphic 19" descr="Checklist">
            <a:extLst>
              <a:ext uri="{FF2B5EF4-FFF2-40B4-BE49-F238E27FC236}">
                <a16:creationId xmlns:a16="http://schemas.microsoft.com/office/drawing/2014/main" id="{3AB9CED5-2B0E-CD44-AC4C-02E94263B1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 y="1828800"/>
            <a:ext cx="3673283" cy="3673283"/>
          </a:xfrm>
          <a:prstGeom prst="rect">
            <a:avLst/>
          </a:prstGeom>
        </p:spPr>
      </p:pic>
      <p:sp>
        <p:nvSpPr>
          <p:cNvPr id="2" name="Slide Number Placeholder 1">
            <a:extLst>
              <a:ext uri="{FF2B5EF4-FFF2-40B4-BE49-F238E27FC236}">
                <a16:creationId xmlns:a16="http://schemas.microsoft.com/office/drawing/2014/main" id="{FF776110-9063-46A6-8B03-A8D534449845}"/>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35</a:t>
            </a:fld>
            <a:endParaRPr lang="nl-NL"/>
          </a:p>
        </p:txBody>
      </p:sp>
    </p:spTree>
    <p:extLst>
      <p:ext uri="{BB962C8B-B14F-4D97-AF65-F5344CB8AC3E}">
        <p14:creationId xmlns:p14="http://schemas.microsoft.com/office/powerpoint/2010/main" val="1424371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and Round Single Corner of Rectangle 5">
            <a:extLst>
              <a:ext uri="{FF2B5EF4-FFF2-40B4-BE49-F238E27FC236}">
                <a16:creationId xmlns:a16="http://schemas.microsoft.com/office/drawing/2014/main" id="{227938BC-7310-E141-A10F-2C7516D84386}"/>
              </a:ext>
            </a:extLst>
          </p:cNvPr>
          <p:cNvSpPr/>
          <p:nvPr/>
        </p:nvSpPr>
        <p:spPr>
          <a:xfrm flipV="1">
            <a:off x="0" y="-1"/>
            <a:ext cx="12192000" cy="6858000"/>
          </a:xfrm>
          <a:prstGeom prst="snipRoundRect">
            <a:avLst>
              <a:gd name="adj1" fmla="val 0"/>
              <a:gd name="adj2" fmla="val 159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Snip and Round Single Corner of Rectangle 3">
            <a:extLst>
              <a:ext uri="{FF2B5EF4-FFF2-40B4-BE49-F238E27FC236}">
                <a16:creationId xmlns:a16="http://schemas.microsoft.com/office/drawing/2014/main" id="{2F05C2B1-71D7-954A-9722-0A0D8979BACE}"/>
              </a:ext>
            </a:extLst>
          </p:cNvPr>
          <p:cNvSpPr/>
          <p:nvPr/>
        </p:nvSpPr>
        <p:spPr>
          <a:xfrm flipV="1">
            <a:off x="0" y="647698"/>
            <a:ext cx="11582400" cy="5562600"/>
          </a:xfrm>
          <a:prstGeom prst="snipRoundRect">
            <a:avLst>
              <a:gd name="adj1" fmla="val 0"/>
              <a:gd name="adj2" fmla="val 16667"/>
            </a:avLst>
          </a:prstGeom>
          <a:solidFill>
            <a:srgbClr val="022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D5E4EEEE-5DCF-0C4F-BF09-5D26ECD57A5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38200" y="2617887"/>
            <a:ext cx="1689033" cy="1622226"/>
          </a:xfrm>
          <a:prstGeom prst="rect">
            <a:avLst/>
          </a:prstGeom>
        </p:spPr>
      </p:pic>
      <p:sp>
        <p:nvSpPr>
          <p:cNvPr id="2" name="Rectangle 1">
            <a:extLst>
              <a:ext uri="{FF2B5EF4-FFF2-40B4-BE49-F238E27FC236}">
                <a16:creationId xmlns:a16="http://schemas.microsoft.com/office/drawing/2014/main" id="{AB8AFE96-8632-A045-AAD2-EE5EA7622124}"/>
              </a:ext>
            </a:extLst>
          </p:cNvPr>
          <p:cNvSpPr/>
          <p:nvPr/>
        </p:nvSpPr>
        <p:spPr>
          <a:xfrm>
            <a:off x="3365433" y="3044278"/>
            <a:ext cx="7988367" cy="1446550"/>
          </a:xfrm>
          <a:prstGeom prst="rect">
            <a:avLst/>
          </a:prstGeom>
        </p:spPr>
        <p:txBody>
          <a:bodyPr wrap="square">
            <a:spAutoFit/>
          </a:bodyPr>
          <a:lstStyle/>
          <a:p>
            <a:r>
              <a:rPr lang="en-US" sz="4400" dirty="0">
                <a:solidFill>
                  <a:schemeClr val="bg1"/>
                </a:solidFill>
                <a:latin typeface="Montserrat SemiBold" panose="00000700000000000000" pitchFamily="2" charset="0"/>
                <a:cs typeface="Arial" panose="020B0604020202020204" pitchFamily="34" charset="0"/>
              </a:rPr>
              <a:t>2.2.1 Assessing the risks - Guidance</a:t>
            </a:r>
          </a:p>
        </p:txBody>
      </p:sp>
    </p:spTree>
    <p:extLst>
      <p:ext uri="{BB962C8B-B14F-4D97-AF65-F5344CB8AC3E}">
        <p14:creationId xmlns:p14="http://schemas.microsoft.com/office/powerpoint/2010/main" val="488260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2964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152400" y="416168"/>
            <a:ext cx="91440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Determine which assets are in scope of the assessment</a:t>
            </a:r>
            <a:endParaRPr lang="en-NL" sz="2400" b="1" dirty="0">
              <a:solidFill>
                <a:schemeClr val="bg1"/>
              </a:solidFill>
              <a:latin typeface="Montserrat SemiBold" panose="00000700000000000000" pitchFamily="2" charset="0"/>
            </a:endParaRPr>
          </a:p>
        </p:txBody>
      </p:sp>
      <p:sp>
        <p:nvSpPr>
          <p:cNvPr id="34" name="TextBox 33">
            <a:extLst>
              <a:ext uri="{FF2B5EF4-FFF2-40B4-BE49-F238E27FC236}">
                <a16:creationId xmlns:a16="http://schemas.microsoft.com/office/drawing/2014/main" id="{9CC27AE0-9E5B-E347-94ED-8F76BF985811}"/>
              </a:ext>
            </a:extLst>
          </p:cNvPr>
          <p:cNvSpPr txBox="1"/>
          <p:nvPr/>
        </p:nvSpPr>
        <p:spPr>
          <a:xfrm>
            <a:off x="5044394" y="2247947"/>
            <a:ext cx="6248400" cy="2677656"/>
          </a:xfrm>
          <a:prstGeom prst="rect">
            <a:avLst/>
          </a:prstGeom>
          <a:noFill/>
        </p:spPr>
        <p:txBody>
          <a:bodyPr wrap="square" rtlCol="0">
            <a:spAutoFit/>
          </a:bodyPr>
          <a:lstStyle/>
          <a:p>
            <a:pPr marL="285750" indent="-285750">
              <a:buClr>
                <a:srgbClr val="002A5A"/>
              </a:buClr>
              <a:buFont typeface="Arial" panose="020B0604020202020204" pitchFamily="34" charset="0"/>
              <a:buChar char="•"/>
            </a:pPr>
            <a:r>
              <a:rPr lang="en-GB" sz="1400" b="1" dirty="0">
                <a:solidFill>
                  <a:srgbClr val="002A5A"/>
                </a:solidFill>
              </a:rPr>
              <a:t>Purpose:</a:t>
            </a:r>
            <a:br>
              <a:rPr lang="en-GB" sz="1400" b="1" dirty="0">
                <a:solidFill>
                  <a:srgbClr val="002A5A"/>
                </a:solidFill>
              </a:rPr>
            </a:br>
            <a:r>
              <a:rPr lang="en-GB" sz="1400" dirty="0">
                <a:solidFill>
                  <a:srgbClr val="002A5A"/>
                </a:solidFill>
              </a:rPr>
              <a:t>Determine which assets will be assessed during the next steps.</a:t>
            </a:r>
            <a:endParaRPr lang="en-GB" sz="1400" b="1" dirty="0">
              <a:solidFill>
                <a:srgbClr val="002A5A"/>
              </a:solidFill>
            </a:endParaRPr>
          </a:p>
          <a:p>
            <a:pPr marL="285750" indent="-285750">
              <a:buClr>
                <a:srgbClr val="002A5A"/>
              </a:buClr>
              <a:buFont typeface="Arial" panose="020B0604020202020204" pitchFamily="34" charset="0"/>
              <a:buChar char="•"/>
            </a:pPr>
            <a:endParaRPr lang="en-GB" sz="1400" b="1" dirty="0">
              <a:solidFill>
                <a:srgbClr val="002A5A"/>
              </a:solidFill>
            </a:endParaRPr>
          </a:p>
          <a:p>
            <a:pPr marL="285750" indent="-285750">
              <a:buClr>
                <a:srgbClr val="002A5A"/>
              </a:buClr>
              <a:buFont typeface="Arial" panose="020B0604020202020204" pitchFamily="34" charset="0"/>
              <a:buChar char="•"/>
            </a:pPr>
            <a:r>
              <a:rPr lang="en-GB" sz="1400" b="1" dirty="0">
                <a:solidFill>
                  <a:srgbClr val="002A5A"/>
                </a:solidFill>
              </a:rPr>
              <a:t>How:</a:t>
            </a:r>
            <a:br>
              <a:rPr lang="en-GB" sz="1400" b="1" dirty="0">
                <a:solidFill>
                  <a:srgbClr val="002A5A"/>
                </a:solidFill>
              </a:rPr>
            </a:br>
            <a:r>
              <a:rPr lang="en-GB" sz="1400" dirty="0">
                <a:solidFill>
                  <a:srgbClr val="002A5A"/>
                </a:solidFill>
              </a:rPr>
              <a:t>The business impact analysis (BIA) will have made clear what processes result in the highest impact if loss, damage, or disclosure occurs. Assets within these processes are people, systems, applications, operating systems, buildings/rooms, utilities etc.</a:t>
            </a:r>
          </a:p>
          <a:p>
            <a:pPr marL="285750" indent="-285750">
              <a:buClr>
                <a:srgbClr val="002A5A"/>
              </a:buClr>
              <a:buFont typeface="Arial" panose="020B0604020202020204" pitchFamily="34" charset="0"/>
              <a:buChar char="•"/>
            </a:pPr>
            <a:endParaRPr lang="en-GB" sz="1400" b="1" dirty="0">
              <a:solidFill>
                <a:srgbClr val="002A5A"/>
              </a:solidFill>
            </a:endParaRPr>
          </a:p>
          <a:p>
            <a:pPr marL="285750" indent="-285750">
              <a:buClr>
                <a:srgbClr val="002A5A"/>
              </a:buClr>
              <a:buFont typeface="Arial" panose="020B0604020202020204" pitchFamily="34" charset="0"/>
              <a:buChar char="•"/>
            </a:pPr>
            <a:r>
              <a:rPr lang="en-GB" sz="1400" b="1" dirty="0">
                <a:solidFill>
                  <a:srgbClr val="002A5A"/>
                </a:solidFill>
              </a:rPr>
              <a:t>Guidelines:</a:t>
            </a:r>
            <a:br>
              <a:rPr lang="en-GB" sz="1400" b="1" dirty="0">
                <a:solidFill>
                  <a:srgbClr val="002A5A"/>
                </a:solidFill>
              </a:rPr>
            </a:br>
            <a:r>
              <a:rPr lang="en-GB" sz="1400" dirty="0">
                <a:solidFill>
                  <a:srgbClr val="002A5A"/>
                </a:solidFill>
              </a:rPr>
              <a:t>Draft the list of assets but keep a high level of abstraction and try to group assets where possible.</a:t>
            </a:r>
            <a:endParaRPr lang="en-GB" sz="1400" b="1" dirty="0">
              <a:solidFill>
                <a:srgbClr val="002A5A"/>
              </a:solidFill>
            </a:endParaRPr>
          </a:p>
        </p:txBody>
      </p:sp>
      <p:sp>
        <p:nvSpPr>
          <p:cNvPr id="7" name="Freeform 6">
            <a:extLst>
              <a:ext uri="{FF2B5EF4-FFF2-40B4-BE49-F238E27FC236}">
                <a16:creationId xmlns:a16="http://schemas.microsoft.com/office/drawing/2014/main" id="{CC495095-BC66-9041-AD86-86E7A4BC39C3}"/>
              </a:ext>
            </a:extLst>
          </p:cNvPr>
          <p:cNvSpPr/>
          <p:nvPr/>
        </p:nvSpPr>
        <p:spPr>
          <a:xfrm>
            <a:off x="1103372" y="2247947"/>
            <a:ext cx="2920036" cy="2921821"/>
          </a:xfrm>
          <a:custGeom>
            <a:avLst/>
            <a:gdLst>
              <a:gd name="connsiteX0" fmla="*/ 2846286 w 2920036"/>
              <a:gd name="connsiteY0" fmla="*/ 2479380 h 2921821"/>
              <a:gd name="connsiteX1" fmla="*/ 2385423 w 2920036"/>
              <a:gd name="connsiteY1" fmla="*/ 2018517 h 2921821"/>
              <a:gd name="connsiteX2" fmla="*/ 2155728 w 2920036"/>
              <a:gd name="connsiteY2" fmla="*/ 1947359 h 2921821"/>
              <a:gd name="connsiteX3" fmla="*/ 1990924 w 2920036"/>
              <a:gd name="connsiteY3" fmla="*/ 1784398 h 2921821"/>
              <a:gd name="connsiteX4" fmla="*/ 2219512 w 2920036"/>
              <a:gd name="connsiteY4" fmla="*/ 1113381 h 2921821"/>
              <a:gd name="connsiteX5" fmla="*/ 1113381 w 2920036"/>
              <a:gd name="connsiteY5" fmla="*/ 6 h 2921821"/>
              <a:gd name="connsiteX6" fmla="*/ 6 w 2920036"/>
              <a:gd name="connsiteY6" fmla="*/ 1106136 h 2921821"/>
              <a:gd name="connsiteX7" fmla="*/ 1106136 w 2920036"/>
              <a:gd name="connsiteY7" fmla="*/ 2219512 h 2921821"/>
              <a:gd name="connsiteX8" fmla="*/ 1784457 w 2920036"/>
              <a:gd name="connsiteY8" fmla="*/ 1990865 h 2921821"/>
              <a:gd name="connsiteX9" fmla="*/ 1947418 w 2920036"/>
              <a:gd name="connsiteY9" fmla="*/ 2153826 h 2921821"/>
              <a:gd name="connsiteX10" fmla="*/ 2018575 w 2920036"/>
              <a:gd name="connsiteY10" fmla="*/ 2385364 h 2921821"/>
              <a:gd name="connsiteX11" fmla="*/ 2479439 w 2920036"/>
              <a:gd name="connsiteY11" fmla="*/ 2846227 h 2921821"/>
              <a:gd name="connsiteX12" fmla="*/ 2844442 w 2920036"/>
              <a:gd name="connsiteY12" fmla="*/ 2846227 h 2921821"/>
              <a:gd name="connsiteX13" fmla="*/ 2844442 w 2920036"/>
              <a:gd name="connsiteY13" fmla="*/ 2481223 h 2921821"/>
              <a:gd name="connsiteX14" fmla="*/ 1113440 w 2920036"/>
              <a:gd name="connsiteY14" fmla="*/ 2035108 h 2921821"/>
              <a:gd name="connsiteX15" fmla="*/ 191713 w 2920036"/>
              <a:gd name="connsiteY15" fmla="*/ 1113381 h 2921821"/>
              <a:gd name="connsiteX16" fmla="*/ 1113440 w 2920036"/>
              <a:gd name="connsiteY16" fmla="*/ 191654 h 2921821"/>
              <a:gd name="connsiteX17" fmla="*/ 2035167 w 2920036"/>
              <a:gd name="connsiteY17" fmla="*/ 1113381 h 2921821"/>
              <a:gd name="connsiteX18" fmla="*/ 1113440 w 2920036"/>
              <a:gd name="connsiteY18" fmla="*/ 2035108 h 292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0036" h="2921821">
                <a:moveTo>
                  <a:pt x="2846286" y="2479380"/>
                </a:moveTo>
                <a:lnTo>
                  <a:pt x="2385423" y="2018517"/>
                </a:lnTo>
                <a:cubicBezTo>
                  <a:pt x="2325260" y="1958398"/>
                  <a:pt x="2239340" y="1931782"/>
                  <a:pt x="2155728" y="1947359"/>
                </a:cubicBezTo>
                <a:lnTo>
                  <a:pt x="1990924" y="1784398"/>
                </a:lnTo>
                <a:cubicBezTo>
                  <a:pt x="2139565" y="1592340"/>
                  <a:pt x="2219995" y="1356241"/>
                  <a:pt x="2219512" y="1113381"/>
                </a:cubicBezTo>
                <a:cubicBezTo>
                  <a:pt x="2221514" y="500481"/>
                  <a:pt x="1726281" y="2007"/>
                  <a:pt x="1113381" y="6"/>
                </a:cubicBezTo>
                <a:cubicBezTo>
                  <a:pt x="500481" y="-1994"/>
                  <a:pt x="2007" y="493236"/>
                  <a:pt x="6" y="1106136"/>
                </a:cubicBezTo>
                <a:cubicBezTo>
                  <a:pt x="-1994" y="1719036"/>
                  <a:pt x="493236" y="2217510"/>
                  <a:pt x="1106136" y="2219512"/>
                </a:cubicBezTo>
                <a:cubicBezTo>
                  <a:pt x="1351293" y="2220312"/>
                  <a:pt x="1589814" y="2139912"/>
                  <a:pt x="1784457" y="1990865"/>
                </a:cubicBezTo>
                <a:lnTo>
                  <a:pt x="1947418" y="2153826"/>
                </a:lnTo>
                <a:cubicBezTo>
                  <a:pt x="1931196" y="2238035"/>
                  <a:pt x="1957863" y="2324799"/>
                  <a:pt x="2018575" y="2385364"/>
                </a:cubicBezTo>
                <a:lnTo>
                  <a:pt x="2479439" y="2846227"/>
                </a:lnTo>
                <a:cubicBezTo>
                  <a:pt x="2580231" y="2947020"/>
                  <a:pt x="2743650" y="2947020"/>
                  <a:pt x="2844442" y="2846227"/>
                </a:cubicBezTo>
                <a:cubicBezTo>
                  <a:pt x="2945235" y="2745434"/>
                  <a:pt x="2945235" y="2582016"/>
                  <a:pt x="2844442" y="2481223"/>
                </a:cubicBezTo>
                <a:close/>
                <a:moveTo>
                  <a:pt x="1113440" y="2035108"/>
                </a:moveTo>
                <a:cubicBezTo>
                  <a:pt x="604385" y="2035108"/>
                  <a:pt x="191713" y="1622436"/>
                  <a:pt x="191713" y="1113381"/>
                </a:cubicBezTo>
                <a:cubicBezTo>
                  <a:pt x="191713" y="604326"/>
                  <a:pt x="604385" y="191654"/>
                  <a:pt x="1113440" y="191654"/>
                </a:cubicBezTo>
                <a:cubicBezTo>
                  <a:pt x="1622495" y="191654"/>
                  <a:pt x="2035167" y="604326"/>
                  <a:pt x="2035167" y="1113381"/>
                </a:cubicBezTo>
                <a:cubicBezTo>
                  <a:pt x="2035167" y="1622436"/>
                  <a:pt x="1622495" y="2035108"/>
                  <a:pt x="1113440" y="2035108"/>
                </a:cubicBezTo>
                <a:close/>
              </a:path>
            </a:pathLst>
          </a:custGeom>
          <a:solidFill>
            <a:srgbClr val="002A5A"/>
          </a:solidFill>
          <a:ln w="36810" cap="flat">
            <a:noFill/>
            <a:prstDash val="solid"/>
            <a:miter/>
          </a:ln>
        </p:spPr>
        <p:txBody>
          <a:bodyPr rtlCol="0" anchor="ctr"/>
          <a:lstStyle/>
          <a:p>
            <a:endParaRPr lang="en-NL"/>
          </a:p>
        </p:txBody>
      </p:sp>
      <p:pic>
        <p:nvPicPr>
          <p:cNvPr id="10" name="Graphic 9" descr="Monitor">
            <a:extLst>
              <a:ext uri="{FF2B5EF4-FFF2-40B4-BE49-F238E27FC236}">
                <a16:creationId xmlns:a16="http://schemas.microsoft.com/office/drawing/2014/main" id="{C28DEC8B-D2B7-1C4F-ADC5-5F13A592F2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2600" y="2971800"/>
            <a:ext cx="914400" cy="914400"/>
          </a:xfrm>
          <a:prstGeom prst="rect">
            <a:avLst/>
          </a:prstGeom>
        </p:spPr>
      </p:pic>
      <p:sp>
        <p:nvSpPr>
          <p:cNvPr id="2" name="Slide Number Placeholder 1">
            <a:extLst>
              <a:ext uri="{FF2B5EF4-FFF2-40B4-BE49-F238E27FC236}">
                <a16:creationId xmlns:a16="http://schemas.microsoft.com/office/drawing/2014/main" id="{ACA5767E-8667-4B82-BEFF-090BF5E67FFB}"/>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37</a:t>
            </a:fld>
            <a:endParaRPr lang="nl-NL"/>
          </a:p>
        </p:txBody>
      </p:sp>
    </p:spTree>
    <p:extLst>
      <p:ext uri="{BB962C8B-B14F-4D97-AF65-F5344CB8AC3E}">
        <p14:creationId xmlns:p14="http://schemas.microsoft.com/office/powerpoint/2010/main" val="3594973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Determine who the owners of these assets are</a:t>
            </a:r>
            <a:endParaRPr lang="en-NL" sz="2400" b="1" dirty="0">
              <a:solidFill>
                <a:schemeClr val="bg1"/>
              </a:solidFill>
              <a:latin typeface="Montserrat SemiBold" panose="00000700000000000000" pitchFamily="2" charset="0"/>
            </a:endParaRPr>
          </a:p>
        </p:txBody>
      </p:sp>
      <p:sp>
        <p:nvSpPr>
          <p:cNvPr id="34" name="TextBox 33">
            <a:extLst>
              <a:ext uri="{FF2B5EF4-FFF2-40B4-BE49-F238E27FC236}">
                <a16:creationId xmlns:a16="http://schemas.microsoft.com/office/drawing/2014/main" id="{9CC27AE0-9E5B-E347-94ED-8F76BF985811}"/>
              </a:ext>
            </a:extLst>
          </p:cNvPr>
          <p:cNvSpPr txBox="1"/>
          <p:nvPr/>
        </p:nvSpPr>
        <p:spPr>
          <a:xfrm>
            <a:off x="5044394" y="2247947"/>
            <a:ext cx="6248400" cy="3108543"/>
          </a:xfrm>
          <a:prstGeom prst="rect">
            <a:avLst/>
          </a:prstGeom>
          <a:noFill/>
        </p:spPr>
        <p:txBody>
          <a:bodyPr wrap="square" rtlCol="0">
            <a:spAutoFit/>
          </a:bodyPr>
          <a:lstStyle/>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Purpose:</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Only the owners can clearly discuss the value of assets.</a:t>
            </a:r>
          </a:p>
          <a:p>
            <a:pPr marL="285750" indent="-285750">
              <a:buClr>
                <a:srgbClr val="002A5A"/>
              </a:buClr>
              <a:buFont typeface="Arial" panose="020B0604020202020204" pitchFamily="34" charset="0"/>
              <a:buChar char="•"/>
            </a:pPr>
            <a:endParaRPr lang="en-GB" sz="1400" b="1" dirty="0">
              <a:solidFill>
                <a:srgbClr val="002A5A"/>
              </a:solidFill>
              <a:latin typeface="Roboto" panose="02000000000000000000" pitchFamily="2" charset="0"/>
              <a:ea typeface="Roboto" panose="02000000000000000000" pitchFamily="2" charset="0"/>
            </a:endParaRPr>
          </a:p>
          <a:p>
            <a:pPr>
              <a:buClr>
                <a:srgbClr val="002A5A"/>
              </a:buClr>
            </a:pPr>
            <a:endParaRPr lang="en-GB" sz="14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How:</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The business impact analysis should, for the most part, have already clarified who the owners are.</a:t>
            </a:r>
          </a:p>
          <a:p>
            <a:pPr>
              <a:buClr>
                <a:srgbClr val="002A5A"/>
              </a:buClr>
            </a:pPr>
            <a:endParaRPr lang="en-GB" sz="14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Guidelines:</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Determining the owners of shared assets (such as network, email infrastructure, internet access) can be tricky. When this is the case, the owner will be the manager responsible for (delegated) maintenance of these assets.</a:t>
            </a:r>
          </a:p>
          <a:p>
            <a:pPr>
              <a:buClr>
                <a:srgbClr val="00B0F0"/>
              </a:buClr>
            </a:pPr>
            <a:endParaRPr lang="en-GB" sz="1400" b="1" dirty="0"/>
          </a:p>
        </p:txBody>
      </p:sp>
      <p:grpSp>
        <p:nvGrpSpPr>
          <p:cNvPr id="2" name="Group 1">
            <a:extLst>
              <a:ext uri="{FF2B5EF4-FFF2-40B4-BE49-F238E27FC236}">
                <a16:creationId xmlns:a16="http://schemas.microsoft.com/office/drawing/2014/main" id="{F5AFDAA4-DE1D-4508-A4A0-D82369F1CA0F}"/>
              </a:ext>
            </a:extLst>
          </p:cNvPr>
          <p:cNvGrpSpPr/>
          <p:nvPr/>
        </p:nvGrpSpPr>
        <p:grpSpPr>
          <a:xfrm>
            <a:off x="228600" y="2057400"/>
            <a:ext cx="4724400" cy="4535758"/>
            <a:chOff x="228600" y="2057400"/>
            <a:chExt cx="4724400" cy="4535758"/>
          </a:xfrm>
        </p:grpSpPr>
        <p:grpSp>
          <p:nvGrpSpPr>
            <p:cNvPr id="16" name="Group 15">
              <a:extLst>
                <a:ext uri="{FF2B5EF4-FFF2-40B4-BE49-F238E27FC236}">
                  <a16:creationId xmlns:a16="http://schemas.microsoft.com/office/drawing/2014/main" id="{14564735-96C4-0249-BFA5-6E1D90F9BCB6}"/>
                </a:ext>
              </a:extLst>
            </p:cNvPr>
            <p:cNvGrpSpPr/>
            <p:nvPr/>
          </p:nvGrpSpPr>
          <p:grpSpPr>
            <a:xfrm>
              <a:off x="228600" y="2057400"/>
              <a:ext cx="4724400" cy="4535758"/>
              <a:chOff x="533400" y="1790618"/>
              <a:chExt cx="3810000" cy="3376260"/>
            </a:xfrm>
          </p:grpSpPr>
          <p:sp>
            <p:nvSpPr>
              <p:cNvPr id="14" name="Oval 13">
                <a:extLst>
                  <a:ext uri="{FF2B5EF4-FFF2-40B4-BE49-F238E27FC236}">
                    <a16:creationId xmlns:a16="http://schemas.microsoft.com/office/drawing/2014/main" id="{CD3432EB-7AE6-DC45-8789-7727CE055252}"/>
                  </a:ext>
                </a:extLst>
              </p:cNvPr>
              <p:cNvSpPr/>
              <p:nvPr/>
            </p:nvSpPr>
            <p:spPr>
              <a:xfrm>
                <a:off x="601130" y="1790618"/>
                <a:ext cx="3435012" cy="337626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Graphic 2" descr="Male profile">
                <a:extLst>
                  <a:ext uri="{FF2B5EF4-FFF2-40B4-BE49-F238E27FC236}">
                    <a16:creationId xmlns:a16="http://schemas.microsoft.com/office/drawing/2014/main" id="{10C75353-45BD-334B-9F84-1D963D20C1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6165" y="3124200"/>
                <a:ext cx="914400" cy="914400"/>
              </a:xfrm>
              <a:prstGeom prst="rect">
                <a:avLst/>
              </a:prstGeom>
            </p:spPr>
          </p:pic>
          <p:pic>
            <p:nvPicPr>
              <p:cNvPr id="8" name="Graphic 7" descr="Female Profile">
                <a:extLst>
                  <a:ext uri="{FF2B5EF4-FFF2-40B4-BE49-F238E27FC236}">
                    <a16:creationId xmlns:a16="http://schemas.microsoft.com/office/drawing/2014/main" id="{F42C15A5-969D-7944-AB04-DB45669863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5796" y="3124200"/>
                <a:ext cx="914400" cy="914400"/>
              </a:xfrm>
              <a:prstGeom prst="rect">
                <a:avLst/>
              </a:prstGeom>
            </p:spPr>
          </p:pic>
          <p:pic>
            <p:nvPicPr>
              <p:cNvPr id="11" name="Graphic 10" descr="School girl">
                <a:extLst>
                  <a:ext uri="{FF2B5EF4-FFF2-40B4-BE49-F238E27FC236}">
                    <a16:creationId xmlns:a16="http://schemas.microsoft.com/office/drawing/2014/main" id="{89EEC016-37AF-814E-B9D7-176E97399A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43365" y="3124200"/>
                <a:ext cx="914400" cy="914400"/>
              </a:xfrm>
              <a:prstGeom prst="rect">
                <a:avLst/>
              </a:prstGeom>
            </p:spPr>
          </p:pic>
          <p:pic>
            <p:nvPicPr>
              <p:cNvPr id="13" name="Graphic 12" descr="School boy">
                <a:extLst>
                  <a:ext uri="{FF2B5EF4-FFF2-40B4-BE49-F238E27FC236}">
                    <a16:creationId xmlns:a16="http://schemas.microsoft.com/office/drawing/2014/main" id="{7508BCA0-C95C-1448-A7BD-87B5F249C8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91838" y="3124200"/>
                <a:ext cx="914400" cy="914400"/>
              </a:xfrm>
              <a:prstGeom prst="rect">
                <a:avLst/>
              </a:prstGeom>
            </p:spPr>
          </p:pic>
          <p:sp>
            <p:nvSpPr>
              <p:cNvPr id="15" name="Rectangle 14">
                <a:extLst>
                  <a:ext uri="{FF2B5EF4-FFF2-40B4-BE49-F238E27FC236}">
                    <a16:creationId xmlns:a16="http://schemas.microsoft.com/office/drawing/2014/main" id="{1D33A389-CF38-0E40-A585-3DF26EA76333}"/>
                  </a:ext>
                </a:extLst>
              </p:cNvPr>
              <p:cNvSpPr/>
              <p:nvPr/>
            </p:nvSpPr>
            <p:spPr>
              <a:xfrm>
                <a:off x="533400" y="3886200"/>
                <a:ext cx="3810000" cy="1280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7" name="TextBox 16">
              <a:extLst>
                <a:ext uri="{FF2B5EF4-FFF2-40B4-BE49-F238E27FC236}">
                  <a16:creationId xmlns:a16="http://schemas.microsoft.com/office/drawing/2014/main" id="{19A2FD06-E149-4F49-9268-253B63806970}"/>
                </a:ext>
              </a:extLst>
            </p:cNvPr>
            <p:cNvSpPr txBox="1"/>
            <p:nvPr/>
          </p:nvSpPr>
          <p:spPr>
            <a:xfrm>
              <a:off x="1334540" y="2924578"/>
              <a:ext cx="2105063" cy="400110"/>
            </a:xfrm>
            <a:prstGeom prst="rect">
              <a:avLst/>
            </a:prstGeom>
            <a:noFill/>
          </p:spPr>
          <p:txBody>
            <a:bodyPr wrap="none" rtlCol="0">
              <a:spAutoFit/>
            </a:bodyPr>
            <a:lstStyle/>
            <a:p>
              <a:r>
                <a:rPr lang="en-NL" sz="2000" b="1">
                  <a:solidFill>
                    <a:schemeClr val="bg1"/>
                  </a:solidFill>
                  <a:latin typeface="Roboto" panose="02000000000000000000" pitchFamily="2" charset="0"/>
                  <a:ea typeface="Roboto" panose="02000000000000000000" pitchFamily="2" charset="0"/>
                </a:rPr>
                <a:t>Asset ownership</a:t>
              </a:r>
            </a:p>
          </p:txBody>
        </p:sp>
      </p:grpSp>
      <p:sp>
        <p:nvSpPr>
          <p:cNvPr id="6" name="Slide Number Placeholder 5">
            <a:extLst>
              <a:ext uri="{FF2B5EF4-FFF2-40B4-BE49-F238E27FC236}">
                <a16:creationId xmlns:a16="http://schemas.microsoft.com/office/drawing/2014/main" id="{E8AEE0B9-27CE-4B0C-94BC-C15137992C39}"/>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38</a:t>
            </a:fld>
            <a:endParaRPr lang="nl-NL"/>
          </a:p>
        </p:txBody>
      </p:sp>
    </p:spTree>
    <p:extLst>
      <p:ext uri="{BB962C8B-B14F-4D97-AF65-F5344CB8AC3E}">
        <p14:creationId xmlns:p14="http://schemas.microsoft.com/office/powerpoint/2010/main" val="4000900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Discuss the threats to the assets with these owners </a:t>
            </a:r>
            <a:endParaRPr lang="en-NL" sz="2400" b="1" dirty="0">
              <a:solidFill>
                <a:schemeClr val="bg1"/>
              </a:solidFill>
              <a:latin typeface="Montserrat SemiBold" panose="00000700000000000000" pitchFamily="2" charset="0"/>
            </a:endParaRPr>
          </a:p>
        </p:txBody>
      </p:sp>
      <p:sp>
        <p:nvSpPr>
          <p:cNvPr id="34" name="TextBox 33">
            <a:extLst>
              <a:ext uri="{FF2B5EF4-FFF2-40B4-BE49-F238E27FC236}">
                <a16:creationId xmlns:a16="http://schemas.microsoft.com/office/drawing/2014/main" id="{9CC27AE0-9E5B-E347-94ED-8F76BF985811}"/>
              </a:ext>
            </a:extLst>
          </p:cNvPr>
          <p:cNvSpPr txBox="1"/>
          <p:nvPr/>
        </p:nvSpPr>
        <p:spPr>
          <a:xfrm>
            <a:off x="5044394" y="2247947"/>
            <a:ext cx="6248400" cy="3108543"/>
          </a:xfrm>
          <a:prstGeom prst="rect">
            <a:avLst/>
          </a:prstGeom>
          <a:noFill/>
        </p:spPr>
        <p:txBody>
          <a:bodyPr wrap="square" rtlCol="0">
            <a:spAutoFit/>
          </a:bodyPr>
          <a:lstStyle/>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Purpose:</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Determine which threats are applicable to the assets within scope. Only those threats need to be </a:t>
            </a:r>
            <a:r>
              <a:rPr lang="en-US" sz="1400" dirty="0">
                <a:solidFill>
                  <a:srgbClr val="002A5A"/>
                </a:solidFill>
                <a:latin typeface="Roboto" panose="02000000000000000000" pitchFamily="2" charset="0"/>
                <a:ea typeface="Roboto" panose="02000000000000000000" pitchFamily="2" charset="0"/>
              </a:rPr>
              <a:t>analyzed</a:t>
            </a:r>
            <a:r>
              <a:rPr lang="en-GB" sz="1400" dirty="0">
                <a:solidFill>
                  <a:srgbClr val="002A5A"/>
                </a:solidFill>
                <a:latin typeface="Roboto" panose="02000000000000000000" pitchFamily="2" charset="0"/>
                <a:ea typeface="Roboto" panose="02000000000000000000" pitchFamily="2" charset="0"/>
              </a:rPr>
              <a:t> in the next steps.</a:t>
            </a:r>
          </a:p>
          <a:p>
            <a:pPr>
              <a:buClr>
                <a:srgbClr val="002A5A"/>
              </a:buClr>
            </a:pPr>
            <a:endParaRPr lang="en-GB" sz="14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How:</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Standard lists of threats do exist, but whether the list is complete should be discussed with the owner.</a:t>
            </a:r>
          </a:p>
          <a:p>
            <a:pPr>
              <a:buClr>
                <a:srgbClr val="002A5A"/>
              </a:buClr>
            </a:pPr>
            <a:endParaRPr lang="en-GB" sz="14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Guidelines:</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Be as complete as possible, do not filter out threats at this point. Try to compile a list of inherent threats, not the threats for which there are residual risks at this moment. For instance, do not exclude the threat of data loss because back-ups are already made.</a:t>
            </a:r>
          </a:p>
          <a:p>
            <a:pPr marL="285750" indent="-285750">
              <a:buClr>
                <a:srgbClr val="00B0F0"/>
              </a:buClr>
              <a:buFont typeface="Arial" panose="020B0604020202020204" pitchFamily="34" charset="0"/>
              <a:buChar char="•"/>
            </a:pPr>
            <a:endParaRPr lang="en-GB" sz="1400" b="1" dirty="0"/>
          </a:p>
        </p:txBody>
      </p:sp>
      <p:grpSp>
        <p:nvGrpSpPr>
          <p:cNvPr id="2" name="Group 1">
            <a:extLst>
              <a:ext uri="{FF2B5EF4-FFF2-40B4-BE49-F238E27FC236}">
                <a16:creationId xmlns:a16="http://schemas.microsoft.com/office/drawing/2014/main" id="{93ADD181-9070-8348-8B82-6B060F72EF7E}"/>
              </a:ext>
            </a:extLst>
          </p:cNvPr>
          <p:cNvGrpSpPr/>
          <p:nvPr/>
        </p:nvGrpSpPr>
        <p:grpSpPr>
          <a:xfrm>
            <a:off x="609600" y="1771928"/>
            <a:ext cx="3596594" cy="3596594"/>
            <a:chOff x="609600" y="1630703"/>
            <a:chExt cx="3596594" cy="3596594"/>
          </a:xfrm>
          <a:solidFill>
            <a:srgbClr val="002A5A"/>
          </a:solidFill>
        </p:grpSpPr>
        <p:pic>
          <p:nvPicPr>
            <p:cNvPr id="8" name="Graphic 7" descr="Laptop">
              <a:extLst>
                <a:ext uri="{FF2B5EF4-FFF2-40B4-BE49-F238E27FC236}">
                  <a16:creationId xmlns:a16="http://schemas.microsoft.com/office/drawing/2014/main" id="{C69C0BDD-A8D1-3E47-BD60-01CF82468A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 y="1630703"/>
              <a:ext cx="3596594" cy="3596594"/>
            </a:xfrm>
            <a:prstGeom prst="rect">
              <a:avLst/>
            </a:prstGeom>
          </p:spPr>
        </p:pic>
        <p:pic>
          <p:nvPicPr>
            <p:cNvPr id="9" name="Graphic 8" descr="Radioactive">
              <a:extLst>
                <a:ext uri="{FF2B5EF4-FFF2-40B4-BE49-F238E27FC236}">
                  <a16:creationId xmlns:a16="http://schemas.microsoft.com/office/drawing/2014/main" id="{9FE292E3-F574-5643-B324-DB4C2E0AFB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58487" y="2819400"/>
              <a:ext cx="898820" cy="898820"/>
            </a:xfrm>
            <a:prstGeom prst="rect">
              <a:avLst/>
            </a:prstGeom>
          </p:spPr>
        </p:pic>
      </p:grpSp>
      <p:sp>
        <p:nvSpPr>
          <p:cNvPr id="3" name="Slide Number Placeholder 2">
            <a:extLst>
              <a:ext uri="{FF2B5EF4-FFF2-40B4-BE49-F238E27FC236}">
                <a16:creationId xmlns:a16="http://schemas.microsoft.com/office/drawing/2014/main" id="{8DA01130-F5FC-4207-BC16-6BCD4BD9766B}"/>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39</a:t>
            </a:fld>
            <a:endParaRPr lang="nl-NL"/>
          </a:p>
        </p:txBody>
      </p:sp>
    </p:spTree>
    <p:extLst>
      <p:ext uri="{BB962C8B-B14F-4D97-AF65-F5344CB8AC3E}">
        <p14:creationId xmlns:p14="http://schemas.microsoft.com/office/powerpoint/2010/main" val="1577807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1487488" y="1412776"/>
            <a:ext cx="8362950" cy="554461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180975" indent="-180975" algn="l" rtl="0" fontAlgn="base">
              <a:spcBef>
                <a:spcPct val="20000"/>
              </a:spcBef>
              <a:spcAft>
                <a:spcPct val="0"/>
              </a:spcAft>
              <a:buChar char="•"/>
              <a:tabLst>
                <a:tab pos="1257300" algn="l"/>
              </a:tabLst>
              <a:defRPr sz="2200">
                <a:solidFill>
                  <a:schemeClr val="tx1"/>
                </a:solidFill>
                <a:latin typeface="+mn-lt"/>
                <a:ea typeface="+mn-ea"/>
                <a:cs typeface="+mn-cs"/>
              </a:defRPr>
            </a:lvl1pPr>
            <a:lvl2pPr marL="541338" indent="-180975" algn="l" rtl="0" fontAlgn="base">
              <a:spcBef>
                <a:spcPct val="20000"/>
              </a:spcBef>
              <a:spcAft>
                <a:spcPct val="0"/>
              </a:spcAft>
              <a:buChar char="–"/>
              <a:tabLst>
                <a:tab pos="1257300" algn="l"/>
              </a:tabLst>
              <a:defRPr sz="2200">
                <a:solidFill>
                  <a:schemeClr val="tx1"/>
                </a:solidFill>
                <a:latin typeface="+mn-lt"/>
                <a:ea typeface="+mn-ea"/>
                <a:cs typeface="+mn-cs"/>
              </a:defRPr>
            </a:lvl2pPr>
            <a:lvl3pPr marL="895350" indent="-174625" algn="l" rtl="0" fontAlgn="base">
              <a:spcBef>
                <a:spcPct val="20000"/>
              </a:spcBef>
              <a:spcAft>
                <a:spcPct val="0"/>
              </a:spcAft>
              <a:buChar char="•"/>
              <a:tabLst>
                <a:tab pos="1257300" algn="l"/>
              </a:tabLst>
              <a:defRPr sz="2000">
                <a:solidFill>
                  <a:schemeClr val="tx1"/>
                </a:solidFill>
                <a:latin typeface="+mn-lt"/>
                <a:ea typeface="+mn-ea"/>
                <a:cs typeface="+mn-cs"/>
              </a:defRPr>
            </a:lvl3pPr>
            <a:lvl4pPr marL="1257300" indent="-180975" algn="l" rtl="0" fontAlgn="base">
              <a:spcBef>
                <a:spcPct val="20000"/>
              </a:spcBef>
              <a:spcAft>
                <a:spcPct val="0"/>
              </a:spcAft>
              <a:buChar char="–"/>
              <a:tabLst>
                <a:tab pos="1257300" algn="l"/>
              </a:tabLst>
              <a:defRPr sz="2000">
                <a:solidFill>
                  <a:schemeClr val="tx1"/>
                </a:solidFill>
                <a:latin typeface="+mn-lt"/>
                <a:ea typeface="+mn-ea"/>
                <a:cs typeface="+mn-cs"/>
              </a:defRPr>
            </a:lvl4pPr>
            <a:lvl5pPr marL="1619250" indent="-180975" algn="l" rtl="0" fontAlgn="base">
              <a:spcBef>
                <a:spcPct val="20000"/>
              </a:spcBef>
              <a:spcAft>
                <a:spcPct val="0"/>
              </a:spcAft>
              <a:buChar char="»"/>
              <a:tabLst>
                <a:tab pos="1257300" algn="l"/>
              </a:tabLst>
              <a:defRPr sz="2000">
                <a:solidFill>
                  <a:schemeClr val="tx1"/>
                </a:solidFill>
                <a:latin typeface="+mn-lt"/>
                <a:ea typeface="+mn-ea"/>
                <a:cs typeface="+mn-cs"/>
              </a:defRPr>
            </a:lvl5pPr>
            <a:lvl6pPr marL="2076450" indent="-180975" algn="l" rtl="0" fontAlgn="base">
              <a:spcBef>
                <a:spcPct val="20000"/>
              </a:spcBef>
              <a:spcAft>
                <a:spcPct val="0"/>
              </a:spcAft>
              <a:buChar char="»"/>
              <a:tabLst>
                <a:tab pos="1257300" algn="l"/>
              </a:tabLst>
              <a:defRPr sz="2000">
                <a:solidFill>
                  <a:schemeClr val="tx1"/>
                </a:solidFill>
                <a:latin typeface="+mn-lt"/>
                <a:ea typeface="+mn-ea"/>
                <a:cs typeface="+mn-cs"/>
              </a:defRPr>
            </a:lvl6pPr>
            <a:lvl7pPr marL="2533650" indent="-180975" algn="l" rtl="0" fontAlgn="base">
              <a:spcBef>
                <a:spcPct val="20000"/>
              </a:spcBef>
              <a:spcAft>
                <a:spcPct val="0"/>
              </a:spcAft>
              <a:buChar char="»"/>
              <a:tabLst>
                <a:tab pos="1257300" algn="l"/>
              </a:tabLst>
              <a:defRPr sz="2000">
                <a:solidFill>
                  <a:schemeClr val="tx1"/>
                </a:solidFill>
                <a:latin typeface="+mn-lt"/>
                <a:ea typeface="+mn-ea"/>
                <a:cs typeface="+mn-cs"/>
              </a:defRPr>
            </a:lvl7pPr>
            <a:lvl8pPr marL="2990850" indent="-180975" algn="l" rtl="0" fontAlgn="base">
              <a:spcBef>
                <a:spcPct val="20000"/>
              </a:spcBef>
              <a:spcAft>
                <a:spcPct val="0"/>
              </a:spcAft>
              <a:buChar char="»"/>
              <a:tabLst>
                <a:tab pos="1257300" algn="l"/>
              </a:tabLst>
              <a:defRPr sz="2000">
                <a:solidFill>
                  <a:schemeClr val="tx1"/>
                </a:solidFill>
                <a:latin typeface="+mn-lt"/>
                <a:ea typeface="+mn-ea"/>
                <a:cs typeface="+mn-cs"/>
              </a:defRPr>
            </a:lvl8pPr>
            <a:lvl9pPr marL="3448050" indent="-180975" algn="l" rtl="0" fontAlgn="base">
              <a:spcBef>
                <a:spcPct val="20000"/>
              </a:spcBef>
              <a:spcAft>
                <a:spcPct val="0"/>
              </a:spcAft>
              <a:buChar char="»"/>
              <a:tabLst>
                <a:tab pos="1257300" algn="l"/>
              </a:tabLst>
              <a:defRPr sz="2000">
                <a:solidFill>
                  <a:schemeClr val="tx1"/>
                </a:solidFill>
                <a:latin typeface="+mn-lt"/>
                <a:ea typeface="+mn-ea"/>
                <a:cs typeface="+mn-cs"/>
              </a:defRPr>
            </a:lvl9pPr>
          </a:lstStyle>
          <a:p>
            <a:pPr marL="0" indent="0">
              <a:buNone/>
            </a:pPr>
            <a:endParaRPr lang="en-US" sz="2000" kern="0" dirty="0">
              <a:solidFill>
                <a:schemeClr val="bg1"/>
              </a:solidFill>
              <a:latin typeface="Gill Sans MT" panose="020B0502020104020203" pitchFamily="34" charset="0"/>
              <a:ea typeface="Arial Unicode MS" panose="020B0604020202020204" pitchFamily="34" charset="-128"/>
              <a:cs typeface="Arial Unicode MS" panose="020B0604020202020204" pitchFamily="34" charset="-128"/>
            </a:endParaRPr>
          </a:p>
          <a:p>
            <a:endParaRPr lang="en-US" sz="2000" kern="0" dirty="0">
              <a:solidFill>
                <a:schemeClr val="bg1"/>
              </a:solidFill>
              <a:latin typeface="Gill Sans MT" panose="020B0502020104020203" pitchFamily="34" charset="0"/>
              <a:ea typeface="Arial Unicode MS" panose="020B0604020202020204" pitchFamily="34" charset="-128"/>
              <a:cs typeface="Arial Unicode MS" panose="020B0604020202020204" pitchFamily="34" charset="-128"/>
            </a:endParaRPr>
          </a:p>
        </p:txBody>
      </p:sp>
      <p:sp>
        <p:nvSpPr>
          <p:cNvPr id="5" name="Rectangle 4"/>
          <p:cNvSpPr txBox="1">
            <a:spLocks noChangeArrowheads="1"/>
          </p:cNvSpPr>
          <p:nvPr/>
        </p:nvSpPr>
        <p:spPr>
          <a:xfrm>
            <a:off x="733638" y="209504"/>
            <a:ext cx="9870650" cy="9810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B0F0"/>
              </a:solidFill>
              <a:latin typeface="Gill Sans MT" panose="020B0502020104020203" pitchFamily="34" charset="0"/>
            </a:endParaRP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bwMode="auto">
          <a:xfrm>
            <a:off x="2819400" y="1331952"/>
            <a:ext cx="6324599" cy="5389523"/>
          </a:xfrm>
          <a:prstGeom prst="rect">
            <a:avLst/>
          </a:prstGeom>
          <a:noFill/>
          <a:ln>
            <a:noFill/>
          </a:ln>
        </p:spPr>
      </p:pic>
      <p:sp>
        <p:nvSpPr>
          <p:cNvPr id="7" name="Snip and Round Single Corner of Rectangle 6">
            <a:extLst>
              <a:ext uri="{FF2B5EF4-FFF2-40B4-BE49-F238E27FC236}">
                <a16:creationId xmlns:a16="http://schemas.microsoft.com/office/drawing/2014/main" id="{28831465-2659-EA40-BFF6-9A6DB8ECC688}"/>
              </a:ext>
            </a:extLst>
          </p:cNvPr>
          <p:cNvSpPr/>
          <p:nvPr/>
        </p:nvSpPr>
        <p:spPr>
          <a:xfrm flipV="1">
            <a:off x="0" y="422414"/>
            <a:ext cx="9144000" cy="715962"/>
          </a:xfrm>
          <a:prstGeom prst="snipRoundRect">
            <a:avLst>
              <a:gd name="adj1" fmla="val 0"/>
              <a:gd name="adj2" fmla="val 16667"/>
            </a:avLst>
          </a:prstGeom>
          <a:solidFill>
            <a:srgbClr val="002A5A"/>
          </a:solidFill>
          <a:ln>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itle 1">
            <a:extLst>
              <a:ext uri="{FF2B5EF4-FFF2-40B4-BE49-F238E27FC236}">
                <a16:creationId xmlns:a16="http://schemas.microsoft.com/office/drawing/2014/main" id="{CDD507E9-E62E-4741-9367-0FD9A47535F7}"/>
              </a:ext>
            </a:extLst>
          </p:cNvPr>
          <p:cNvSpPr txBox="1">
            <a:spLocks/>
          </p:cNvSpPr>
          <p:nvPr/>
        </p:nvSpPr>
        <p:spPr>
          <a:xfrm>
            <a:off x="228600" y="503238"/>
            <a:ext cx="8686800" cy="715962"/>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NL" sz="2400" b="1" dirty="0">
                <a:solidFill>
                  <a:schemeClr val="bg1"/>
                </a:solidFill>
                <a:latin typeface="Montserrat SemiBold" panose="00000700000000000000" pitchFamily="2" charset="0"/>
              </a:rPr>
              <a:t>EXIN Information Security</a:t>
            </a:r>
            <a:r>
              <a:rPr lang="nl-NL" sz="2400" b="1" dirty="0">
                <a:solidFill>
                  <a:schemeClr val="bg1"/>
                </a:solidFill>
                <a:latin typeface="Montserrat SemiBold" panose="00000700000000000000" pitchFamily="2" charset="0"/>
              </a:rPr>
              <a:t> Management </a:t>
            </a:r>
            <a:r>
              <a:rPr lang="nl-NL" sz="2400" b="1" dirty="0" err="1">
                <a:solidFill>
                  <a:schemeClr val="bg1"/>
                </a:solidFill>
                <a:latin typeface="Montserrat SemiBold" panose="00000700000000000000" pitchFamily="2" charset="0"/>
              </a:rPr>
              <a:t>based</a:t>
            </a:r>
            <a:r>
              <a:rPr lang="nl-NL" sz="2400" b="1" dirty="0">
                <a:solidFill>
                  <a:schemeClr val="bg1"/>
                </a:solidFill>
                <a:latin typeface="Montserrat SemiBold" panose="00000700000000000000" pitchFamily="2" charset="0"/>
              </a:rPr>
              <a:t> on ISO/IEC 27001</a:t>
            </a:r>
            <a:r>
              <a:rPr lang="en-NL" sz="2400" b="1" dirty="0">
                <a:solidFill>
                  <a:schemeClr val="bg1"/>
                </a:solidFill>
                <a:latin typeface="Montserrat SemiBold" panose="00000700000000000000" pitchFamily="2" charset="0"/>
              </a:rPr>
              <a:t> program</a:t>
            </a:r>
          </a:p>
        </p:txBody>
      </p:sp>
      <p:sp>
        <p:nvSpPr>
          <p:cNvPr id="2" name="Slide Number Placeholder 1">
            <a:extLst>
              <a:ext uri="{FF2B5EF4-FFF2-40B4-BE49-F238E27FC236}">
                <a16:creationId xmlns:a16="http://schemas.microsoft.com/office/drawing/2014/main" id="{79A619C3-6F1F-4899-AE72-EECF04C894A5}"/>
              </a:ext>
            </a:extLst>
          </p:cNvPr>
          <p:cNvSpPr>
            <a:spLocks noGrp="1"/>
          </p:cNvSpPr>
          <p:nvPr>
            <p:ph type="sldNum" sz="quarter" idx="12"/>
          </p:nvPr>
        </p:nvSpPr>
        <p:spPr/>
        <p:txBody>
          <a:bodyPr/>
          <a:lstStyle/>
          <a:p>
            <a:pPr>
              <a:defRPr/>
            </a:pPr>
            <a:r>
              <a:rPr lang="nl-NL" dirty="0"/>
              <a:t>00</a:t>
            </a:r>
            <a:fld id="{18EFE5DE-5F42-425C-9EF7-B6BD69CFBE9C}" type="slidenum">
              <a:rPr lang="nl-NL" smtClean="0"/>
              <a:pPr>
                <a:defRPr/>
              </a:pPr>
              <a:t>4</a:t>
            </a:fld>
            <a:endParaRPr lang="nl-NL" dirty="0"/>
          </a:p>
        </p:txBody>
      </p:sp>
    </p:spTree>
    <p:extLst>
      <p:ext uri="{BB962C8B-B14F-4D97-AF65-F5344CB8AC3E}">
        <p14:creationId xmlns:p14="http://schemas.microsoft.com/office/powerpoint/2010/main" val="39395480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Decide who the threat agents are</a:t>
            </a:r>
            <a:endParaRPr lang="en-NL" sz="2400" b="1" dirty="0">
              <a:solidFill>
                <a:schemeClr val="bg1"/>
              </a:solidFill>
              <a:latin typeface="Montserrat SemiBold" panose="00000700000000000000" pitchFamily="2" charset="0"/>
            </a:endParaRPr>
          </a:p>
        </p:txBody>
      </p:sp>
      <p:sp>
        <p:nvSpPr>
          <p:cNvPr id="34" name="TextBox 33">
            <a:extLst>
              <a:ext uri="{FF2B5EF4-FFF2-40B4-BE49-F238E27FC236}">
                <a16:creationId xmlns:a16="http://schemas.microsoft.com/office/drawing/2014/main" id="{9CC27AE0-9E5B-E347-94ED-8F76BF985811}"/>
              </a:ext>
            </a:extLst>
          </p:cNvPr>
          <p:cNvSpPr txBox="1"/>
          <p:nvPr/>
        </p:nvSpPr>
        <p:spPr>
          <a:xfrm>
            <a:off x="5044394" y="2247947"/>
            <a:ext cx="6248400" cy="2462213"/>
          </a:xfrm>
          <a:prstGeom prst="rect">
            <a:avLst/>
          </a:prstGeom>
          <a:noFill/>
        </p:spPr>
        <p:txBody>
          <a:bodyPr wrap="square" rtlCol="0">
            <a:spAutoFit/>
          </a:bodyPr>
          <a:lstStyle/>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Purpose:</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Knowing your enemy enables you to better determine which vulnerabilities there are and the probability of threats occurring.</a:t>
            </a:r>
          </a:p>
          <a:p>
            <a:pPr>
              <a:buClr>
                <a:srgbClr val="002A5A"/>
              </a:buClr>
            </a:pPr>
            <a:endParaRPr lang="en-GB" sz="14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How:</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Discuss who might be interested in attacking your organization and the means these adversaries have to their disposal.</a:t>
            </a:r>
          </a:p>
          <a:p>
            <a:pPr>
              <a:buClr>
                <a:srgbClr val="002A5A"/>
              </a:buClr>
            </a:pPr>
            <a:endParaRPr lang="en-GB" sz="14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Guidelines:</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Adversaries can be employees, criminals, hackers (of every kind), competitors, states, terrorists etc. </a:t>
            </a:r>
          </a:p>
        </p:txBody>
      </p:sp>
      <p:grpSp>
        <p:nvGrpSpPr>
          <p:cNvPr id="13" name="Group 12">
            <a:extLst>
              <a:ext uri="{FF2B5EF4-FFF2-40B4-BE49-F238E27FC236}">
                <a16:creationId xmlns:a16="http://schemas.microsoft.com/office/drawing/2014/main" id="{E6DC9FF6-AE90-9F43-A35C-55A542321E2D}"/>
              </a:ext>
            </a:extLst>
          </p:cNvPr>
          <p:cNvGrpSpPr/>
          <p:nvPr/>
        </p:nvGrpSpPr>
        <p:grpSpPr>
          <a:xfrm>
            <a:off x="228600" y="2057400"/>
            <a:ext cx="4724400" cy="4535758"/>
            <a:chOff x="533400" y="1790618"/>
            <a:chExt cx="3810000" cy="3376260"/>
          </a:xfrm>
        </p:grpSpPr>
        <p:sp>
          <p:nvSpPr>
            <p:cNvPr id="15" name="Oval 14">
              <a:extLst>
                <a:ext uri="{FF2B5EF4-FFF2-40B4-BE49-F238E27FC236}">
                  <a16:creationId xmlns:a16="http://schemas.microsoft.com/office/drawing/2014/main" id="{16993CA9-C4E7-5648-BE1B-B11FD6C4470E}"/>
                </a:ext>
              </a:extLst>
            </p:cNvPr>
            <p:cNvSpPr/>
            <p:nvPr/>
          </p:nvSpPr>
          <p:spPr>
            <a:xfrm>
              <a:off x="609600" y="1790618"/>
              <a:ext cx="3435012" cy="337626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ectangle 19">
              <a:extLst>
                <a:ext uri="{FF2B5EF4-FFF2-40B4-BE49-F238E27FC236}">
                  <a16:creationId xmlns:a16="http://schemas.microsoft.com/office/drawing/2014/main" id="{3CEC1776-5804-4042-A74E-10302562950F}"/>
                </a:ext>
              </a:extLst>
            </p:cNvPr>
            <p:cNvSpPr/>
            <p:nvPr/>
          </p:nvSpPr>
          <p:spPr>
            <a:xfrm>
              <a:off x="533400" y="3886200"/>
              <a:ext cx="3810000" cy="1280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 name="Slide Number Placeholder 1">
            <a:extLst>
              <a:ext uri="{FF2B5EF4-FFF2-40B4-BE49-F238E27FC236}">
                <a16:creationId xmlns:a16="http://schemas.microsoft.com/office/drawing/2014/main" id="{50181675-E912-45E8-A753-14A2DF1E2F90}"/>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40</a:t>
            </a:fld>
            <a:endParaRPr lang="nl-NL"/>
          </a:p>
        </p:txBody>
      </p:sp>
      <p:pic>
        <p:nvPicPr>
          <p:cNvPr id="9" name="Graphic 8" descr="Male profile with solid fill">
            <a:extLst>
              <a:ext uri="{FF2B5EF4-FFF2-40B4-BE49-F238E27FC236}">
                <a16:creationId xmlns:a16="http://schemas.microsoft.com/office/drawing/2014/main" id="{7EAA6A90-E195-EF5B-4FA1-D471D0EC7A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048" y="2232706"/>
            <a:ext cx="3177494" cy="3177494"/>
          </a:xfrm>
          <a:prstGeom prst="rect">
            <a:avLst/>
          </a:prstGeom>
        </p:spPr>
      </p:pic>
      <p:sp>
        <p:nvSpPr>
          <p:cNvPr id="17" name="Oval 16">
            <a:extLst>
              <a:ext uri="{FF2B5EF4-FFF2-40B4-BE49-F238E27FC236}">
                <a16:creationId xmlns:a16="http://schemas.microsoft.com/office/drawing/2014/main" id="{43B4DBF1-2D67-B8FA-BC79-321D24943DF2}"/>
              </a:ext>
            </a:extLst>
          </p:cNvPr>
          <p:cNvSpPr>
            <a:spLocks noChangeAspect="1"/>
          </p:cNvSpPr>
          <p:nvPr/>
        </p:nvSpPr>
        <p:spPr>
          <a:xfrm>
            <a:off x="2209801" y="3200400"/>
            <a:ext cx="176083" cy="180000"/>
          </a:xfrm>
          <a:prstGeom prst="ellipse">
            <a:avLst/>
          </a:prstGeom>
          <a:solidFill>
            <a:srgbClr val="002A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9901B5E-1953-E7A4-9FFA-73DC6D289FC8}"/>
              </a:ext>
            </a:extLst>
          </p:cNvPr>
          <p:cNvSpPr>
            <a:spLocks noChangeAspect="1"/>
          </p:cNvSpPr>
          <p:nvPr/>
        </p:nvSpPr>
        <p:spPr>
          <a:xfrm>
            <a:off x="2502758" y="3195031"/>
            <a:ext cx="176083" cy="180000"/>
          </a:xfrm>
          <a:prstGeom prst="ellipse">
            <a:avLst/>
          </a:prstGeom>
          <a:solidFill>
            <a:srgbClr val="002A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F764910-8847-032C-C708-8093181109AC}"/>
              </a:ext>
            </a:extLst>
          </p:cNvPr>
          <p:cNvCxnSpPr/>
          <p:nvPr/>
        </p:nvCxnSpPr>
        <p:spPr>
          <a:xfrm>
            <a:off x="2209801" y="3479053"/>
            <a:ext cx="469040" cy="0"/>
          </a:xfrm>
          <a:prstGeom prst="line">
            <a:avLst/>
          </a:prstGeom>
          <a:ln w="38100">
            <a:solidFill>
              <a:srgbClr val="002A5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515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Get expert opinions on vulnerabilities of the assets</a:t>
            </a:r>
            <a:endParaRPr lang="en-NL" sz="2400" b="1" dirty="0">
              <a:solidFill>
                <a:schemeClr val="bg1"/>
              </a:solidFill>
              <a:latin typeface="Montserrat SemiBold" panose="00000700000000000000" pitchFamily="2" charset="0"/>
            </a:endParaRPr>
          </a:p>
        </p:txBody>
      </p:sp>
      <p:sp>
        <p:nvSpPr>
          <p:cNvPr id="34" name="TextBox 33">
            <a:extLst>
              <a:ext uri="{FF2B5EF4-FFF2-40B4-BE49-F238E27FC236}">
                <a16:creationId xmlns:a16="http://schemas.microsoft.com/office/drawing/2014/main" id="{9CC27AE0-9E5B-E347-94ED-8F76BF985811}"/>
              </a:ext>
            </a:extLst>
          </p:cNvPr>
          <p:cNvSpPr txBox="1"/>
          <p:nvPr/>
        </p:nvSpPr>
        <p:spPr>
          <a:xfrm>
            <a:off x="5044394" y="2247947"/>
            <a:ext cx="6248400" cy="3108543"/>
          </a:xfrm>
          <a:prstGeom prst="rect">
            <a:avLst/>
          </a:prstGeom>
          <a:noFill/>
        </p:spPr>
        <p:txBody>
          <a:bodyPr wrap="square" rtlCol="0">
            <a:spAutoFit/>
          </a:bodyPr>
          <a:lstStyle/>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Purpose:</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Enable those present during the risk assessment workshop to have enough detailed information to make informed decisions.</a:t>
            </a:r>
          </a:p>
          <a:p>
            <a:pPr>
              <a:buClr>
                <a:srgbClr val="002A5A"/>
              </a:buClr>
            </a:pPr>
            <a:endParaRPr lang="en-GB" sz="14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How:</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Interviews with experts about information security aspects that are relevant to the assets in scope. This can include technical experts and facility managers but also local government, police, fire brigade etc.</a:t>
            </a:r>
          </a:p>
          <a:p>
            <a:pPr>
              <a:buClr>
                <a:srgbClr val="002A5A"/>
              </a:buClr>
            </a:pPr>
            <a:endParaRPr lang="en-GB" sz="14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Guidelines:</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The obtained data needs to be judged as to whether there is high, medium, or low vulnerability. Try to be exhaustive. Talk to as many experts as possible within scope and budget.</a:t>
            </a:r>
          </a:p>
          <a:p>
            <a:pPr>
              <a:buClr>
                <a:srgbClr val="00B0F0"/>
              </a:buClr>
            </a:pPr>
            <a:endParaRPr lang="en-GB" sz="1400" b="1" dirty="0"/>
          </a:p>
        </p:txBody>
      </p:sp>
      <p:pic>
        <p:nvPicPr>
          <p:cNvPr id="6" name="Graphic 5" descr="Teacher">
            <a:extLst>
              <a:ext uri="{FF2B5EF4-FFF2-40B4-BE49-F238E27FC236}">
                <a16:creationId xmlns:a16="http://schemas.microsoft.com/office/drawing/2014/main" id="{FAE4F51A-B5B3-1141-AB15-CD1959AE1F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 y="2057400"/>
            <a:ext cx="3596594" cy="3596594"/>
          </a:xfrm>
          <a:prstGeom prst="rect">
            <a:avLst/>
          </a:prstGeom>
        </p:spPr>
      </p:pic>
      <p:sp>
        <p:nvSpPr>
          <p:cNvPr id="7" name="TextBox 6">
            <a:extLst>
              <a:ext uri="{FF2B5EF4-FFF2-40B4-BE49-F238E27FC236}">
                <a16:creationId xmlns:a16="http://schemas.microsoft.com/office/drawing/2014/main" id="{5DCBD3AD-AD76-DE40-834A-DCD8B18D990C}"/>
              </a:ext>
            </a:extLst>
          </p:cNvPr>
          <p:cNvSpPr txBox="1"/>
          <p:nvPr/>
        </p:nvSpPr>
        <p:spPr>
          <a:xfrm>
            <a:off x="2399876" y="3059668"/>
            <a:ext cx="1401089" cy="738664"/>
          </a:xfrm>
          <a:prstGeom prst="rect">
            <a:avLst/>
          </a:prstGeom>
          <a:noFill/>
        </p:spPr>
        <p:txBody>
          <a:bodyPr wrap="none" rtlCol="0">
            <a:spAutoFit/>
          </a:bodyPr>
          <a:lstStyle/>
          <a:p>
            <a:r>
              <a:rPr lang="en-NL" sz="1400" b="1" dirty="0">
                <a:solidFill>
                  <a:srgbClr val="002A5A"/>
                </a:solidFill>
                <a:latin typeface="Roboto" panose="02000000000000000000" pitchFamily="2" charset="0"/>
                <a:ea typeface="Roboto" panose="02000000000000000000" pitchFamily="2" charset="0"/>
              </a:rPr>
              <a:t>Vulnerability 1</a:t>
            </a:r>
          </a:p>
          <a:p>
            <a:r>
              <a:rPr lang="en-NL" sz="1400" b="1" dirty="0">
                <a:solidFill>
                  <a:srgbClr val="002A5A"/>
                </a:solidFill>
                <a:latin typeface="Roboto" panose="02000000000000000000" pitchFamily="2" charset="0"/>
                <a:ea typeface="Roboto" panose="02000000000000000000" pitchFamily="2" charset="0"/>
              </a:rPr>
              <a:t>Vulnerability 2</a:t>
            </a:r>
          </a:p>
          <a:p>
            <a:r>
              <a:rPr lang="en-NL" sz="1400" b="1" dirty="0">
                <a:solidFill>
                  <a:srgbClr val="002A5A"/>
                </a:solidFill>
                <a:latin typeface="Roboto" panose="02000000000000000000" pitchFamily="2" charset="0"/>
                <a:ea typeface="Roboto" panose="02000000000000000000" pitchFamily="2" charset="0"/>
              </a:rPr>
              <a:t>….</a:t>
            </a:r>
          </a:p>
        </p:txBody>
      </p:sp>
      <p:sp>
        <p:nvSpPr>
          <p:cNvPr id="2" name="Slide Number Placeholder 1">
            <a:extLst>
              <a:ext uri="{FF2B5EF4-FFF2-40B4-BE49-F238E27FC236}">
                <a16:creationId xmlns:a16="http://schemas.microsoft.com/office/drawing/2014/main" id="{6F803659-6A69-45A0-AD8C-E0FF695CD922}"/>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41</a:t>
            </a:fld>
            <a:endParaRPr lang="nl-NL"/>
          </a:p>
        </p:txBody>
      </p:sp>
    </p:spTree>
    <p:extLst>
      <p:ext uri="{BB962C8B-B14F-4D97-AF65-F5344CB8AC3E}">
        <p14:creationId xmlns:p14="http://schemas.microsoft.com/office/powerpoint/2010/main" val="2849663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9822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57200"/>
            <a:ext cx="97536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Get expert opinions on the likelihood that threats will occur</a:t>
            </a:r>
            <a:endParaRPr lang="en-NL" sz="2400" b="1" dirty="0">
              <a:solidFill>
                <a:schemeClr val="bg1"/>
              </a:solidFill>
              <a:latin typeface="Montserrat SemiBold" panose="00000700000000000000" pitchFamily="2" charset="0"/>
            </a:endParaRPr>
          </a:p>
        </p:txBody>
      </p:sp>
      <p:sp>
        <p:nvSpPr>
          <p:cNvPr id="34" name="TextBox 33">
            <a:extLst>
              <a:ext uri="{FF2B5EF4-FFF2-40B4-BE49-F238E27FC236}">
                <a16:creationId xmlns:a16="http://schemas.microsoft.com/office/drawing/2014/main" id="{9CC27AE0-9E5B-E347-94ED-8F76BF985811}"/>
              </a:ext>
            </a:extLst>
          </p:cNvPr>
          <p:cNvSpPr txBox="1"/>
          <p:nvPr/>
        </p:nvSpPr>
        <p:spPr>
          <a:xfrm>
            <a:off x="5044394" y="2247947"/>
            <a:ext cx="6248400" cy="3539430"/>
          </a:xfrm>
          <a:prstGeom prst="rect">
            <a:avLst/>
          </a:prstGeom>
          <a:noFill/>
        </p:spPr>
        <p:txBody>
          <a:bodyPr wrap="square" rtlCol="0">
            <a:spAutoFit/>
          </a:bodyPr>
          <a:lstStyle/>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Purpose:</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Enable those present during the risk assessment workshop to have enough detailed information to make informed decisions.</a:t>
            </a:r>
          </a:p>
          <a:p>
            <a:pPr>
              <a:buClr>
                <a:srgbClr val="002A5A"/>
              </a:buClr>
            </a:pPr>
            <a:endParaRPr lang="en-GB" sz="14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How:</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Interviews with experts about information security aspects relevant to the assets in scope. This can include technical experts and facility managers but also local government, police, fire brigade etc. Also get publicly available information (where available) from incidents in the past both within and outside of the organization.</a:t>
            </a:r>
          </a:p>
          <a:p>
            <a:pPr>
              <a:buClr>
                <a:srgbClr val="002A5A"/>
              </a:buClr>
            </a:pPr>
            <a:endParaRPr lang="en-GB" sz="14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Guidelines:</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The obtained data needs to be judged as to whether there is high, medium, or low likelihood and impact. Try to be exhaustive. Talk to as many experts as possible within scope and budget.</a:t>
            </a:r>
          </a:p>
          <a:p>
            <a:pPr marL="285750" indent="-285750">
              <a:buClr>
                <a:srgbClr val="00B0F0"/>
              </a:buClr>
              <a:buFont typeface="Arial" panose="020B0604020202020204" pitchFamily="34" charset="0"/>
              <a:buChar char="•"/>
            </a:pPr>
            <a:endParaRPr lang="en-GB" sz="1400" b="1" dirty="0"/>
          </a:p>
        </p:txBody>
      </p:sp>
      <p:pic>
        <p:nvPicPr>
          <p:cNvPr id="6" name="Graphic 5" descr="Teacher">
            <a:extLst>
              <a:ext uri="{FF2B5EF4-FFF2-40B4-BE49-F238E27FC236}">
                <a16:creationId xmlns:a16="http://schemas.microsoft.com/office/drawing/2014/main" id="{FAE4F51A-B5B3-1141-AB15-CD1959AE1F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 y="2057400"/>
            <a:ext cx="3596594" cy="3596594"/>
          </a:xfrm>
          <a:prstGeom prst="rect">
            <a:avLst/>
          </a:prstGeom>
        </p:spPr>
      </p:pic>
      <p:sp>
        <p:nvSpPr>
          <p:cNvPr id="7" name="TextBox 6">
            <a:extLst>
              <a:ext uri="{FF2B5EF4-FFF2-40B4-BE49-F238E27FC236}">
                <a16:creationId xmlns:a16="http://schemas.microsoft.com/office/drawing/2014/main" id="{5DCBD3AD-AD76-DE40-834A-DCD8B18D990C}"/>
              </a:ext>
            </a:extLst>
          </p:cNvPr>
          <p:cNvSpPr txBox="1"/>
          <p:nvPr/>
        </p:nvSpPr>
        <p:spPr>
          <a:xfrm>
            <a:off x="2399876" y="3059668"/>
            <a:ext cx="1207382" cy="738664"/>
          </a:xfrm>
          <a:prstGeom prst="rect">
            <a:avLst/>
          </a:prstGeom>
          <a:solidFill>
            <a:schemeClr val="bg1"/>
          </a:solidFill>
        </p:spPr>
        <p:txBody>
          <a:bodyPr wrap="none" rtlCol="0">
            <a:spAutoFit/>
          </a:bodyPr>
          <a:lstStyle/>
          <a:p>
            <a:r>
              <a:rPr lang="en-NL" sz="1400" b="1" dirty="0">
                <a:solidFill>
                  <a:srgbClr val="002A5A"/>
                </a:solidFill>
                <a:latin typeface="Roboto" panose="02000000000000000000" pitchFamily="2" charset="0"/>
                <a:ea typeface="Roboto" panose="02000000000000000000" pitchFamily="2" charset="0"/>
              </a:rPr>
              <a:t>Probability 1</a:t>
            </a:r>
          </a:p>
          <a:p>
            <a:r>
              <a:rPr lang="en-NL" sz="1400" b="1" dirty="0">
                <a:solidFill>
                  <a:srgbClr val="002A5A"/>
                </a:solidFill>
                <a:latin typeface="Roboto" panose="02000000000000000000" pitchFamily="2" charset="0"/>
                <a:ea typeface="Roboto" panose="02000000000000000000" pitchFamily="2" charset="0"/>
              </a:rPr>
              <a:t>Probability 2</a:t>
            </a:r>
          </a:p>
          <a:p>
            <a:r>
              <a:rPr lang="en-NL" sz="1400" b="1" dirty="0">
                <a:solidFill>
                  <a:srgbClr val="002A5A"/>
                </a:solidFill>
                <a:latin typeface="Roboto" panose="02000000000000000000" pitchFamily="2" charset="0"/>
                <a:ea typeface="Roboto" panose="02000000000000000000" pitchFamily="2" charset="0"/>
              </a:rPr>
              <a:t>….</a:t>
            </a:r>
          </a:p>
        </p:txBody>
      </p:sp>
      <p:sp>
        <p:nvSpPr>
          <p:cNvPr id="2" name="Slide Number Placeholder 1">
            <a:extLst>
              <a:ext uri="{FF2B5EF4-FFF2-40B4-BE49-F238E27FC236}">
                <a16:creationId xmlns:a16="http://schemas.microsoft.com/office/drawing/2014/main" id="{A65FEDBA-A436-4F4B-B64D-80DC18E458A5}"/>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42</a:t>
            </a:fld>
            <a:endParaRPr lang="nl-NL"/>
          </a:p>
        </p:txBody>
      </p:sp>
    </p:spTree>
    <p:extLst>
      <p:ext uri="{BB962C8B-B14F-4D97-AF65-F5344CB8AC3E}">
        <p14:creationId xmlns:p14="http://schemas.microsoft.com/office/powerpoint/2010/main" val="11922899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ea typeface="Roboto" panose="02000000000000000000" pitchFamily="2" charset="0"/>
              </a:rPr>
              <a:t>Define the impact for all threats when they occur</a:t>
            </a:r>
            <a:endParaRPr lang="en-NL" sz="2400" b="1" dirty="0">
              <a:solidFill>
                <a:schemeClr val="bg1"/>
              </a:solidFill>
              <a:latin typeface="Montserrat SemiBold" panose="00000700000000000000" pitchFamily="2" charset="0"/>
              <a:ea typeface="Roboto" panose="02000000000000000000" pitchFamily="2" charset="0"/>
            </a:endParaRPr>
          </a:p>
        </p:txBody>
      </p:sp>
      <p:sp>
        <p:nvSpPr>
          <p:cNvPr id="34" name="TextBox 33">
            <a:extLst>
              <a:ext uri="{FF2B5EF4-FFF2-40B4-BE49-F238E27FC236}">
                <a16:creationId xmlns:a16="http://schemas.microsoft.com/office/drawing/2014/main" id="{9CC27AE0-9E5B-E347-94ED-8F76BF985811}"/>
              </a:ext>
            </a:extLst>
          </p:cNvPr>
          <p:cNvSpPr txBox="1"/>
          <p:nvPr/>
        </p:nvSpPr>
        <p:spPr>
          <a:xfrm>
            <a:off x="5044394" y="2247947"/>
            <a:ext cx="6248400" cy="3108543"/>
          </a:xfrm>
          <a:prstGeom prst="rect">
            <a:avLst/>
          </a:prstGeom>
          <a:noFill/>
        </p:spPr>
        <p:txBody>
          <a:bodyPr wrap="square" rtlCol="0">
            <a:spAutoFit/>
          </a:bodyPr>
          <a:lstStyle/>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Purpose:</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Enable those present during the risk assessment workshop to have enough detailed information to make informed decisions.</a:t>
            </a:r>
          </a:p>
          <a:p>
            <a:pPr>
              <a:buClr>
                <a:srgbClr val="002A5A"/>
              </a:buClr>
            </a:pPr>
            <a:endParaRPr lang="en-GB" sz="14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How:</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For every threat, discuss with experts what the maximum impact would be if/when the threat occurs.</a:t>
            </a:r>
          </a:p>
          <a:p>
            <a:pPr>
              <a:buClr>
                <a:srgbClr val="002A5A"/>
              </a:buClr>
            </a:pPr>
            <a:endParaRPr lang="en-GB" sz="14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Guidelines:</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It is difficult to consider the impact on the organization when a threat has never occurred. Consider monetary losses, legal problems, loss of business, advantages it would give a competitor, loss of image etc. If possible, classify all possible losses in monetary terms.</a:t>
            </a:r>
          </a:p>
          <a:p>
            <a:pPr marL="285750" indent="-285750">
              <a:buClr>
                <a:srgbClr val="00B0F0"/>
              </a:buClr>
              <a:buFont typeface="Arial" panose="020B0604020202020204" pitchFamily="34" charset="0"/>
              <a:buChar char="•"/>
            </a:pPr>
            <a:endParaRPr lang="en-GB" sz="1400" b="1" dirty="0"/>
          </a:p>
        </p:txBody>
      </p:sp>
      <p:pic>
        <p:nvPicPr>
          <p:cNvPr id="9" name="Graphic 8" descr="Gauge">
            <a:extLst>
              <a:ext uri="{FF2B5EF4-FFF2-40B4-BE49-F238E27FC236}">
                <a16:creationId xmlns:a16="http://schemas.microsoft.com/office/drawing/2014/main" id="{3C2350AF-D976-584B-B664-FC94E7C6E4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 y="1506385"/>
            <a:ext cx="3886200" cy="3886200"/>
          </a:xfrm>
          <a:prstGeom prst="rect">
            <a:avLst/>
          </a:prstGeom>
        </p:spPr>
      </p:pic>
      <p:sp>
        <p:nvSpPr>
          <p:cNvPr id="2" name="Slide Number Placeholder 1">
            <a:extLst>
              <a:ext uri="{FF2B5EF4-FFF2-40B4-BE49-F238E27FC236}">
                <a16:creationId xmlns:a16="http://schemas.microsoft.com/office/drawing/2014/main" id="{A245A13D-939F-4F13-AEE1-6A00DA2B6B72}"/>
              </a:ext>
            </a:extLst>
          </p:cNvPr>
          <p:cNvSpPr>
            <a:spLocks noGrp="1"/>
          </p:cNvSpPr>
          <p:nvPr>
            <p:ph type="sldNum" sz="quarter" idx="12"/>
          </p:nvPr>
        </p:nvSpPr>
        <p:spPr/>
        <p:txBody>
          <a:bodyPr/>
          <a:lstStyle/>
          <a:p>
            <a:pPr>
              <a:defRPr/>
            </a:pPr>
            <a:r>
              <a:rPr lang="nl-NL" dirty="0"/>
              <a:t>0</a:t>
            </a:r>
            <a:fld id="{858E763E-C1F5-433F-AD86-2BCC4D2F67EC}" type="slidenum">
              <a:rPr lang="nl-NL" smtClean="0"/>
              <a:pPr>
                <a:defRPr/>
              </a:pPr>
              <a:t>43</a:t>
            </a:fld>
            <a:endParaRPr lang="nl-NL" dirty="0"/>
          </a:p>
        </p:txBody>
      </p:sp>
    </p:spTree>
    <p:extLst>
      <p:ext uri="{BB962C8B-B14F-4D97-AF65-F5344CB8AC3E}">
        <p14:creationId xmlns:p14="http://schemas.microsoft.com/office/powerpoint/2010/main" val="4026811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Define a formula to calculate risk</a:t>
            </a:r>
            <a:endParaRPr lang="en-NL" sz="2400" b="1" dirty="0">
              <a:solidFill>
                <a:schemeClr val="bg1"/>
              </a:solidFill>
              <a:latin typeface="Montserrat SemiBold" panose="00000700000000000000" pitchFamily="2" charset="0"/>
            </a:endParaRPr>
          </a:p>
        </p:txBody>
      </p:sp>
      <p:sp>
        <p:nvSpPr>
          <p:cNvPr id="34" name="TextBox 33">
            <a:extLst>
              <a:ext uri="{FF2B5EF4-FFF2-40B4-BE49-F238E27FC236}">
                <a16:creationId xmlns:a16="http://schemas.microsoft.com/office/drawing/2014/main" id="{9CC27AE0-9E5B-E347-94ED-8F76BF985811}"/>
              </a:ext>
            </a:extLst>
          </p:cNvPr>
          <p:cNvSpPr txBox="1"/>
          <p:nvPr/>
        </p:nvSpPr>
        <p:spPr>
          <a:xfrm>
            <a:off x="5044394" y="2247947"/>
            <a:ext cx="6248400" cy="3323987"/>
          </a:xfrm>
          <a:prstGeom prst="rect">
            <a:avLst/>
          </a:prstGeom>
          <a:noFill/>
        </p:spPr>
        <p:txBody>
          <a:bodyPr wrap="square" rtlCol="0">
            <a:spAutoFit/>
          </a:bodyPr>
          <a:lstStyle/>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Purpose:</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Bring all information about a threat together in one quantitative or qualitative parameter which will enable deciding whether the risk is above or below the acceptable risk level.</a:t>
            </a:r>
          </a:p>
          <a:p>
            <a:pPr>
              <a:buClr>
                <a:srgbClr val="002A5A"/>
              </a:buClr>
            </a:pPr>
            <a:endParaRPr lang="en-GB" sz="14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How:</a:t>
            </a:r>
          </a:p>
          <a:p>
            <a:pPr marL="742950" lvl="1"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Quantitative: </a:t>
            </a:r>
            <a:r>
              <a:rPr lang="en-GB" sz="1400" dirty="0">
                <a:solidFill>
                  <a:srgbClr val="002A5A"/>
                </a:solidFill>
                <a:latin typeface="Roboto" panose="02000000000000000000" pitchFamily="2" charset="0"/>
                <a:ea typeface="Roboto" panose="02000000000000000000" pitchFamily="2" charset="0"/>
              </a:rPr>
              <a:t>When only numbers are used to calculate the risk.</a:t>
            </a:r>
            <a:endParaRPr lang="en-GB" sz="1400" b="1" dirty="0">
              <a:solidFill>
                <a:srgbClr val="002A5A"/>
              </a:solidFill>
              <a:latin typeface="Roboto" panose="02000000000000000000" pitchFamily="2" charset="0"/>
              <a:ea typeface="Roboto" panose="02000000000000000000" pitchFamily="2" charset="0"/>
            </a:endParaRPr>
          </a:p>
          <a:p>
            <a:pPr marL="742950" lvl="1"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Qualitative: </a:t>
            </a:r>
            <a:r>
              <a:rPr lang="en-GB" sz="1400" dirty="0">
                <a:solidFill>
                  <a:srgbClr val="002A5A"/>
                </a:solidFill>
                <a:latin typeface="Roboto" panose="02000000000000000000" pitchFamily="2" charset="0"/>
                <a:ea typeface="Roboto" panose="02000000000000000000" pitchFamily="2" charset="0"/>
              </a:rPr>
              <a:t>When using classes of risk, for instance LL (low likelihood, medium impact) or quantify (VL=1, L=2, M=3, H=4, VH=5) and then multiply (L*M = 1*3 = 3) or use a different formula (most accepted risk methodology).</a:t>
            </a:r>
          </a:p>
          <a:p>
            <a:pPr>
              <a:buClr>
                <a:srgbClr val="002A5A"/>
              </a:buClr>
            </a:pPr>
            <a:endParaRPr lang="en-GB" sz="14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Guidelines:</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Be careful when quantifying risks not to lose the distinction between for instance L*M=1*3 and M*L=3*1 (both are 3).</a:t>
            </a:r>
            <a:endParaRPr lang="en-GB" sz="1400" b="1" dirty="0">
              <a:solidFill>
                <a:srgbClr val="002A5A"/>
              </a:solidFill>
              <a:latin typeface="Roboto" panose="02000000000000000000" pitchFamily="2" charset="0"/>
              <a:ea typeface="Roboto" panose="02000000000000000000" pitchFamily="2" charset="0"/>
            </a:endParaRPr>
          </a:p>
        </p:txBody>
      </p:sp>
      <p:pic>
        <p:nvPicPr>
          <p:cNvPr id="3" name="Graphic 2" descr="Mathematics">
            <a:extLst>
              <a:ext uri="{FF2B5EF4-FFF2-40B4-BE49-F238E27FC236}">
                <a16:creationId xmlns:a16="http://schemas.microsoft.com/office/drawing/2014/main" id="{96D1CEE2-7E4A-D341-AAA6-3A9DEDCF5E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1132" y="1979997"/>
            <a:ext cx="3429000" cy="3429000"/>
          </a:xfrm>
          <a:prstGeom prst="rect">
            <a:avLst/>
          </a:prstGeom>
        </p:spPr>
      </p:pic>
      <p:sp>
        <p:nvSpPr>
          <p:cNvPr id="2" name="Slide Number Placeholder 1">
            <a:extLst>
              <a:ext uri="{FF2B5EF4-FFF2-40B4-BE49-F238E27FC236}">
                <a16:creationId xmlns:a16="http://schemas.microsoft.com/office/drawing/2014/main" id="{3F58CFD9-6689-43FB-8884-DA4CA412953C}"/>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44</a:t>
            </a:fld>
            <a:endParaRPr lang="nl-NL"/>
          </a:p>
        </p:txBody>
      </p:sp>
    </p:spTree>
    <p:extLst>
      <p:ext uri="{BB962C8B-B14F-4D97-AF65-F5344CB8AC3E}">
        <p14:creationId xmlns:p14="http://schemas.microsoft.com/office/powerpoint/2010/main" val="3400007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Define the risk appetite of the owner(s)</a:t>
            </a:r>
            <a:endParaRPr lang="en-NL" sz="2400" b="1" dirty="0">
              <a:solidFill>
                <a:schemeClr val="bg1"/>
              </a:solidFill>
              <a:latin typeface="Montserrat SemiBold" panose="00000700000000000000" pitchFamily="2" charset="0"/>
            </a:endParaRPr>
          </a:p>
        </p:txBody>
      </p:sp>
      <p:sp>
        <p:nvSpPr>
          <p:cNvPr id="34" name="TextBox 33">
            <a:extLst>
              <a:ext uri="{FF2B5EF4-FFF2-40B4-BE49-F238E27FC236}">
                <a16:creationId xmlns:a16="http://schemas.microsoft.com/office/drawing/2014/main" id="{9CC27AE0-9E5B-E347-94ED-8F76BF985811}"/>
              </a:ext>
            </a:extLst>
          </p:cNvPr>
          <p:cNvSpPr txBox="1"/>
          <p:nvPr/>
        </p:nvSpPr>
        <p:spPr>
          <a:xfrm>
            <a:off x="5044394" y="2247947"/>
            <a:ext cx="6248400" cy="2462213"/>
          </a:xfrm>
          <a:prstGeom prst="rect">
            <a:avLst/>
          </a:prstGeom>
          <a:noFill/>
        </p:spPr>
        <p:txBody>
          <a:bodyPr wrap="square" rtlCol="0">
            <a:spAutoFit/>
          </a:bodyPr>
          <a:lstStyle/>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Purpose:</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Determine the level above which a risk is unacceptable (i.e. should be mitigated where possible).</a:t>
            </a:r>
          </a:p>
          <a:p>
            <a:pPr marL="285750" indent="-285750">
              <a:buClr>
                <a:srgbClr val="002A5A"/>
              </a:buClr>
              <a:buFont typeface="Arial" panose="020B0604020202020204" pitchFamily="34" charset="0"/>
              <a:buChar char="•"/>
            </a:pPr>
            <a:endParaRPr lang="en-GB" sz="14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How:</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For each threat, or all threats in one go, have the process owner decide which level of risk is unacceptable.</a:t>
            </a:r>
          </a:p>
          <a:p>
            <a:pPr>
              <a:buClr>
                <a:srgbClr val="002A5A"/>
              </a:buClr>
            </a:pPr>
            <a:endParaRPr lang="en-GB" sz="14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Guidelines:</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Also take an outside view. What would customers/suppliers find acceptable? What would legal entities consider acceptable? </a:t>
            </a:r>
            <a:endParaRPr lang="en-GB" sz="1400" b="1" dirty="0">
              <a:solidFill>
                <a:srgbClr val="002A5A"/>
              </a:solidFill>
              <a:latin typeface="Roboto" panose="02000000000000000000" pitchFamily="2" charset="0"/>
              <a:ea typeface="Roboto" panose="02000000000000000000" pitchFamily="2" charset="0"/>
            </a:endParaRPr>
          </a:p>
        </p:txBody>
      </p:sp>
      <p:pic>
        <p:nvPicPr>
          <p:cNvPr id="6" name="Graphic 5" descr="Connections">
            <a:extLst>
              <a:ext uri="{FF2B5EF4-FFF2-40B4-BE49-F238E27FC236}">
                <a16:creationId xmlns:a16="http://schemas.microsoft.com/office/drawing/2014/main" id="{6DAAC93D-6B7E-CC4A-8933-B83C9EC174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3000" y="1905000"/>
            <a:ext cx="3444194" cy="3444194"/>
          </a:xfrm>
          <a:prstGeom prst="rect">
            <a:avLst/>
          </a:prstGeom>
        </p:spPr>
      </p:pic>
      <p:sp>
        <p:nvSpPr>
          <p:cNvPr id="2" name="Slide Number Placeholder 1">
            <a:extLst>
              <a:ext uri="{FF2B5EF4-FFF2-40B4-BE49-F238E27FC236}">
                <a16:creationId xmlns:a16="http://schemas.microsoft.com/office/drawing/2014/main" id="{3630174D-4D19-4DE3-9C27-5AEB5921E971}"/>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45</a:t>
            </a:fld>
            <a:endParaRPr lang="nl-NL"/>
          </a:p>
        </p:txBody>
      </p:sp>
    </p:spTree>
    <p:extLst>
      <p:ext uri="{BB962C8B-B14F-4D97-AF65-F5344CB8AC3E}">
        <p14:creationId xmlns:p14="http://schemas.microsoft.com/office/powerpoint/2010/main" val="987452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a:solidFill>
                  <a:schemeClr val="bg1"/>
                </a:solidFill>
                <a:latin typeface="Montserrat SemiBold" panose="00000700000000000000" pitchFamily="2" charset="0"/>
              </a:rPr>
              <a:t>Remarks</a:t>
            </a:r>
            <a:endParaRPr lang="en-NL" sz="2400" b="1">
              <a:solidFill>
                <a:schemeClr val="bg1"/>
              </a:solidFill>
              <a:latin typeface="Montserrat SemiBold" panose="00000700000000000000" pitchFamily="2" charset="0"/>
            </a:endParaRPr>
          </a:p>
        </p:txBody>
      </p:sp>
      <p:sp>
        <p:nvSpPr>
          <p:cNvPr id="34" name="TextBox 33">
            <a:extLst>
              <a:ext uri="{FF2B5EF4-FFF2-40B4-BE49-F238E27FC236}">
                <a16:creationId xmlns:a16="http://schemas.microsoft.com/office/drawing/2014/main" id="{9CC27AE0-9E5B-E347-94ED-8F76BF985811}"/>
              </a:ext>
            </a:extLst>
          </p:cNvPr>
          <p:cNvSpPr txBox="1"/>
          <p:nvPr/>
        </p:nvSpPr>
        <p:spPr>
          <a:xfrm>
            <a:off x="4291350" y="1717393"/>
            <a:ext cx="7385987" cy="2462213"/>
          </a:xfrm>
          <a:prstGeom prst="rect">
            <a:avLst/>
          </a:prstGeom>
          <a:noFill/>
        </p:spPr>
        <p:txBody>
          <a:bodyPr wrap="square" rtlCol="0">
            <a:spAutoFit/>
          </a:bodyPr>
          <a:lstStyle/>
          <a:p>
            <a:pPr>
              <a:buClr>
                <a:srgbClr val="002A5A"/>
              </a:buClr>
            </a:pPr>
            <a:r>
              <a:rPr lang="en-GB" sz="1400" b="1" dirty="0">
                <a:solidFill>
                  <a:srgbClr val="002A5A"/>
                </a:solidFill>
                <a:latin typeface="Roboto" panose="02000000000000000000" pitchFamily="2" charset="0"/>
                <a:ea typeface="Roboto" panose="02000000000000000000" pitchFamily="2" charset="0"/>
              </a:rPr>
              <a:t>Example:</a:t>
            </a:r>
            <a:br>
              <a:rPr lang="en-GB" sz="1400" b="1" dirty="0">
                <a:solidFill>
                  <a:srgbClr val="002A5A"/>
                </a:solidFill>
                <a:latin typeface="Roboto" panose="02000000000000000000" pitchFamily="2" charset="0"/>
                <a:ea typeface="Roboto" panose="02000000000000000000" pitchFamily="2" charset="0"/>
              </a:rPr>
            </a:br>
            <a:endParaRPr lang="en-GB" sz="14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Imagine two houses next to a chemical factory. An explosion at the factory causes fires in the surroundings. Both houses are equally likely (probability) to catch fire as a result of the explosion in that factory.</a:t>
            </a:r>
            <a:br>
              <a:rPr lang="en-GB" sz="1400" dirty="0">
                <a:solidFill>
                  <a:srgbClr val="002A5A"/>
                </a:solidFill>
                <a:latin typeface="Roboto" panose="02000000000000000000" pitchFamily="2" charset="0"/>
                <a:ea typeface="Roboto" panose="02000000000000000000" pitchFamily="2" charset="0"/>
              </a:rPr>
            </a:br>
            <a:br>
              <a:rPr lang="en-GB" sz="1400" dirty="0">
                <a:solidFill>
                  <a:srgbClr val="002A5A"/>
                </a:solidFill>
                <a:latin typeface="Roboto" panose="02000000000000000000" pitchFamily="2" charset="0"/>
                <a:ea typeface="Roboto" panose="02000000000000000000" pitchFamily="2" charset="0"/>
              </a:rPr>
            </a:b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But, if one of the houses is made from wood and the other is made from concrete, the wooden house is much more vulnerable if there is a fire. Since vulnerability is difficult to determine, limit the number of classes to (for instance) only high or low vulnerability.</a:t>
            </a:r>
          </a:p>
          <a:p>
            <a:pPr marL="285750" indent="-285750">
              <a:buClr>
                <a:srgbClr val="00B0F0"/>
              </a:buClr>
              <a:buFont typeface="Arial" panose="020B0604020202020204" pitchFamily="34" charset="0"/>
              <a:buChar char="•"/>
            </a:pPr>
            <a:endParaRPr lang="en-GB" sz="1400" dirty="0"/>
          </a:p>
        </p:txBody>
      </p:sp>
      <p:grpSp>
        <p:nvGrpSpPr>
          <p:cNvPr id="3" name="Group 2">
            <a:extLst>
              <a:ext uri="{FF2B5EF4-FFF2-40B4-BE49-F238E27FC236}">
                <a16:creationId xmlns:a16="http://schemas.microsoft.com/office/drawing/2014/main" id="{0D75A8F0-E824-9E42-BC93-1D9819E49E31}"/>
              </a:ext>
            </a:extLst>
          </p:cNvPr>
          <p:cNvGrpSpPr/>
          <p:nvPr/>
        </p:nvGrpSpPr>
        <p:grpSpPr>
          <a:xfrm>
            <a:off x="514661" y="2311704"/>
            <a:ext cx="2966390" cy="1967046"/>
            <a:chOff x="433922" y="1913459"/>
            <a:chExt cx="2966390" cy="1967046"/>
          </a:xfrm>
        </p:grpSpPr>
        <p:sp>
          <p:nvSpPr>
            <p:cNvPr id="2" name="TextBox 1">
              <a:extLst>
                <a:ext uri="{FF2B5EF4-FFF2-40B4-BE49-F238E27FC236}">
                  <a16:creationId xmlns:a16="http://schemas.microsoft.com/office/drawing/2014/main" id="{85B7205E-207D-6C4F-8197-3F180963CADD}"/>
                </a:ext>
              </a:extLst>
            </p:cNvPr>
            <p:cNvSpPr txBox="1"/>
            <p:nvPr/>
          </p:nvSpPr>
          <p:spPr>
            <a:xfrm>
              <a:off x="838200" y="2465755"/>
              <a:ext cx="1377300" cy="369332"/>
            </a:xfrm>
            <a:prstGeom prst="rect">
              <a:avLst/>
            </a:prstGeom>
            <a:noFill/>
          </p:spPr>
          <p:txBody>
            <a:bodyPr wrap="none" rtlCol="0">
              <a:spAutoFit/>
            </a:bodyPr>
            <a:lstStyle/>
            <a:p>
              <a:r>
                <a:rPr lang="en-NL" b="1">
                  <a:solidFill>
                    <a:srgbClr val="3C9EE1"/>
                  </a:solidFill>
                </a:rPr>
                <a:t>Probability</a:t>
              </a:r>
            </a:p>
          </p:txBody>
        </p:sp>
        <p:sp>
          <p:nvSpPr>
            <p:cNvPr id="8" name="TextBox 7">
              <a:extLst>
                <a:ext uri="{FF2B5EF4-FFF2-40B4-BE49-F238E27FC236}">
                  <a16:creationId xmlns:a16="http://schemas.microsoft.com/office/drawing/2014/main" id="{63A1E4F7-D010-2D47-8528-5A35C502CD44}"/>
                </a:ext>
              </a:extLst>
            </p:cNvPr>
            <p:cNvSpPr txBox="1"/>
            <p:nvPr/>
          </p:nvSpPr>
          <p:spPr>
            <a:xfrm>
              <a:off x="1839244" y="2953426"/>
              <a:ext cx="1561068" cy="369332"/>
            </a:xfrm>
            <a:prstGeom prst="rect">
              <a:avLst/>
            </a:prstGeom>
            <a:noFill/>
          </p:spPr>
          <p:txBody>
            <a:bodyPr wrap="none" rtlCol="0">
              <a:spAutoFit/>
            </a:bodyPr>
            <a:lstStyle/>
            <a:p>
              <a:r>
                <a:rPr lang="en-NL" b="1">
                  <a:solidFill>
                    <a:schemeClr val="accent1">
                      <a:lumMod val="50000"/>
                    </a:schemeClr>
                  </a:solidFill>
                </a:rPr>
                <a:t>Vulnerability</a:t>
              </a:r>
            </a:p>
          </p:txBody>
        </p:sp>
        <p:sp>
          <p:nvSpPr>
            <p:cNvPr id="9" name="TextBox 8">
              <a:extLst>
                <a:ext uri="{FF2B5EF4-FFF2-40B4-BE49-F238E27FC236}">
                  <a16:creationId xmlns:a16="http://schemas.microsoft.com/office/drawing/2014/main" id="{2379C73A-6654-BC44-AC2E-0C94B2FA6E0C}"/>
                </a:ext>
              </a:extLst>
            </p:cNvPr>
            <p:cNvSpPr txBox="1"/>
            <p:nvPr/>
          </p:nvSpPr>
          <p:spPr>
            <a:xfrm>
              <a:off x="2215500" y="2127201"/>
              <a:ext cx="404278" cy="523220"/>
            </a:xfrm>
            <a:prstGeom prst="rect">
              <a:avLst/>
            </a:prstGeom>
            <a:noFill/>
          </p:spPr>
          <p:txBody>
            <a:bodyPr wrap="none" rtlCol="0">
              <a:spAutoFit/>
            </a:bodyPr>
            <a:lstStyle/>
            <a:p>
              <a:r>
                <a:rPr lang="en-NL" sz="2800" b="1">
                  <a:solidFill>
                    <a:srgbClr val="002A5A"/>
                  </a:solidFill>
                </a:rPr>
                <a:t>?</a:t>
              </a:r>
            </a:p>
          </p:txBody>
        </p:sp>
        <p:sp>
          <p:nvSpPr>
            <p:cNvPr id="10" name="TextBox 9">
              <a:extLst>
                <a:ext uri="{FF2B5EF4-FFF2-40B4-BE49-F238E27FC236}">
                  <a16:creationId xmlns:a16="http://schemas.microsoft.com/office/drawing/2014/main" id="{40560B95-10AF-C147-AC24-F14185824CA1}"/>
                </a:ext>
              </a:extLst>
            </p:cNvPr>
            <p:cNvSpPr txBox="1"/>
            <p:nvPr/>
          </p:nvSpPr>
          <p:spPr>
            <a:xfrm>
              <a:off x="1278769" y="2876740"/>
              <a:ext cx="404278" cy="523220"/>
            </a:xfrm>
            <a:prstGeom prst="rect">
              <a:avLst/>
            </a:prstGeom>
            <a:noFill/>
          </p:spPr>
          <p:txBody>
            <a:bodyPr wrap="none" rtlCol="0">
              <a:spAutoFit/>
            </a:bodyPr>
            <a:lstStyle/>
            <a:p>
              <a:r>
                <a:rPr lang="en-NL" sz="2800" b="1" dirty="0">
                  <a:solidFill>
                    <a:srgbClr val="002A5A"/>
                  </a:solidFill>
                </a:rPr>
                <a:t>?</a:t>
              </a:r>
            </a:p>
          </p:txBody>
        </p:sp>
        <p:sp>
          <p:nvSpPr>
            <p:cNvPr id="11" name="TextBox 10">
              <a:extLst>
                <a:ext uri="{FF2B5EF4-FFF2-40B4-BE49-F238E27FC236}">
                  <a16:creationId xmlns:a16="http://schemas.microsoft.com/office/drawing/2014/main" id="{61CC484D-B953-4D45-85F5-A82540931823}"/>
                </a:ext>
              </a:extLst>
            </p:cNvPr>
            <p:cNvSpPr txBox="1"/>
            <p:nvPr/>
          </p:nvSpPr>
          <p:spPr>
            <a:xfrm>
              <a:off x="433922" y="2034868"/>
              <a:ext cx="404278" cy="523220"/>
            </a:xfrm>
            <a:prstGeom prst="rect">
              <a:avLst/>
            </a:prstGeom>
            <a:noFill/>
          </p:spPr>
          <p:txBody>
            <a:bodyPr wrap="none" rtlCol="0">
              <a:spAutoFit/>
            </a:bodyPr>
            <a:lstStyle/>
            <a:p>
              <a:r>
                <a:rPr lang="en-NL" sz="2800" b="1">
                  <a:solidFill>
                    <a:srgbClr val="002A5A"/>
                  </a:solidFill>
                </a:rPr>
                <a:t>?</a:t>
              </a:r>
            </a:p>
          </p:txBody>
        </p:sp>
        <p:sp>
          <p:nvSpPr>
            <p:cNvPr id="12" name="TextBox 11">
              <a:extLst>
                <a:ext uri="{FF2B5EF4-FFF2-40B4-BE49-F238E27FC236}">
                  <a16:creationId xmlns:a16="http://schemas.microsoft.com/office/drawing/2014/main" id="{5DB6E59C-A13D-0A4A-9F62-115C71424D27}"/>
                </a:ext>
              </a:extLst>
            </p:cNvPr>
            <p:cNvSpPr txBox="1"/>
            <p:nvPr/>
          </p:nvSpPr>
          <p:spPr>
            <a:xfrm>
              <a:off x="1132390" y="1913459"/>
              <a:ext cx="404278" cy="523220"/>
            </a:xfrm>
            <a:prstGeom prst="rect">
              <a:avLst/>
            </a:prstGeom>
            <a:noFill/>
          </p:spPr>
          <p:txBody>
            <a:bodyPr wrap="none" rtlCol="0">
              <a:spAutoFit/>
            </a:bodyPr>
            <a:lstStyle/>
            <a:p>
              <a:r>
                <a:rPr lang="en-NL" sz="2800" b="1">
                  <a:solidFill>
                    <a:srgbClr val="002A5A"/>
                  </a:solidFill>
                </a:rPr>
                <a:t>?</a:t>
              </a:r>
            </a:p>
          </p:txBody>
        </p:sp>
        <p:sp>
          <p:nvSpPr>
            <p:cNvPr id="13" name="TextBox 12">
              <a:extLst>
                <a:ext uri="{FF2B5EF4-FFF2-40B4-BE49-F238E27FC236}">
                  <a16:creationId xmlns:a16="http://schemas.microsoft.com/office/drawing/2014/main" id="{03A1333E-F39F-8442-9561-145E2A37148B}"/>
                </a:ext>
              </a:extLst>
            </p:cNvPr>
            <p:cNvSpPr txBox="1"/>
            <p:nvPr/>
          </p:nvSpPr>
          <p:spPr>
            <a:xfrm>
              <a:off x="576108" y="2835087"/>
              <a:ext cx="404278" cy="523220"/>
            </a:xfrm>
            <a:prstGeom prst="rect">
              <a:avLst/>
            </a:prstGeom>
            <a:noFill/>
          </p:spPr>
          <p:txBody>
            <a:bodyPr wrap="none" rtlCol="0">
              <a:spAutoFit/>
            </a:bodyPr>
            <a:lstStyle/>
            <a:p>
              <a:r>
                <a:rPr lang="en-NL" sz="2800" b="1">
                  <a:solidFill>
                    <a:srgbClr val="002A5A"/>
                  </a:solidFill>
                </a:rPr>
                <a:t>?</a:t>
              </a:r>
            </a:p>
          </p:txBody>
        </p:sp>
        <p:sp>
          <p:nvSpPr>
            <p:cNvPr id="14" name="TextBox 13">
              <a:extLst>
                <a:ext uri="{FF2B5EF4-FFF2-40B4-BE49-F238E27FC236}">
                  <a16:creationId xmlns:a16="http://schemas.microsoft.com/office/drawing/2014/main" id="{0DB2FF6B-AFD3-194E-B6BA-CB19A7AB72B6}"/>
                </a:ext>
              </a:extLst>
            </p:cNvPr>
            <p:cNvSpPr txBox="1"/>
            <p:nvPr/>
          </p:nvSpPr>
          <p:spPr>
            <a:xfrm>
              <a:off x="1543452" y="3329737"/>
              <a:ext cx="404278" cy="523220"/>
            </a:xfrm>
            <a:prstGeom prst="rect">
              <a:avLst/>
            </a:prstGeom>
            <a:noFill/>
          </p:spPr>
          <p:txBody>
            <a:bodyPr wrap="none" rtlCol="0">
              <a:spAutoFit/>
            </a:bodyPr>
            <a:lstStyle/>
            <a:p>
              <a:r>
                <a:rPr lang="en-NL" sz="2800" b="1">
                  <a:solidFill>
                    <a:srgbClr val="002A5A"/>
                  </a:solidFill>
                </a:rPr>
                <a:t>?</a:t>
              </a:r>
            </a:p>
          </p:txBody>
        </p:sp>
        <p:sp>
          <p:nvSpPr>
            <p:cNvPr id="15" name="TextBox 14">
              <a:extLst>
                <a:ext uri="{FF2B5EF4-FFF2-40B4-BE49-F238E27FC236}">
                  <a16:creationId xmlns:a16="http://schemas.microsoft.com/office/drawing/2014/main" id="{E8EF91AC-3542-8043-BC9B-19A58892696F}"/>
                </a:ext>
              </a:extLst>
            </p:cNvPr>
            <p:cNvSpPr txBox="1"/>
            <p:nvPr/>
          </p:nvSpPr>
          <p:spPr>
            <a:xfrm>
              <a:off x="2527894" y="2516222"/>
              <a:ext cx="404278" cy="523220"/>
            </a:xfrm>
            <a:prstGeom prst="rect">
              <a:avLst/>
            </a:prstGeom>
            <a:noFill/>
          </p:spPr>
          <p:txBody>
            <a:bodyPr wrap="none" rtlCol="0">
              <a:spAutoFit/>
            </a:bodyPr>
            <a:lstStyle/>
            <a:p>
              <a:r>
                <a:rPr lang="en-NL" sz="2800" b="1">
                  <a:solidFill>
                    <a:srgbClr val="002A5A"/>
                  </a:solidFill>
                </a:rPr>
                <a:t>?</a:t>
              </a:r>
            </a:p>
          </p:txBody>
        </p:sp>
        <p:sp>
          <p:nvSpPr>
            <p:cNvPr id="16" name="TextBox 15">
              <a:extLst>
                <a:ext uri="{FF2B5EF4-FFF2-40B4-BE49-F238E27FC236}">
                  <a16:creationId xmlns:a16="http://schemas.microsoft.com/office/drawing/2014/main" id="{75562288-28B0-2D41-95D7-D4AE1E9F68BD}"/>
                </a:ext>
              </a:extLst>
            </p:cNvPr>
            <p:cNvSpPr txBox="1"/>
            <p:nvPr/>
          </p:nvSpPr>
          <p:spPr>
            <a:xfrm>
              <a:off x="2767016" y="3322758"/>
              <a:ext cx="404278" cy="523220"/>
            </a:xfrm>
            <a:prstGeom prst="rect">
              <a:avLst/>
            </a:prstGeom>
            <a:noFill/>
          </p:spPr>
          <p:txBody>
            <a:bodyPr wrap="none" rtlCol="0">
              <a:spAutoFit/>
            </a:bodyPr>
            <a:lstStyle/>
            <a:p>
              <a:r>
                <a:rPr lang="en-NL" sz="2800" b="1">
                  <a:solidFill>
                    <a:srgbClr val="002A5A"/>
                  </a:solidFill>
                </a:rPr>
                <a:t>?</a:t>
              </a:r>
            </a:p>
          </p:txBody>
        </p:sp>
        <p:sp>
          <p:nvSpPr>
            <p:cNvPr id="17" name="TextBox 16">
              <a:extLst>
                <a:ext uri="{FF2B5EF4-FFF2-40B4-BE49-F238E27FC236}">
                  <a16:creationId xmlns:a16="http://schemas.microsoft.com/office/drawing/2014/main" id="{19B22000-DF3C-204A-9C0D-022F34EC8C9C}"/>
                </a:ext>
              </a:extLst>
            </p:cNvPr>
            <p:cNvSpPr txBox="1"/>
            <p:nvPr/>
          </p:nvSpPr>
          <p:spPr>
            <a:xfrm>
              <a:off x="2133720" y="3342447"/>
              <a:ext cx="404278" cy="523220"/>
            </a:xfrm>
            <a:prstGeom prst="rect">
              <a:avLst/>
            </a:prstGeom>
            <a:noFill/>
          </p:spPr>
          <p:txBody>
            <a:bodyPr wrap="none" rtlCol="0">
              <a:spAutoFit/>
            </a:bodyPr>
            <a:lstStyle/>
            <a:p>
              <a:r>
                <a:rPr lang="en-NL" sz="2800" b="1">
                  <a:solidFill>
                    <a:srgbClr val="002A5A"/>
                  </a:solidFill>
                </a:rPr>
                <a:t>?</a:t>
              </a:r>
            </a:p>
          </p:txBody>
        </p:sp>
        <p:sp>
          <p:nvSpPr>
            <p:cNvPr id="18" name="TextBox 17">
              <a:extLst>
                <a:ext uri="{FF2B5EF4-FFF2-40B4-BE49-F238E27FC236}">
                  <a16:creationId xmlns:a16="http://schemas.microsoft.com/office/drawing/2014/main" id="{CED786B1-AFB1-F542-8C11-7C7255F86306}"/>
                </a:ext>
              </a:extLst>
            </p:cNvPr>
            <p:cNvSpPr txBox="1"/>
            <p:nvPr/>
          </p:nvSpPr>
          <p:spPr>
            <a:xfrm>
              <a:off x="2032060" y="2531834"/>
              <a:ext cx="404278" cy="523220"/>
            </a:xfrm>
            <a:prstGeom prst="rect">
              <a:avLst/>
            </a:prstGeom>
            <a:noFill/>
          </p:spPr>
          <p:txBody>
            <a:bodyPr wrap="none" rtlCol="0">
              <a:spAutoFit/>
            </a:bodyPr>
            <a:lstStyle/>
            <a:p>
              <a:r>
                <a:rPr lang="en-NL" sz="2800" b="1">
                  <a:solidFill>
                    <a:srgbClr val="002A5A"/>
                  </a:solidFill>
                </a:rPr>
                <a:t>?</a:t>
              </a:r>
            </a:p>
          </p:txBody>
        </p:sp>
        <p:sp>
          <p:nvSpPr>
            <p:cNvPr id="19" name="TextBox 18">
              <a:extLst>
                <a:ext uri="{FF2B5EF4-FFF2-40B4-BE49-F238E27FC236}">
                  <a16:creationId xmlns:a16="http://schemas.microsoft.com/office/drawing/2014/main" id="{2C6BC11F-6623-3743-9B2E-643E7424566E}"/>
                </a:ext>
              </a:extLst>
            </p:cNvPr>
            <p:cNvSpPr txBox="1"/>
            <p:nvPr/>
          </p:nvSpPr>
          <p:spPr>
            <a:xfrm>
              <a:off x="855792" y="3357285"/>
              <a:ext cx="404278" cy="523220"/>
            </a:xfrm>
            <a:prstGeom prst="rect">
              <a:avLst/>
            </a:prstGeom>
            <a:noFill/>
          </p:spPr>
          <p:txBody>
            <a:bodyPr wrap="none" rtlCol="0">
              <a:spAutoFit/>
            </a:bodyPr>
            <a:lstStyle/>
            <a:p>
              <a:r>
                <a:rPr lang="en-NL" sz="2800" b="1">
                  <a:solidFill>
                    <a:srgbClr val="002A5A"/>
                  </a:solidFill>
                </a:rPr>
                <a:t>?</a:t>
              </a:r>
            </a:p>
          </p:txBody>
        </p:sp>
        <p:sp>
          <p:nvSpPr>
            <p:cNvPr id="20" name="TextBox 19">
              <a:extLst>
                <a:ext uri="{FF2B5EF4-FFF2-40B4-BE49-F238E27FC236}">
                  <a16:creationId xmlns:a16="http://schemas.microsoft.com/office/drawing/2014/main" id="{1B49F5CB-9C41-4A40-9197-0F48C28FCD5D}"/>
                </a:ext>
              </a:extLst>
            </p:cNvPr>
            <p:cNvSpPr txBox="1"/>
            <p:nvPr/>
          </p:nvSpPr>
          <p:spPr>
            <a:xfrm>
              <a:off x="1700967" y="1971105"/>
              <a:ext cx="404278" cy="523220"/>
            </a:xfrm>
            <a:prstGeom prst="rect">
              <a:avLst/>
            </a:prstGeom>
            <a:noFill/>
          </p:spPr>
          <p:txBody>
            <a:bodyPr wrap="none" rtlCol="0">
              <a:spAutoFit/>
            </a:bodyPr>
            <a:lstStyle/>
            <a:p>
              <a:r>
                <a:rPr lang="en-NL" sz="2800" b="1">
                  <a:solidFill>
                    <a:srgbClr val="002A5A"/>
                  </a:solidFill>
                </a:rPr>
                <a:t>?</a:t>
              </a:r>
            </a:p>
          </p:txBody>
        </p:sp>
      </p:grpSp>
      <p:sp>
        <p:nvSpPr>
          <p:cNvPr id="21" name="Rectangle 20">
            <a:extLst>
              <a:ext uri="{FF2B5EF4-FFF2-40B4-BE49-F238E27FC236}">
                <a16:creationId xmlns:a16="http://schemas.microsoft.com/office/drawing/2014/main" id="{7CEA8658-E8F7-4940-A085-5BF62CD6B917}"/>
              </a:ext>
            </a:extLst>
          </p:cNvPr>
          <p:cNvSpPr/>
          <p:nvPr/>
        </p:nvSpPr>
        <p:spPr>
          <a:xfrm>
            <a:off x="363055" y="4615357"/>
            <a:ext cx="3200400" cy="523220"/>
          </a:xfrm>
          <a:prstGeom prst="rect">
            <a:avLst/>
          </a:prstGeom>
        </p:spPr>
        <p:txBody>
          <a:bodyPr wrap="square">
            <a:spAutoFit/>
          </a:bodyPr>
          <a:lstStyle/>
          <a:p>
            <a:pPr algn="ctr"/>
            <a:r>
              <a:rPr lang="en-GB" altLang="en-US" sz="1400">
                <a:solidFill>
                  <a:srgbClr val="002A5A"/>
                </a:solidFill>
              </a:rPr>
              <a:t>The distinction between probability and vulnerability is not always clear.</a:t>
            </a:r>
            <a:endParaRPr lang="en-NL" sz="1400">
              <a:solidFill>
                <a:srgbClr val="002A5A"/>
              </a:solidFill>
            </a:endParaRPr>
          </a:p>
        </p:txBody>
      </p:sp>
      <p:cxnSp>
        <p:nvCxnSpPr>
          <p:cNvPr id="33" name="Straight Connector 32">
            <a:extLst>
              <a:ext uri="{FF2B5EF4-FFF2-40B4-BE49-F238E27FC236}">
                <a16:creationId xmlns:a16="http://schemas.microsoft.com/office/drawing/2014/main" id="{4F6F495B-1B8B-7B4A-B4A1-56E30E03AF9D}"/>
              </a:ext>
            </a:extLst>
          </p:cNvPr>
          <p:cNvCxnSpPr/>
          <p:nvPr/>
        </p:nvCxnSpPr>
        <p:spPr>
          <a:xfrm>
            <a:off x="3886200" y="1810373"/>
            <a:ext cx="0" cy="44196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3673BB1E-071C-9A4D-838E-0A7AEB8D3A04}"/>
              </a:ext>
            </a:extLst>
          </p:cNvPr>
          <p:cNvGrpSpPr/>
          <p:nvPr/>
        </p:nvGrpSpPr>
        <p:grpSpPr>
          <a:xfrm>
            <a:off x="4657971" y="4555972"/>
            <a:ext cx="6415960" cy="1692428"/>
            <a:chOff x="4657971" y="4263912"/>
            <a:chExt cx="6415960" cy="1692428"/>
          </a:xfrm>
        </p:grpSpPr>
        <p:pic>
          <p:nvPicPr>
            <p:cNvPr id="23" name="Graphic 22" descr="Suburban scene">
              <a:extLst>
                <a:ext uri="{FF2B5EF4-FFF2-40B4-BE49-F238E27FC236}">
                  <a16:creationId xmlns:a16="http://schemas.microsoft.com/office/drawing/2014/main" id="{7F618247-AE58-CA43-8A78-2C289C97C7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3664" y="4320038"/>
              <a:ext cx="1562144" cy="1562144"/>
            </a:xfrm>
            <a:prstGeom prst="rect">
              <a:avLst/>
            </a:prstGeom>
          </p:spPr>
        </p:pic>
        <p:pic>
          <p:nvPicPr>
            <p:cNvPr id="25" name="Graphic 24" descr="Suburban scene">
              <a:extLst>
                <a:ext uri="{FF2B5EF4-FFF2-40B4-BE49-F238E27FC236}">
                  <a16:creationId xmlns:a16="http://schemas.microsoft.com/office/drawing/2014/main" id="{F5EA1E6F-0454-9D40-863F-3EBA2E0C31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5238" y="4320038"/>
              <a:ext cx="1562144" cy="1562144"/>
            </a:xfrm>
            <a:prstGeom prst="rect">
              <a:avLst/>
            </a:prstGeom>
          </p:spPr>
        </p:pic>
        <p:pic>
          <p:nvPicPr>
            <p:cNvPr id="26" name="Graphic 25" descr="Factory">
              <a:extLst>
                <a:ext uri="{FF2B5EF4-FFF2-40B4-BE49-F238E27FC236}">
                  <a16:creationId xmlns:a16="http://schemas.microsoft.com/office/drawing/2014/main" id="{D529F7CB-21DA-A04E-B815-E29BBFCA46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03189" y="4263912"/>
              <a:ext cx="1670742" cy="1670742"/>
            </a:xfrm>
            <a:prstGeom prst="rect">
              <a:avLst/>
            </a:prstGeom>
          </p:spPr>
        </p:pic>
        <p:pic>
          <p:nvPicPr>
            <p:cNvPr id="28" name="Graphic 27" descr="Fire">
              <a:extLst>
                <a:ext uri="{FF2B5EF4-FFF2-40B4-BE49-F238E27FC236}">
                  <a16:creationId xmlns:a16="http://schemas.microsoft.com/office/drawing/2014/main" id="{F459A6B6-479E-0B4D-9257-08576E3286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17330" y="5005419"/>
              <a:ext cx="699571" cy="699571"/>
            </a:xfrm>
            <a:prstGeom prst="rect">
              <a:avLst/>
            </a:prstGeom>
          </p:spPr>
        </p:pic>
        <p:sp>
          <p:nvSpPr>
            <p:cNvPr id="35" name="Rectangle 34">
              <a:extLst>
                <a:ext uri="{FF2B5EF4-FFF2-40B4-BE49-F238E27FC236}">
                  <a16:creationId xmlns:a16="http://schemas.microsoft.com/office/drawing/2014/main" id="{4389C375-1E16-1049-909B-57DE3A53295E}"/>
                </a:ext>
              </a:extLst>
            </p:cNvPr>
            <p:cNvSpPr/>
            <p:nvPr/>
          </p:nvSpPr>
          <p:spPr>
            <a:xfrm>
              <a:off x="6576726" y="5648563"/>
              <a:ext cx="1562139" cy="307777"/>
            </a:xfrm>
            <a:prstGeom prst="rect">
              <a:avLst/>
            </a:prstGeom>
          </p:spPr>
          <p:txBody>
            <a:bodyPr wrap="square">
              <a:spAutoFit/>
            </a:bodyPr>
            <a:lstStyle/>
            <a:p>
              <a:pPr algn="ctr"/>
              <a:r>
                <a:rPr lang="en-GB" altLang="en-US" sz="1400" b="1">
                  <a:solidFill>
                    <a:srgbClr val="002A5A"/>
                  </a:solidFill>
                  <a:latin typeface="Roboto" panose="02000000000000000000" pitchFamily="2" charset="0"/>
                  <a:ea typeface="Roboto" panose="02000000000000000000" pitchFamily="2" charset="0"/>
                </a:rPr>
                <a:t>Wooden house</a:t>
              </a:r>
              <a:endParaRPr lang="en-NL" sz="1400" b="1">
                <a:solidFill>
                  <a:srgbClr val="002A5A"/>
                </a:solidFill>
                <a:latin typeface="Roboto" panose="02000000000000000000" pitchFamily="2" charset="0"/>
                <a:ea typeface="Roboto" panose="02000000000000000000" pitchFamily="2" charset="0"/>
              </a:endParaRPr>
            </a:p>
          </p:txBody>
        </p:sp>
        <p:sp>
          <p:nvSpPr>
            <p:cNvPr id="36" name="Rectangle 35">
              <a:extLst>
                <a:ext uri="{FF2B5EF4-FFF2-40B4-BE49-F238E27FC236}">
                  <a16:creationId xmlns:a16="http://schemas.microsoft.com/office/drawing/2014/main" id="{2E4CD708-9F47-E44D-9CB2-D5EB1AAB7AB7}"/>
                </a:ext>
              </a:extLst>
            </p:cNvPr>
            <p:cNvSpPr/>
            <p:nvPr/>
          </p:nvSpPr>
          <p:spPr>
            <a:xfrm>
              <a:off x="5166987" y="5648562"/>
              <a:ext cx="1562139" cy="307777"/>
            </a:xfrm>
            <a:prstGeom prst="rect">
              <a:avLst/>
            </a:prstGeom>
          </p:spPr>
          <p:txBody>
            <a:bodyPr wrap="square">
              <a:spAutoFit/>
            </a:bodyPr>
            <a:lstStyle/>
            <a:p>
              <a:pPr algn="ctr"/>
              <a:r>
                <a:rPr lang="en-GB" altLang="en-US" sz="1400" b="1">
                  <a:solidFill>
                    <a:srgbClr val="002A5A"/>
                  </a:solidFill>
                  <a:latin typeface="Roboto" panose="02000000000000000000" pitchFamily="2" charset="0"/>
                  <a:ea typeface="Roboto" panose="02000000000000000000" pitchFamily="2" charset="0"/>
                </a:rPr>
                <a:t>Concrete house</a:t>
              </a:r>
              <a:endParaRPr lang="en-NL" sz="1400" b="1">
                <a:solidFill>
                  <a:srgbClr val="002A5A"/>
                </a:solidFill>
                <a:latin typeface="Roboto" panose="02000000000000000000" pitchFamily="2" charset="0"/>
                <a:ea typeface="Roboto" panose="02000000000000000000" pitchFamily="2" charset="0"/>
              </a:endParaRPr>
            </a:p>
          </p:txBody>
        </p:sp>
        <p:pic>
          <p:nvPicPr>
            <p:cNvPr id="37" name="Graphic 36" descr="Fire">
              <a:extLst>
                <a:ext uri="{FF2B5EF4-FFF2-40B4-BE49-F238E27FC236}">
                  <a16:creationId xmlns:a16="http://schemas.microsoft.com/office/drawing/2014/main" id="{F7EEDCC2-7787-6B42-BF94-9AA272E37B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77555" y="5101110"/>
              <a:ext cx="699571" cy="699571"/>
            </a:xfrm>
            <a:prstGeom prst="rect">
              <a:avLst/>
            </a:prstGeom>
          </p:spPr>
        </p:pic>
        <p:sp>
          <p:nvSpPr>
            <p:cNvPr id="38" name="Down Arrow 37">
              <a:extLst>
                <a:ext uri="{FF2B5EF4-FFF2-40B4-BE49-F238E27FC236}">
                  <a16:creationId xmlns:a16="http://schemas.microsoft.com/office/drawing/2014/main" id="{700F9005-5806-FC4A-ADCF-FDDA09911A4D}"/>
                </a:ext>
              </a:extLst>
            </p:cNvPr>
            <p:cNvSpPr/>
            <p:nvPr/>
          </p:nvSpPr>
          <p:spPr>
            <a:xfrm>
              <a:off x="4657971" y="4731350"/>
              <a:ext cx="301930" cy="1002395"/>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Down Arrow 38">
              <a:extLst>
                <a:ext uri="{FF2B5EF4-FFF2-40B4-BE49-F238E27FC236}">
                  <a16:creationId xmlns:a16="http://schemas.microsoft.com/office/drawing/2014/main" id="{37C53D75-69E3-4243-8E9E-E5242D1BBE0F}"/>
                </a:ext>
              </a:extLst>
            </p:cNvPr>
            <p:cNvSpPr/>
            <p:nvPr/>
          </p:nvSpPr>
          <p:spPr>
            <a:xfrm rot="10800000">
              <a:off x="8178019" y="4721458"/>
              <a:ext cx="301930" cy="100239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6" name="Slide Number Placeholder 5">
            <a:extLst>
              <a:ext uri="{FF2B5EF4-FFF2-40B4-BE49-F238E27FC236}">
                <a16:creationId xmlns:a16="http://schemas.microsoft.com/office/drawing/2014/main" id="{95821793-3218-43E1-BA4F-3870E220949F}"/>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46</a:t>
            </a:fld>
            <a:endParaRPr lang="nl-NL"/>
          </a:p>
        </p:txBody>
      </p:sp>
    </p:spTree>
    <p:extLst>
      <p:ext uri="{BB962C8B-B14F-4D97-AF65-F5344CB8AC3E}">
        <p14:creationId xmlns:p14="http://schemas.microsoft.com/office/powerpoint/2010/main" val="3121844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a:solidFill>
                  <a:schemeClr val="bg1"/>
                </a:solidFill>
                <a:latin typeface="Montserrat SemiBold" panose="00000700000000000000" pitchFamily="2" charset="0"/>
              </a:rPr>
              <a:t>Remarks</a:t>
            </a:r>
            <a:endParaRPr lang="en-NL" sz="2400" b="1">
              <a:solidFill>
                <a:schemeClr val="bg1"/>
              </a:solidFill>
              <a:latin typeface="Montserrat SemiBold" panose="00000700000000000000" pitchFamily="2" charset="0"/>
            </a:endParaRPr>
          </a:p>
        </p:txBody>
      </p:sp>
      <p:sp>
        <p:nvSpPr>
          <p:cNvPr id="34" name="TextBox 33">
            <a:extLst>
              <a:ext uri="{FF2B5EF4-FFF2-40B4-BE49-F238E27FC236}">
                <a16:creationId xmlns:a16="http://schemas.microsoft.com/office/drawing/2014/main" id="{9CC27AE0-9E5B-E347-94ED-8F76BF985811}"/>
              </a:ext>
            </a:extLst>
          </p:cNvPr>
          <p:cNvSpPr txBox="1"/>
          <p:nvPr/>
        </p:nvSpPr>
        <p:spPr>
          <a:xfrm>
            <a:off x="304800" y="1219200"/>
            <a:ext cx="11430000" cy="1169551"/>
          </a:xfrm>
          <a:prstGeom prst="rect">
            <a:avLst/>
          </a:prstGeom>
          <a:noFill/>
        </p:spPr>
        <p:txBody>
          <a:bodyPr wrap="square" rtlCol="0">
            <a:spAutoFit/>
          </a:bodyPr>
          <a:lstStyle/>
          <a:p>
            <a:pPr>
              <a:buClr>
                <a:srgbClr val="00B0F0"/>
              </a:buClr>
            </a:pPr>
            <a:r>
              <a:rPr lang="en-GB" sz="1400" b="1" dirty="0">
                <a:solidFill>
                  <a:srgbClr val="002A5A"/>
                </a:solidFill>
                <a:latin typeface="Roboto" panose="02000000000000000000" pitchFamily="2" charset="0"/>
                <a:ea typeface="Roboto" panose="02000000000000000000" pitchFamily="2" charset="0"/>
              </a:rPr>
              <a:t>Risk assessment needs to be part of the scope of every project. Usually, </a:t>
            </a:r>
            <a:r>
              <a:rPr lang="en-US" sz="1400" b="1" dirty="0">
                <a:solidFill>
                  <a:srgbClr val="002A5A"/>
                </a:solidFill>
                <a:latin typeface="Roboto" panose="02000000000000000000" pitchFamily="2" charset="0"/>
                <a:ea typeface="Roboto" panose="02000000000000000000" pitchFamily="2" charset="0"/>
              </a:rPr>
              <a:t>a simple identification and rating mechanism for the threats and risks specifically related to the project is sufficient.</a:t>
            </a:r>
          </a:p>
          <a:p>
            <a:pPr>
              <a:buClr>
                <a:srgbClr val="00B0F0"/>
              </a:buClr>
            </a:pPr>
            <a:endParaRPr lang="en-US" sz="1400" b="1" dirty="0">
              <a:solidFill>
                <a:srgbClr val="002A5A"/>
              </a:solidFill>
              <a:highlight>
                <a:srgbClr val="FFFF00"/>
              </a:highlight>
              <a:latin typeface="Roboto" panose="02000000000000000000" pitchFamily="2" charset="0"/>
              <a:ea typeface="Roboto" panose="02000000000000000000" pitchFamily="2" charset="0"/>
            </a:endParaRPr>
          </a:p>
          <a:p>
            <a:pPr>
              <a:buClr>
                <a:srgbClr val="00B0F0"/>
              </a:buClr>
            </a:pPr>
            <a:r>
              <a:rPr lang="en-GB" sz="1400" b="1" dirty="0">
                <a:solidFill>
                  <a:srgbClr val="002A5A"/>
                </a:solidFill>
                <a:latin typeface="Roboto" panose="02000000000000000000" pitchFamily="2" charset="0"/>
                <a:ea typeface="Roboto" panose="02000000000000000000" pitchFamily="2" charset="0"/>
              </a:rPr>
              <a:t>Before doing a risk assessment, an organization will need to reach consensus on classes for probability, vulnerability and impacts. </a:t>
            </a:r>
          </a:p>
          <a:p>
            <a:pPr>
              <a:buClr>
                <a:srgbClr val="00B0F0"/>
              </a:buClr>
            </a:pPr>
            <a:r>
              <a:rPr lang="en-GB" sz="1400" b="1" dirty="0">
                <a:solidFill>
                  <a:srgbClr val="002A5A"/>
                </a:solidFill>
                <a:latin typeface="Roboto" panose="02000000000000000000" pitchFamily="2" charset="0"/>
                <a:ea typeface="Roboto" panose="02000000000000000000" pitchFamily="2" charset="0"/>
              </a:rPr>
              <a:t>For instance:</a:t>
            </a:r>
            <a:endParaRPr lang="en-GB" sz="1400" dirty="0">
              <a:solidFill>
                <a:srgbClr val="002A5A"/>
              </a:solidFill>
              <a:latin typeface="Roboto" panose="02000000000000000000" pitchFamily="2" charset="0"/>
              <a:ea typeface="Roboto" panose="02000000000000000000" pitchFamily="2" charset="0"/>
            </a:endParaRPr>
          </a:p>
        </p:txBody>
      </p:sp>
      <p:sp>
        <p:nvSpPr>
          <p:cNvPr id="7" name="Triangle 6">
            <a:extLst>
              <a:ext uri="{FF2B5EF4-FFF2-40B4-BE49-F238E27FC236}">
                <a16:creationId xmlns:a16="http://schemas.microsoft.com/office/drawing/2014/main" id="{D0BD955E-E85E-6F4F-94C1-DF5A83969DB9}"/>
              </a:ext>
            </a:extLst>
          </p:cNvPr>
          <p:cNvSpPr/>
          <p:nvPr/>
        </p:nvSpPr>
        <p:spPr>
          <a:xfrm>
            <a:off x="4570112" y="3083558"/>
            <a:ext cx="3352800" cy="2745677"/>
          </a:xfrm>
          <a:prstGeom prst="triangle">
            <a:avLst/>
          </a:prstGeom>
          <a:solidFill>
            <a:srgbClr val="002A5A">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riangle 7">
            <a:extLst>
              <a:ext uri="{FF2B5EF4-FFF2-40B4-BE49-F238E27FC236}">
                <a16:creationId xmlns:a16="http://schemas.microsoft.com/office/drawing/2014/main" id="{28340E18-5943-944B-8BA5-F1EF97DF9E46}"/>
              </a:ext>
            </a:extLst>
          </p:cNvPr>
          <p:cNvSpPr/>
          <p:nvPr/>
        </p:nvSpPr>
        <p:spPr>
          <a:xfrm>
            <a:off x="4923038" y="3465918"/>
            <a:ext cx="2649595" cy="2197707"/>
          </a:xfrm>
          <a:prstGeom prst="triangl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Rectangle 1">
            <a:extLst>
              <a:ext uri="{FF2B5EF4-FFF2-40B4-BE49-F238E27FC236}">
                <a16:creationId xmlns:a16="http://schemas.microsoft.com/office/drawing/2014/main" id="{44067C59-0A4B-3E4F-9F9B-A903C0AE0BC8}"/>
              </a:ext>
            </a:extLst>
          </p:cNvPr>
          <p:cNvSpPr/>
          <p:nvPr/>
        </p:nvSpPr>
        <p:spPr>
          <a:xfrm>
            <a:off x="7791223" y="5078849"/>
            <a:ext cx="2971800" cy="954107"/>
          </a:xfrm>
          <a:prstGeom prst="rect">
            <a:avLst/>
          </a:prstGeom>
        </p:spPr>
        <p:txBody>
          <a:bodyPr wrap="square">
            <a:spAutoFit/>
          </a:bodyPr>
          <a:lstStyle/>
          <a:p>
            <a:pPr lvl="1">
              <a:buClr>
                <a:srgbClr val="00B0F0"/>
              </a:buClr>
            </a:pPr>
            <a:r>
              <a:rPr lang="en-GB" sz="1400" b="1">
                <a:solidFill>
                  <a:srgbClr val="002A5A"/>
                </a:solidFill>
                <a:latin typeface="Roboto" panose="02000000000000000000" pitchFamily="2" charset="0"/>
                <a:ea typeface="Roboto" panose="02000000000000000000" pitchFamily="2" charset="0"/>
              </a:rPr>
              <a:t>Probability: </a:t>
            </a:r>
          </a:p>
          <a:p>
            <a:pPr lvl="1">
              <a:buClr>
                <a:srgbClr val="00B0F0"/>
              </a:buClr>
            </a:pPr>
            <a:r>
              <a:rPr lang="en-GB" sz="1400" i="1">
                <a:solidFill>
                  <a:srgbClr val="002A5A"/>
                </a:solidFill>
                <a:latin typeface="Roboto" panose="02000000000000000000" pitchFamily="2" charset="0"/>
                <a:ea typeface="Roboto" panose="02000000000000000000" pitchFamily="2" charset="0"/>
              </a:rPr>
              <a:t>high: </a:t>
            </a:r>
            <a:r>
              <a:rPr lang="en-GB" sz="1400">
                <a:solidFill>
                  <a:srgbClr val="002A5A"/>
                </a:solidFill>
                <a:latin typeface="Roboto" panose="02000000000000000000" pitchFamily="2" charset="0"/>
                <a:ea typeface="Roboto" panose="02000000000000000000" pitchFamily="2" charset="0"/>
              </a:rPr>
              <a:t>it can happen any day</a:t>
            </a:r>
          </a:p>
          <a:p>
            <a:pPr lvl="1">
              <a:buClr>
                <a:srgbClr val="00B0F0"/>
              </a:buClr>
            </a:pPr>
            <a:r>
              <a:rPr lang="en-GB" sz="1400" i="1">
                <a:solidFill>
                  <a:srgbClr val="002A5A"/>
                </a:solidFill>
                <a:latin typeface="Roboto" panose="02000000000000000000" pitchFamily="2" charset="0"/>
                <a:ea typeface="Roboto" panose="02000000000000000000" pitchFamily="2" charset="0"/>
              </a:rPr>
              <a:t>medium: </a:t>
            </a:r>
            <a:r>
              <a:rPr lang="en-GB" sz="1400">
                <a:solidFill>
                  <a:srgbClr val="002A5A"/>
                </a:solidFill>
                <a:latin typeface="Roboto" panose="02000000000000000000" pitchFamily="2" charset="0"/>
                <a:ea typeface="Roboto" panose="02000000000000000000" pitchFamily="2" charset="0"/>
              </a:rPr>
              <a:t>could happen yearly</a:t>
            </a:r>
          </a:p>
          <a:p>
            <a:pPr lvl="1">
              <a:buClr>
                <a:srgbClr val="00B0F0"/>
              </a:buClr>
            </a:pPr>
            <a:r>
              <a:rPr lang="en-GB" sz="1400" i="1">
                <a:solidFill>
                  <a:srgbClr val="002A5A"/>
                </a:solidFill>
                <a:latin typeface="Roboto" panose="02000000000000000000" pitchFamily="2" charset="0"/>
                <a:ea typeface="Roboto" panose="02000000000000000000" pitchFamily="2" charset="0"/>
              </a:rPr>
              <a:t>low: </a:t>
            </a:r>
            <a:r>
              <a:rPr lang="en-GB" sz="1400">
                <a:solidFill>
                  <a:srgbClr val="002A5A"/>
                </a:solidFill>
                <a:latin typeface="Roboto" panose="02000000000000000000" pitchFamily="2" charset="0"/>
                <a:ea typeface="Roboto" panose="02000000000000000000" pitchFamily="2" charset="0"/>
              </a:rPr>
              <a:t>will never happen</a:t>
            </a:r>
          </a:p>
        </p:txBody>
      </p:sp>
      <p:sp>
        <p:nvSpPr>
          <p:cNvPr id="3" name="Rectangle 2">
            <a:extLst>
              <a:ext uri="{FF2B5EF4-FFF2-40B4-BE49-F238E27FC236}">
                <a16:creationId xmlns:a16="http://schemas.microsoft.com/office/drawing/2014/main" id="{0CC3F13F-93B9-784F-AF52-3C99190B9054}"/>
              </a:ext>
            </a:extLst>
          </p:cNvPr>
          <p:cNvSpPr/>
          <p:nvPr/>
        </p:nvSpPr>
        <p:spPr>
          <a:xfrm>
            <a:off x="1047979" y="5078849"/>
            <a:ext cx="3352800" cy="1169551"/>
          </a:xfrm>
          <a:prstGeom prst="rect">
            <a:avLst/>
          </a:prstGeom>
        </p:spPr>
        <p:txBody>
          <a:bodyPr wrap="square">
            <a:spAutoFit/>
          </a:bodyPr>
          <a:lstStyle/>
          <a:p>
            <a:pPr lvl="1" algn="r">
              <a:buClr>
                <a:srgbClr val="00B0F0"/>
              </a:buClr>
            </a:pPr>
            <a:r>
              <a:rPr lang="en-GB" sz="1400" b="1">
                <a:solidFill>
                  <a:srgbClr val="002A5A"/>
                </a:solidFill>
                <a:latin typeface="Roboto" panose="02000000000000000000" pitchFamily="2" charset="0"/>
                <a:ea typeface="Roboto" panose="02000000000000000000" pitchFamily="2" charset="0"/>
              </a:rPr>
              <a:t>Vulnerability: </a:t>
            </a:r>
          </a:p>
          <a:p>
            <a:pPr lvl="1" algn="r">
              <a:buClr>
                <a:srgbClr val="00B0F0"/>
              </a:buClr>
            </a:pPr>
            <a:r>
              <a:rPr lang="en-GB" sz="1400" i="1">
                <a:solidFill>
                  <a:srgbClr val="002A5A"/>
                </a:solidFill>
                <a:latin typeface="Roboto" panose="02000000000000000000" pitchFamily="2" charset="0"/>
                <a:ea typeface="Roboto" panose="02000000000000000000" pitchFamily="2" charset="0"/>
              </a:rPr>
              <a:t>high:</a:t>
            </a:r>
            <a:r>
              <a:rPr lang="en-GB" sz="1400">
                <a:solidFill>
                  <a:srgbClr val="002A5A"/>
                </a:solidFill>
                <a:latin typeface="Roboto" panose="02000000000000000000" pitchFamily="2" charset="0"/>
                <a:ea typeface="Roboto" panose="02000000000000000000" pitchFamily="2" charset="0"/>
              </a:rPr>
              <a:t> when it happens there is a big impact</a:t>
            </a:r>
          </a:p>
          <a:p>
            <a:pPr lvl="1" algn="r">
              <a:buClr>
                <a:srgbClr val="00B0F0"/>
              </a:buClr>
            </a:pPr>
            <a:r>
              <a:rPr lang="en-GB" sz="1400" i="1">
                <a:solidFill>
                  <a:srgbClr val="002A5A"/>
                </a:solidFill>
                <a:latin typeface="Roboto" panose="02000000000000000000" pitchFamily="2" charset="0"/>
                <a:ea typeface="Roboto" panose="02000000000000000000" pitchFamily="2" charset="0"/>
              </a:rPr>
              <a:t>low:</a:t>
            </a:r>
            <a:r>
              <a:rPr lang="en-GB" sz="1400">
                <a:solidFill>
                  <a:srgbClr val="002A5A"/>
                </a:solidFill>
                <a:latin typeface="Roboto" panose="02000000000000000000" pitchFamily="2" charset="0"/>
                <a:ea typeface="Roboto" panose="02000000000000000000" pitchFamily="2" charset="0"/>
              </a:rPr>
              <a:t> when it happens there will be minor impact</a:t>
            </a:r>
          </a:p>
        </p:txBody>
      </p:sp>
      <p:sp>
        <p:nvSpPr>
          <p:cNvPr id="9" name="Rectangle 8">
            <a:extLst>
              <a:ext uri="{FF2B5EF4-FFF2-40B4-BE49-F238E27FC236}">
                <a16:creationId xmlns:a16="http://schemas.microsoft.com/office/drawing/2014/main" id="{28B70A35-260C-4848-9006-C0A89E351DC9}"/>
              </a:ext>
            </a:extLst>
          </p:cNvPr>
          <p:cNvSpPr/>
          <p:nvPr/>
        </p:nvSpPr>
        <p:spPr>
          <a:xfrm>
            <a:off x="4036712" y="2145057"/>
            <a:ext cx="3886200" cy="954107"/>
          </a:xfrm>
          <a:prstGeom prst="rect">
            <a:avLst/>
          </a:prstGeom>
        </p:spPr>
        <p:txBody>
          <a:bodyPr wrap="square">
            <a:spAutoFit/>
          </a:bodyPr>
          <a:lstStyle/>
          <a:p>
            <a:pPr lvl="1" algn="ctr">
              <a:buClr>
                <a:srgbClr val="00B0F0"/>
              </a:buClr>
            </a:pPr>
            <a:r>
              <a:rPr lang="en-GB" sz="1400" b="1">
                <a:solidFill>
                  <a:srgbClr val="002A5A"/>
                </a:solidFill>
                <a:latin typeface="Roboto" panose="02000000000000000000" pitchFamily="2" charset="0"/>
                <a:ea typeface="Roboto" panose="02000000000000000000" pitchFamily="2" charset="0"/>
              </a:rPr>
              <a:t>Impact: </a:t>
            </a:r>
          </a:p>
          <a:p>
            <a:pPr lvl="1" algn="ctr">
              <a:buClr>
                <a:srgbClr val="00B0F0"/>
              </a:buClr>
            </a:pPr>
            <a:r>
              <a:rPr lang="en-GB" sz="1400" i="1">
                <a:solidFill>
                  <a:srgbClr val="002A5A"/>
                </a:solidFill>
                <a:latin typeface="Roboto" panose="02000000000000000000" pitchFamily="2" charset="0"/>
                <a:ea typeface="Roboto" panose="02000000000000000000" pitchFamily="2" charset="0"/>
              </a:rPr>
              <a:t>high: </a:t>
            </a:r>
            <a:r>
              <a:rPr lang="en-GB" sz="1400">
                <a:solidFill>
                  <a:srgbClr val="002A5A"/>
                </a:solidFill>
                <a:latin typeface="Roboto" panose="02000000000000000000" pitchFamily="2" charset="0"/>
                <a:ea typeface="Roboto" panose="02000000000000000000" pitchFamily="2" charset="0"/>
              </a:rPr>
              <a:t>could lead to bankruptcy</a:t>
            </a:r>
          </a:p>
          <a:p>
            <a:pPr lvl="1" algn="ctr">
              <a:buClr>
                <a:srgbClr val="00B0F0"/>
              </a:buClr>
            </a:pPr>
            <a:r>
              <a:rPr lang="en-GB" sz="1400" i="1">
                <a:solidFill>
                  <a:srgbClr val="002A5A"/>
                </a:solidFill>
                <a:latin typeface="Roboto" panose="02000000000000000000" pitchFamily="2" charset="0"/>
                <a:ea typeface="Roboto" panose="02000000000000000000" pitchFamily="2" charset="0"/>
              </a:rPr>
              <a:t>medium: </a:t>
            </a:r>
            <a:r>
              <a:rPr lang="en-GB" sz="1400">
                <a:solidFill>
                  <a:srgbClr val="002A5A"/>
                </a:solidFill>
                <a:latin typeface="Roboto" panose="02000000000000000000" pitchFamily="2" charset="0"/>
                <a:ea typeface="Roboto" panose="02000000000000000000" pitchFamily="2" charset="0"/>
              </a:rPr>
              <a:t>impacts the bottom line</a:t>
            </a:r>
          </a:p>
          <a:p>
            <a:pPr lvl="1" algn="ctr">
              <a:buClr>
                <a:srgbClr val="00B0F0"/>
              </a:buClr>
            </a:pPr>
            <a:r>
              <a:rPr lang="en-GB" sz="1400" i="1">
                <a:solidFill>
                  <a:srgbClr val="002A5A"/>
                </a:solidFill>
                <a:latin typeface="Roboto" panose="02000000000000000000" pitchFamily="2" charset="0"/>
                <a:ea typeface="Roboto" panose="02000000000000000000" pitchFamily="2" charset="0"/>
              </a:rPr>
              <a:t>low: </a:t>
            </a:r>
            <a:r>
              <a:rPr lang="en-GB" sz="1400">
                <a:solidFill>
                  <a:srgbClr val="002A5A"/>
                </a:solidFill>
                <a:latin typeface="Roboto" panose="02000000000000000000" pitchFamily="2" charset="0"/>
                <a:ea typeface="Roboto" panose="02000000000000000000" pitchFamily="2" charset="0"/>
              </a:rPr>
              <a:t>no impact</a:t>
            </a:r>
          </a:p>
        </p:txBody>
      </p:sp>
      <p:cxnSp>
        <p:nvCxnSpPr>
          <p:cNvPr id="11" name="Straight Connector 10">
            <a:extLst>
              <a:ext uri="{FF2B5EF4-FFF2-40B4-BE49-F238E27FC236}">
                <a16:creationId xmlns:a16="http://schemas.microsoft.com/office/drawing/2014/main" id="{3F438FB9-E67E-8F48-B9F0-55B4917E6508}"/>
              </a:ext>
            </a:extLst>
          </p:cNvPr>
          <p:cNvCxnSpPr>
            <a:cxnSpLocks/>
          </p:cNvCxnSpPr>
          <p:nvPr/>
        </p:nvCxnSpPr>
        <p:spPr>
          <a:xfrm flipV="1">
            <a:off x="4207143" y="3262197"/>
            <a:ext cx="978243" cy="1481214"/>
          </a:xfrm>
          <a:prstGeom prst="line">
            <a:avLst/>
          </a:prstGeom>
          <a:ln>
            <a:solidFill>
              <a:srgbClr val="002A5A"/>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FFE160C-9363-964C-B53C-D197E0860DF0}"/>
              </a:ext>
            </a:extLst>
          </p:cNvPr>
          <p:cNvCxnSpPr>
            <a:cxnSpLocks/>
          </p:cNvCxnSpPr>
          <p:nvPr/>
        </p:nvCxnSpPr>
        <p:spPr>
          <a:xfrm flipV="1">
            <a:off x="5245443" y="6030378"/>
            <a:ext cx="2002138" cy="1"/>
          </a:xfrm>
          <a:prstGeom prst="line">
            <a:avLst/>
          </a:prstGeom>
          <a:ln>
            <a:solidFill>
              <a:srgbClr val="002A5A"/>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5ABDFE-CDFD-6442-9936-72B165C6FBC9}"/>
              </a:ext>
            </a:extLst>
          </p:cNvPr>
          <p:cNvCxnSpPr>
            <a:cxnSpLocks/>
          </p:cNvCxnSpPr>
          <p:nvPr/>
        </p:nvCxnSpPr>
        <p:spPr>
          <a:xfrm flipH="1" flipV="1">
            <a:off x="7116740" y="3262197"/>
            <a:ext cx="911785" cy="1299946"/>
          </a:xfrm>
          <a:prstGeom prst="line">
            <a:avLst/>
          </a:prstGeom>
          <a:ln>
            <a:solidFill>
              <a:srgbClr val="002A5A"/>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891BA15D-0B89-40AE-A97D-E59313ADD426}"/>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47</a:t>
            </a:fld>
            <a:endParaRPr lang="nl-NL"/>
          </a:p>
        </p:txBody>
      </p:sp>
    </p:spTree>
    <p:extLst>
      <p:ext uri="{BB962C8B-B14F-4D97-AF65-F5344CB8AC3E}">
        <p14:creationId xmlns:p14="http://schemas.microsoft.com/office/powerpoint/2010/main" val="2316133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and Round Single Corner of Rectangle 5">
            <a:extLst>
              <a:ext uri="{FF2B5EF4-FFF2-40B4-BE49-F238E27FC236}">
                <a16:creationId xmlns:a16="http://schemas.microsoft.com/office/drawing/2014/main" id="{227938BC-7310-E141-A10F-2C7516D84386}"/>
              </a:ext>
            </a:extLst>
          </p:cNvPr>
          <p:cNvSpPr/>
          <p:nvPr/>
        </p:nvSpPr>
        <p:spPr>
          <a:xfrm flipV="1">
            <a:off x="0" y="-1"/>
            <a:ext cx="12192000" cy="6858000"/>
          </a:xfrm>
          <a:prstGeom prst="snipRoundRect">
            <a:avLst>
              <a:gd name="adj1" fmla="val 0"/>
              <a:gd name="adj2" fmla="val 159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Snip and Round Single Corner of Rectangle 3">
            <a:extLst>
              <a:ext uri="{FF2B5EF4-FFF2-40B4-BE49-F238E27FC236}">
                <a16:creationId xmlns:a16="http://schemas.microsoft.com/office/drawing/2014/main" id="{2F05C2B1-71D7-954A-9722-0A0D8979BACE}"/>
              </a:ext>
            </a:extLst>
          </p:cNvPr>
          <p:cNvSpPr/>
          <p:nvPr/>
        </p:nvSpPr>
        <p:spPr>
          <a:xfrm flipV="1">
            <a:off x="0" y="647698"/>
            <a:ext cx="11582400" cy="5562600"/>
          </a:xfrm>
          <a:prstGeom prst="snipRoundRect">
            <a:avLst>
              <a:gd name="adj1" fmla="val 0"/>
              <a:gd name="adj2" fmla="val 16667"/>
            </a:avLst>
          </a:prstGeom>
          <a:solidFill>
            <a:srgbClr val="022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D5E4EEEE-5DCF-0C4F-BF09-5D26ECD57A5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38200" y="2617887"/>
            <a:ext cx="1689033" cy="1622226"/>
          </a:xfrm>
          <a:prstGeom prst="rect">
            <a:avLst/>
          </a:prstGeom>
        </p:spPr>
      </p:pic>
      <p:sp>
        <p:nvSpPr>
          <p:cNvPr id="2" name="Rectangle 1">
            <a:extLst>
              <a:ext uri="{FF2B5EF4-FFF2-40B4-BE49-F238E27FC236}">
                <a16:creationId xmlns:a16="http://schemas.microsoft.com/office/drawing/2014/main" id="{AB8AFE96-8632-A045-AAD2-EE5EA7622124}"/>
              </a:ext>
            </a:extLst>
          </p:cNvPr>
          <p:cNvSpPr/>
          <p:nvPr/>
        </p:nvSpPr>
        <p:spPr>
          <a:xfrm>
            <a:off x="3365433" y="3044278"/>
            <a:ext cx="7672293" cy="769441"/>
          </a:xfrm>
          <a:prstGeom prst="rect">
            <a:avLst/>
          </a:prstGeom>
        </p:spPr>
        <p:txBody>
          <a:bodyPr wrap="none">
            <a:spAutoFit/>
          </a:bodyPr>
          <a:lstStyle/>
          <a:p>
            <a:r>
              <a:rPr lang="en-US" sz="4400" dirty="0">
                <a:solidFill>
                  <a:schemeClr val="bg1"/>
                </a:solidFill>
                <a:latin typeface="Montserrat SemiBold" panose="00000700000000000000" pitchFamily="2" charset="0"/>
                <a:cs typeface="Arial" panose="020B0604020202020204" pitchFamily="34" charset="0"/>
              </a:rPr>
              <a:t>2.2.2 Controlling the risks</a:t>
            </a:r>
          </a:p>
        </p:txBody>
      </p:sp>
    </p:spTree>
    <p:extLst>
      <p:ext uri="{BB962C8B-B14F-4D97-AF65-F5344CB8AC3E}">
        <p14:creationId xmlns:p14="http://schemas.microsoft.com/office/powerpoint/2010/main" val="3292855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2964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152400" y="416168"/>
            <a:ext cx="91440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Risk treatment in ISO/IEC 27001:2022</a:t>
            </a:r>
            <a:endParaRPr lang="en-NL" sz="2400" b="1" dirty="0">
              <a:solidFill>
                <a:schemeClr val="bg1"/>
              </a:solidFill>
              <a:latin typeface="Montserrat SemiBold" panose="00000700000000000000" pitchFamily="2" charset="0"/>
            </a:endParaRPr>
          </a:p>
        </p:txBody>
      </p:sp>
      <p:sp>
        <p:nvSpPr>
          <p:cNvPr id="34" name="TextBox 33">
            <a:extLst>
              <a:ext uri="{FF2B5EF4-FFF2-40B4-BE49-F238E27FC236}">
                <a16:creationId xmlns:a16="http://schemas.microsoft.com/office/drawing/2014/main" id="{9CC27AE0-9E5B-E347-94ED-8F76BF985811}"/>
              </a:ext>
            </a:extLst>
          </p:cNvPr>
          <p:cNvSpPr txBox="1"/>
          <p:nvPr/>
        </p:nvSpPr>
        <p:spPr>
          <a:xfrm>
            <a:off x="5044394" y="2247947"/>
            <a:ext cx="6248400" cy="2893100"/>
          </a:xfrm>
          <a:prstGeom prst="rect">
            <a:avLst/>
          </a:prstGeom>
          <a:noFill/>
        </p:spPr>
        <p:txBody>
          <a:bodyPr wrap="square" rtlCol="0">
            <a:spAutoFit/>
          </a:bodyPr>
          <a:lstStyle/>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cs typeface="Roboto" panose="02000000000000000000" pitchFamily="2" charset="0"/>
              </a:rPr>
              <a:t>Select risk treatment options</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cs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cs typeface="Roboto" panose="02000000000000000000" pitchFamily="2" charset="0"/>
              </a:rPr>
              <a:t>Determine the needed controls</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cs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cs typeface="Roboto" panose="02000000000000000000" pitchFamily="2" charset="0"/>
              </a:rPr>
              <a:t>Compare the selected controls to ISO/IEC 27001:2022 Annex A</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cs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cs typeface="Roboto" panose="02000000000000000000" pitchFamily="2" charset="0"/>
              </a:rPr>
              <a:t>Create a Statement of Applicability (</a:t>
            </a:r>
            <a:r>
              <a:rPr lang="en-GB" sz="1400" dirty="0" err="1">
                <a:solidFill>
                  <a:srgbClr val="002A5A"/>
                </a:solidFill>
                <a:latin typeface="Roboto" panose="02000000000000000000" pitchFamily="2" charset="0"/>
                <a:ea typeface="Roboto" panose="02000000000000000000" pitchFamily="2" charset="0"/>
                <a:cs typeface="Roboto" panose="02000000000000000000" pitchFamily="2" charset="0"/>
              </a:rPr>
              <a:t>SoA</a:t>
            </a:r>
            <a:r>
              <a:rPr lang="en-GB" sz="1400" dirty="0">
                <a:solidFill>
                  <a:srgbClr val="002A5A"/>
                </a:solidFill>
                <a:latin typeface="Roboto" panose="02000000000000000000" pitchFamily="2" charset="0"/>
                <a:ea typeface="Roboto" panose="02000000000000000000" pitchFamily="2" charset="0"/>
                <a:cs typeface="Roboto" panose="02000000000000000000" pitchFamily="2" charset="0"/>
              </a:rPr>
              <a:t>) indicating which controls from Annex A match the controls</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cs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cs typeface="Roboto" panose="02000000000000000000" pitchFamily="2" charset="0"/>
              </a:rPr>
              <a:t>Create a plan to treat risks</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cs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cs typeface="Roboto" panose="02000000000000000000" pitchFamily="2" charset="0"/>
              </a:rPr>
              <a:t>Obtain the risk owners’ approvals to treat the risks and their acceptance of residual risk</a:t>
            </a:r>
          </a:p>
        </p:txBody>
      </p:sp>
      <p:sp>
        <p:nvSpPr>
          <p:cNvPr id="2" name="Slide Number Placeholder 1">
            <a:extLst>
              <a:ext uri="{FF2B5EF4-FFF2-40B4-BE49-F238E27FC236}">
                <a16:creationId xmlns:a16="http://schemas.microsoft.com/office/drawing/2014/main" id="{ACA5767E-8667-4B82-BEFF-090BF5E67FFB}"/>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49</a:t>
            </a:fld>
            <a:endParaRPr lang="nl-NL"/>
          </a:p>
        </p:txBody>
      </p:sp>
      <p:pic>
        <p:nvPicPr>
          <p:cNvPr id="8" name="Graphic 7" descr="Checklist">
            <a:extLst>
              <a:ext uri="{FF2B5EF4-FFF2-40B4-BE49-F238E27FC236}">
                <a16:creationId xmlns:a16="http://schemas.microsoft.com/office/drawing/2014/main" id="{F9DA2661-DE98-3447-B809-52D19FD9F7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 y="1828800"/>
            <a:ext cx="3673283" cy="3673283"/>
          </a:xfrm>
          <a:prstGeom prst="rect">
            <a:avLst/>
          </a:prstGeom>
        </p:spPr>
      </p:pic>
    </p:spTree>
    <p:extLst>
      <p:ext uri="{BB962C8B-B14F-4D97-AF65-F5344CB8AC3E}">
        <p14:creationId xmlns:p14="http://schemas.microsoft.com/office/powerpoint/2010/main" val="456041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nip and Round Single Corner of Rectangle 18">
            <a:extLst>
              <a:ext uri="{FF2B5EF4-FFF2-40B4-BE49-F238E27FC236}">
                <a16:creationId xmlns:a16="http://schemas.microsoft.com/office/drawing/2014/main" id="{66BF4175-9D5B-6744-8B81-D19947E8CDD2}"/>
              </a:ext>
            </a:extLst>
          </p:cNvPr>
          <p:cNvSpPr/>
          <p:nvPr/>
        </p:nvSpPr>
        <p:spPr>
          <a:xfrm flipV="1">
            <a:off x="6413385" y="2642650"/>
            <a:ext cx="4470629" cy="2772361"/>
          </a:xfrm>
          <a:prstGeom prst="snipRoundRect">
            <a:avLst>
              <a:gd name="adj1" fmla="val 0"/>
              <a:gd name="adj2" fmla="val 166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Snip and Round Single Corner of Rectangle 17">
            <a:extLst>
              <a:ext uri="{FF2B5EF4-FFF2-40B4-BE49-F238E27FC236}">
                <a16:creationId xmlns:a16="http://schemas.microsoft.com/office/drawing/2014/main" id="{BB5B21A7-2C20-4148-A8A7-D6A015732FD6}"/>
              </a:ext>
            </a:extLst>
          </p:cNvPr>
          <p:cNvSpPr/>
          <p:nvPr/>
        </p:nvSpPr>
        <p:spPr>
          <a:xfrm flipV="1">
            <a:off x="558571" y="2637837"/>
            <a:ext cx="4470629" cy="2772361"/>
          </a:xfrm>
          <a:prstGeom prst="snipRoundRect">
            <a:avLst>
              <a:gd name="adj1" fmla="val 0"/>
              <a:gd name="adj2" fmla="val 166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Snip and Round Single Corner of Rectangle 5">
            <a:extLst>
              <a:ext uri="{FF2B5EF4-FFF2-40B4-BE49-F238E27FC236}">
                <a16:creationId xmlns:a16="http://schemas.microsoft.com/office/drawing/2014/main" id="{F44014CC-97EB-E44F-8014-BF3DEF7A641E}"/>
              </a:ext>
            </a:extLst>
          </p:cNvPr>
          <p:cNvSpPr/>
          <p:nvPr/>
        </p:nvSpPr>
        <p:spPr>
          <a:xfrm flipV="1">
            <a:off x="0" y="422414"/>
            <a:ext cx="9144000" cy="715962"/>
          </a:xfrm>
          <a:prstGeom prst="snipRoundRect">
            <a:avLst>
              <a:gd name="adj1" fmla="val 0"/>
              <a:gd name="adj2" fmla="val 16667"/>
            </a:avLst>
          </a:prstGeom>
          <a:solidFill>
            <a:srgbClr val="002A5A"/>
          </a:solidFill>
          <a:ln>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91C24A18-9AF4-834F-B951-30C7CF973901}"/>
              </a:ext>
            </a:extLst>
          </p:cNvPr>
          <p:cNvSpPr>
            <a:spLocks noGrp="1"/>
          </p:cNvSpPr>
          <p:nvPr>
            <p:ph type="title"/>
          </p:nvPr>
        </p:nvSpPr>
        <p:spPr>
          <a:xfrm>
            <a:off x="228600" y="416168"/>
            <a:ext cx="8686800" cy="715962"/>
          </a:xfrm>
        </p:spPr>
        <p:txBody>
          <a:bodyPr>
            <a:normAutofit/>
          </a:bodyPr>
          <a:lstStyle/>
          <a:p>
            <a:r>
              <a:rPr lang="en-GB" sz="2400" b="1" dirty="0">
                <a:solidFill>
                  <a:schemeClr val="bg1"/>
                </a:solidFill>
                <a:latin typeface="Montserrat SemiBold" panose="00000700000000000000" pitchFamily="2" charset="0"/>
              </a:rPr>
              <a:t>Course objectives and target audience</a:t>
            </a:r>
          </a:p>
        </p:txBody>
      </p:sp>
      <p:sp>
        <p:nvSpPr>
          <p:cNvPr id="5" name="TextBox 4">
            <a:extLst>
              <a:ext uri="{FF2B5EF4-FFF2-40B4-BE49-F238E27FC236}">
                <a16:creationId xmlns:a16="http://schemas.microsoft.com/office/drawing/2014/main" id="{7A62ADA3-DBF2-6943-966E-454D78B3813E}"/>
              </a:ext>
            </a:extLst>
          </p:cNvPr>
          <p:cNvSpPr txBox="1"/>
          <p:nvPr/>
        </p:nvSpPr>
        <p:spPr>
          <a:xfrm>
            <a:off x="6629400" y="2971800"/>
            <a:ext cx="4038600" cy="2677656"/>
          </a:xfrm>
          <a:prstGeom prst="rect">
            <a:avLst/>
          </a:prstGeom>
          <a:noFill/>
        </p:spPr>
        <p:txBody>
          <a:bodyPr wrap="square" rtlCol="0">
            <a:spAutoFit/>
          </a:bodyPr>
          <a:lstStyle/>
          <a:p>
            <a:pPr marL="285750"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This certification is intended for all security professionals who are involved in the implementation, evaluation and reporting of an information security program, including the following roles:</a:t>
            </a:r>
          </a:p>
          <a:p>
            <a:pPr marL="742950" lvl="1"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information security manager (ISM)</a:t>
            </a:r>
          </a:p>
          <a:p>
            <a:pPr marL="742950" lvl="1"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information security officer (ISO) </a:t>
            </a:r>
          </a:p>
          <a:p>
            <a:pPr marL="742950" lvl="1"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line manager</a:t>
            </a:r>
          </a:p>
          <a:p>
            <a:pPr marL="742950" lvl="1"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process manager </a:t>
            </a:r>
          </a:p>
          <a:p>
            <a:pPr marL="742950" lvl="1" indent="-285750">
              <a:buClr>
                <a:srgbClr val="002A5A"/>
              </a:buClr>
              <a:buFont typeface="Arial" panose="020B0604020202020204" pitchFamily="34" charset="0"/>
              <a:buChar char="•"/>
            </a:pPr>
            <a:r>
              <a:rPr lang="en-US" sz="1400" dirty="0">
                <a:solidFill>
                  <a:srgbClr val="002A5A"/>
                </a:solidFill>
                <a:latin typeface="Roboto" panose="02000000000000000000" pitchFamily="2" charset="0"/>
                <a:ea typeface="Roboto" panose="02000000000000000000" pitchFamily="2" charset="0"/>
              </a:rPr>
              <a:t>project manager with security responsibilities.</a:t>
            </a:r>
          </a:p>
          <a:p>
            <a:pPr marL="285750" indent="-285750">
              <a:buClr>
                <a:srgbClr val="00B0F0"/>
              </a:buClr>
              <a:buFont typeface="Arial" panose="020B0604020202020204" pitchFamily="34" charset="0"/>
              <a:buChar char="•"/>
            </a:pPr>
            <a:endParaRPr lang="en-US" sz="1400" dirty="0">
              <a:solidFill>
                <a:srgbClr val="002A5A"/>
              </a:solidFill>
              <a:latin typeface="Roboto" panose="02000000000000000000" pitchFamily="2" charset="0"/>
              <a:ea typeface="Roboto" panose="02000000000000000000" pitchFamily="2" charset="0"/>
            </a:endParaRPr>
          </a:p>
        </p:txBody>
      </p:sp>
      <p:sp>
        <p:nvSpPr>
          <p:cNvPr id="7" name="Snip and Round Single Corner of Rectangle 6">
            <a:extLst>
              <a:ext uri="{FF2B5EF4-FFF2-40B4-BE49-F238E27FC236}">
                <a16:creationId xmlns:a16="http://schemas.microsoft.com/office/drawing/2014/main" id="{9DB94744-7BFD-004F-A51D-E131C7972825}"/>
              </a:ext>
            </a:extLst>
          </p:cNvPr>
          <p:cNvSpPr/>
          <p:nvPr/>
        </p:nvSpPr>
        <p:spPr>
          <a:xfrm flipV="1">
            <a:off x="558571" y="2184998"/>
            <a:ext cx="4470629"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itle 1">
            <a:extLst>
              <a:ext uri="{FF2B5EF4-FFF2-40B4-BE49-F238E27FC236}">
                <a16:creationId xmlns:a16="http://schemas.microsoft.com/office/drawing/2014/main" id="{FA819045-9EF6-0745-8CCC-52EC1A95FC61}"/>
              </a:ext>
            </a:extLst>
          </p:cNvPr>
          <p:cNvSpPr txBox="1">
            <a:spLocks/>
          </p:cNvSpPr>
          <p:nvPr/>
        </p:nvSpPr>
        <p:spPr>
          <a:xfrm>
            <a:off x="787171" y="2178752"/>
            <a:ext cx="3753599"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Course objectives</a:t>
            </a:r>
          </a:p>
        </p:txBody>
      </p:sp>
      <p:sp>
        <p:nvSpPr>
          <p:cNvPr id="9" name="Snip and Round Single Corner of Rectangle 8">
            <a:extLst>
              <a:ext uri="{FF2B5EF4-FFF2-40B4-BE49-F238E27FC236}">
                <a16:creationId xmlns:a16="http://schemas.microsoft.com/office/drawing/2014/main" id="{9ECA2444-939C-2046-A193-7488E4B97603}"/>
              </a:ext>
            </a:extLst>
          </p:cNvPr>
          <p:cNvSpPr/>
          <p:nvPr/>
        </p:nvSpPr>
        <p:spPr>
          <a:xfrm flipV="1">
            <a:off x="6400800" y="2182500"/>
            <a:ext cx="4470629"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Title 1">
            <a:extLst>
              <a:ext uri="{FF2B5EF4-FFF2-40B4-BE49-F238E27FC236}">
                <a16:creationId xmlns:a16="http://schemas.microsoft.com/office/drawing/2014/main" id="{38F8679D-46E0-BF44-B93F-39E0AF5D0341}"/>
              </a:ext>
            </a:extLst>
          </p:cNvPr>
          <p:cNvSpPr txBox="1">
            <a:spLocks/>
          </p:cNvSpPr>
          <p:nvPr/>
        </p:nvSpPr>
        <p:spPr>
          <a:xfrm>
            <a:off x="6629400" y="2176254"/>
            <a:ext cx="3753599"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Target audience</a:t>
            </a:r>
          </a:p>
        </p:txBody>
      </p:sp>
      <p:sp>
        <p:nvSpPr>
          <p:cNvPr id="11" name="TextBox 10">
            <a:extLst>
              <a:ext uri="{FF2B5EF4-FFF2-40B4-BE49-F238E27FC236}">
                <a16:creationId xmlns:a16="http://schemas.microsoft.com/office/drawing/2014/main" id="{5F595B70-859D-6848-BF30-50674EC3E24A}"/>
              </a:ext>
            </a:extLst>
          </p:cNvPr>
          <p:cNvSpPr txBox="1"/>
          <p:nvPr/>
        </p:nvSpPr>
        <p:spPr>
          <a:xfrm>
            <a:off x="629149" y="3111599"/>
            <a:ext cx="3880580" cy="1754326"/>
          </a:xfrm>
          <a:prstGeom prst="rect">
            <a:avLst/>
          </a:prstGeom>
          <a:noFill/>
        </p:spPr>
        <p:txBody>
          <a:bodyPr wrap="square" rtlCol="0">
            <a:spAutoFit/>
          </a:bodyPr>
          <a:lstStyle/>
          <a:p>
            <a:pPr marL="285750" indent="-285750">
              <a:buClr>
                <a:srgbClr val="002A5A"/>
              </a:buClr>
              <a:buFont typeface="Arial" panose="020B0604020202020204" pitchFamily="34" charset="0"/>
              <a:buChar char="•"/>
            </a:pPr>
            <a:r>
              <a:rPr lang="en-GB" dirty="0">
                <a:solidFill>
                  <a:srgbClr val="002A5A"/>
                </a:solidFill>
                <a:latin typeface="Roboto" panose="02000000000000000000" pitchFamily="2" charset="0"/>
                <a:ea typeface="Roboto" panose="02000000000000000000" pitchFamily="2" charset="0"/>
              </a:rPr>
              <a:t>Information security perspectives 			(10%)</a:t>
            </a:r>
          </a:p>
          <a:p>
            <a:pPr marL="285750" indent="-285750">
              <a:buClr>
                <a:srgbClr val="002A5A"/>
              </a:buClr>
              <a:buFont typeface="Arial" panose="020B0604020202020204" pitchFamily="34" charset="0"/>
              <a:buChar char="•"/>
            </a:pPr>
            <a:r>
              <a:rPr lang="en-GB" dirty="0">
                <a:solidFill>
                  <a:srgbClr val="002A5A"/>
                </a:solidFill>
                <a:latin typeface="Roboto" panose="02000000000000000000" pitchFamily="2" charset="0"/>
                <a:ea typeface="Roboto" panose="02000000000000000000" pitchFamily="2" charset="0"/>
              </a:rPr>
              <a:t>Risk management </a:t>
            </a:r>
          </a:p>
          <a:p>
            <a:pPr>
              <a:buClr>
                <a:srgbClr val="002A5A"/>
              </a:buClr>
            </a:pPr>
            <a:r>
              <a:rPr lang="en-GB" dirty="0">
                <a:solidFill>
                  <a:srgbClr val="002A5A"/>
                </a:solidFill>
                <a:latin typeface="Roboto" panose="02000000000000000000" pitchFamily="2" charset="0"/>
                <a:ea typeface="Roboto" panose="02000000000000000000" pitchFamily="2" charset="0"/>
              </a:rPr>
              <a:t>			(30%)</a:t>
            </a:r>
          </a:p>
          <a:p>
            <a:pPr marL="285750" indent="-285750">
              <a:buClr>
                <a:srgbClr val="002A5A"/>
              </a:buClr>
              <a:buFont typeface="Arial" panose="020B0604020202020204" pitchFamily="34" charset="0"/>
              <a:buChar char="•"/>
            </a:pPr>
            <a:r>
              <a:rPr lang="en-GB" dirty="0">
                <a:solidFill>
                  <a:srgbClr val="002A5A"/>
                </a:solidFill>
                <a:latin typeface="Roboto" panose="02000000000000000000" pitchFamily="2" charset="0"/>
                <a:ea typeface="Roboto" panose="02000000000000000000" pitchFamily="2" charset="0"/>
              </a:rPr>
              <a:t>Information security controls 				(60%)</a:t>
            </a:r>
          </a:p>
        </p:txBody>
      </p:sp>
      <p:pic>
        <p:nvPicPr>
          <p:cNvPr id="15" name="Graphic 14" descr="Presentation with checklist RTL">
            <a:extLst>
              <a:ext uri="{FF2B5EF4-FFF2-40B4-BE49-F238E27FC236}">
                <a16:creationId xmlns:a16="http://schemas.microsoft.com/office/drawing/2014/main" id="{74B1475A-7E93-C346-851E-66749F946B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67839" y="2286104"/>
            <a:ext cx="491301" cy="491301"/>
          </a:xfrm>
          <a:prstGeom prst="rect">
            <a:avLst/>
          </a:prstGeom>
        </p:spPr>
      </p:pic>
      <p:pic>
        <p:nvPicPr>
          <p:cNvPr id="17" name="Graphic 16" descr="Questions RTL">
            <a:extLst>
              <a:ext uri="{FF2B5EF4-FFF2-40B4-BE49-F238E27FC236}">
                <a16:creationId xmlns:a16="http://schemas.microsoft.com/office/drawing/2014/main" id="{A2D4D2A8-903A-C64E-9BD5-C728390EC7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0034" y="2286104"/>
            <a:ext cx="469232" cy="469232"/>
          </a:xfrm>
          <a:prstGeom prst="rect">
            <a:avLst/>
          </a:prstGeom>
        </p:spPr>
      </p:pic>
      <p:sp>
        <p:nvSpPr>
          <p:cNvPr id="3" name="Slide Number Placeholder 2">
            <a:extLst>
              <a:ext uri="{FF2B5EF4-FFF2-40B4-BE49-F238E27FC236}">
                <a16:creationId xmlns:a16="http://schemas.microsoft.com/office/drawing/2014/main" id="{F19E07C2-C73A-4A44-8265-04285A516B6E}"/>
              </a:ext>
            </a:extLst>
          </p:cNvPr>
          <p:cNvSpPr>
            <a:spLocks noGrp="1"/>
          </p:cNvSpPr>
          <p:nvPr>
            <p:ph type="sldNum" sz="quarter" idx="12"/>
          </p:nvPr>
        </p:nvSpPr>
        <p:spPr/>
        <p:txBody>
          <a:bodyPr/>
          <a:lstStyle/>
          <a:p>
            <a:pPr>
              <a:defRPr/>
            </a:pPr>
            <a:r>
              <a:rPr lang="nl-NL" dirty="0"/>
              <a:t>00</a:t>
            </a:r>
            <a:fld id="{9F9C513E-46E7-41BD-BB3E-DA3B88637FB3}" type="slidenum">
              <a:rPr lang="nl-NL" smtClean="0"/>
              <a:pPr>
                <a:defRPr/>
              </a:pPr>
              <a:t>5</a:t>
            </a:fld>
            <a:endParaRPr lang="nl-NL" dirty="0"/>
          </a:p>
        </p:txBody>
      </p:sp>
    </p:spTree>
    <p:extLst>
      <p:ext uri="{BB962C8B-B14F-4D97-AF65-F5344CB8AC3E}">
        <p14:creationId xmlns:p14="http://schemas.microsoft.com/office/powerpoint/2010/main" val="24481493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Find ways to mitigate unacceptable risk(s)</a:t>
            </a:r>
            <a:endParaRPr lang="en-NL" sz="2400" b="1" dirty="0">
              <a:solidFill>
                <a:schemeClr val="bg1"/>
              </a:solidFill>
              <a:latin typeface="Montserrat SemiBold" panose="00000700000000000000" pitchFamily="2" charset="0"/>
            </a:endParaRPr>
          </a:p>
        </p:txBody>
      </p:sp>
      <p:sp>
        <p:nvSpPr>
          <p:cNvPr id="34" name="TextBox 33">
            <a:extLst>
              <a:ext uri="{FF2B5EF4-FFF2-40B4-BE49-F238E27FC236}">
                <a16:creationId xmlns:a16="http://schemas.microsoft.com/office/drawing/2014/main" id="{9CC27AE0-9E5B-E347-94ED-8F76BF985811}"/>
              </a:ext>
            </a:extLst>
          </p:cNvPr>
          <p:cNvSpPr txBox="1"/>
          <p:nvPr/>
        </p:nvSpPr>
        <p:spPr>
          <a:xfrm>
            <a:off x="5044394" y="2247947"/>
            <a:ext cx="6248400" cy="3539430"/>
          </a:xfrm>
          <a:prstGeom prst="rect">
            <a:avLst/>
          </a:prstGeom>
          <a:noFill/>
        </p:spPr>
        <p:txBody>
          <a:bodyPr wrap="square" rtlCol="0">
            <a:spAutoFit/>
          </a:bodyPr>
          <a:lstStyle/>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Purpose:</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Select the risks for which mitigating controls are required.</a:t>
            </a:r>
          </a:p>
          <a:p>
            <a:pPr>
              <a:buClr>
                <a:srgbClr val="002A5A"/>
              </a:buClr>
            </a:pPr>
            <a:endParaRPr lang="en-GB" sz="14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How:</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Decide whether a risk can be avoided, transferred to another party, accepted or whether it needs mitigation. Or maybe the risk is already mitigated by a control.</a:t>
            </a:r>
          </a:p>
          <a:p>
            <a:pPr>
              <a:buClr>
                <a:srgbClr val="002A5A"/>
              </a:buClr>
            </a:pPr>
            <a:endParaRPr lang="en-GB" sz="14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Guidelines:</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For example, avoidance of the risk means cancelling the business process in question or moving the organization to an area with a lower/other risk profile. Transferring a risk can be done by insuring against it. Both avoidance and transferring tend to be exceptions. This tends to lead to discussions to decide whether a risk can be accepted or needs mitigation. Sometimes risks are already covered, for example Escrow arrangements to protect software code.</a:t>
            </a:r>
            <a:endParaRPr lang="en-GB" sz="1400" b="1" dirty="0">
              <a:solidFill>
                <a:srgbClr val="002A5A"/>
              </a:solidFill>
              <a:latin typeface="Roboto" panose="02000000000000000000" pitchFamily="2" charset="0"/>
              <a:ea typeface="Roboto" panose="02000000000000000000" pitchFamily="2" charset="0"/>
            </a:endParaRPr>
          </a:p>
        </p:txBody>
      </p:sp>
      <p:grpSp>
        <p:nvGrpSpPr>
          <p:cNvPr id="9" name="Group 8">
            <a:extLst>
              <a:ext uri="{FF2B5EF4-FFF2-40B4-BE49-F238E27FC236}">
                <a16:creationId xmlns:a16="http://schemas.microsoft.com/office/drawing/2014/main" id="{8CF8D335-17E8-1241-BD4C-116819515022}"/>
              </a:ext>
            </a:extLst>
          </p:cNvPr>
          <p:cNvGrpSpPr/>
          <p:nvPr/>
        </p:nvGrpSpPr>
        <p:grpSpPr>
          <a:xfrm>
            <a:off x="0" y="2475297"/>
            <a:ext cx="5112573" cy="2438400"/>
            <a:chOff x="-32084" y="2468562"/>
            <a:chExt cx="5112573" cy="2438400"/>
          </a:xfrm>
          <a:solidFill>
            <a:srgbClr val="002A5A"/>
          </a:solidFill>
        </p:grpSpPr>
        <p:pic>
          <p:nvPicPr>
            <p:cNvPr id="3" name="Graphic 2" descr="Transfer">
              <a:extLst>
                <a:ext uri="{FF2B5EF4-FFF2-40B4-BE49-F238E27FC236}">
                  <a16:creationId xmlns:a16="http://schemas.microsoft.com/office/drawing/2014/main" id="{2B567802-76F0-EC44-80E3-95B71363CA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7003" y="3230562"/>
              <a:ext cx="914400" cy="914400"/>
            </a:xfrm>
            <a:prstGeom prst="rect">
              <a:avLst/>
            </a:prstGeom>
          </p:spPr>
        </p:pic>
        <p:pic>
          <p:nvPicPr>
            <p:cNvPr id="8" name="Graphic 7" descr="Building">
              <a:extLst>
                <a:ext uri="{FF2B5EF4-FFF2-40B4-BE49-F238E27FC236}">
                  <a16:creationId xmlns:a16="http://schemas.microsoft.com/office/drawing/2014/main" id="{A80AF448-A69F-2845-A680-AD61ED3149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084" y="2468562"/>
              <a:ext cx="2438400" cy="2438400"/>
            </a:xfrm>
            <a:prstGeom prst="rect">
              <a:avLst/>
            </a:prstGeom>
          </p:spPr>
        </p:pic>
        <p:pic>
          <p:nvPicPr>
            <p:cNvPr id="10" name="Graphic 9" descr="Building">
              <a:extLst>
                <a:ext uri="{FF2B5EF4-FFF2-40B4-BE49-F238E27FC236}">
                  <a16:creationId xmlns:a16="http://schemas.microsoft.com/office/drawing/2014/main" id="{88AB5851-A5F0-6B41-B094-BE68F7F28C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42089" y="2468562"/>
              <a:ext cx="2438400" cy="2438400"/>
            </a:xfrm>
            <a:prstGeom prst="rect">
              <a:avLst/>
            </a:prstGeom>
          </p:spPr>
        </p:pic>
      </p:grpSp>
      <p:sp>
        <p:nvSpPr>
          <p:cNvPr id="2" name="Slide Number Placeholder 1">
            <a:extLst>
              <a:ext uri="{FF2B5EF4-FFF2-40B4-BE49-F238E27FC236}">
                <a16:creationId xmlns:a16="http://schemas.microsoft.com/office/drawing/2014/main" id="{FCAD3C03-5D47-48AB-8DF6-A7E0663F75F6}"/>
              </a:ext>
            </a:extLst>
          </p:cNvPr>
          <p:cNvSpPr>
            <a:spLocks noGrp="1"/>
          </p:cNvSpPr>
          <p:nvPr>
            <p:ph type="sldNum" sz="quarter" idx="12"/>
          </p:nvPr>
        </p:nvSpPr>
        <p:spPr/>
        <p:txBody>
          <a:bodyPr/>
          <a:lstStyle/>
          <a:p>
            <a:pPr>
              <a:defRPr/>
            </a:pPr>
            <a:r>
              <a:rPr lang="nl-NL" dirty="0"/>
              <a:t>0</a:t>
            </a:r>
            <a:fld id="{858E763E-C1F5-433F-AD86-2BCC4D2F67EC}" type="slidenum">
              <a:rPr lang="nl-NL" smtClean="0"/>
              <a:pPr>
                <a:defRPr/>
              </a:pPr>
              <a:t>50</a:t>
            </a:fld>
            <a:endParaRPr lang="nl-NL" dirty="0"/>
          </a:p>
        </p:txBody>
      </p:sp>
    </p:spTree>
    <p:extLst>
      <p:ext uri="{BB962C8B-B14F-4D97-AF65-F5344CB8AC3E}">
        <p14:creationId xmlns:p14="http://schemas.microsoft.com/office/powerpoint/2010/main" val="40704762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Implementing controls</a:t>
            </a:r>
            <a:endParaRPr lang="en-NL" sz="2400" b="1" dirty="0">
              <a:solidFill>
                <a:schemeClr val="bg1"/>
              </a:solidFill>
              <a:latin typeface="Montserrat SemiBold" panose="00000700000000000000" pitchFamily="2" charset="0"/>
            </a:endParaRPr>
          </a:p>
        </p:txBody>
      </p:sp>
      <p:sp>
        <p:nvSpPr>
          <p:cNvPr id="34" name="TextBox 33">
            <a:extLst>
              <a:ext uri="{FF2B5EF4-FFF2-40B4-BE49-F238E27FC236}">
                <a16:creationId xmlns:a16="http://schemas.microsoft.com/office/drawing/2014/main" id="{9CC27AE0-9E5B-E347-94ED-8F76BF985811}"/>
              </a:ext>
            </a:extLst>
          </p:cNvPr>
          <p:cNvSpPr txBox="1"/>
          <p:nvPr/>
        </p:nvSpPr>
        <p:spPr>
          <a:xfrm>
            <a:off x="5044394" y="2247947"/>
            <a:ext cx="6248400" cy="3108543"/>
          </a:xfrm>
          <a:prstGeom prst="rect">
            <a:avLst/>
          </a:prstGeom>
          <a:noFill/>
        </p:spPr>
        <p:txBody>
          <a:bodyPr wrap="square" rtlCol="0">
            <a:spAutoFit/>
          </a:bodyPr>
          <a:lstStyle/>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Purpose:</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Where there are risks that cannot be accepted, controls need to be selected and implemented with the aim of lowering probability, vulnerability and/or impact.</a:t>
            </a:r>
          </a:p>
          <a:p>
            <a:pPr>
              <a:buClr>
                <a:srgbClr val="002A5A"/>
              </a:buClr>
            </a:pPr>
            <a:endParaRPr lang="en-GB" sz="14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How:</a:t>
            </a:r>
            <a:br>
              <a:rPr lang="en-GB" sz="1400" b="1" dirty="0">
                <a:solidFill>
                  <a:srgbClr val="002A5A"/>
                </a:solidFill>
                <a:latin typeface="Roboto" panose="02000000000000000000" pitchFamily="2" charset="0"/>
                <a:ea typeface="Roboto" panose="02000000000000000000" pitchFamily="2" charset="0"/>
              </a:rPr>
            </a:br>
            <a:r>
              <a:rPr lang="en-GB" sz="1400" b="1" dirty="0">
                <a:solidFill>
                  <a:srgbClr val="002A5A"/>
                </a:solidFill>
                <a:latin typeface="Roboto" panose="02000000000000000000" pitchFamily="2" charset="0"/>
                <a:ea typeface="Roboto" panose="02000000000000000000" pitchFamily="2" charset="0"/>
              </a:rPr>
              <a:t>Controls should always follow from the risk assessment. </a:t>
            </a:r>
            <a:r>
              <a:rPr lang="en-GB" sz="1400" dirty="0">
                <a:solidFill>
                  <a:srgbClr val="002A5A"/>
                </a:solidFill>
                <a:latin typeface="Roboto" panose="02000000000000000000" pitchFamily="2" charset="0"/>
                <a:ea typeface="Roboto" panose="02000000000000000000" pitchFamily="2" charset="0"/>
              </a:rPr>
              <a:t>For inspiration, a standard baseline best-practice set of controls such as ISO/IEC 27002 can be used to select those controls that mitigate the risk.</a:t>
            </a:r>
          </a:p>
          <a:p>
            <a:pPr>
              <a:buClr>
                <a:srgbClr val="002A5A"/>
              </a:buClr>
            </a:pPr>
            <a:endParaRPr lang="en-GB" sz="14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Guidelines:</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Whether controls mitigate a risk requires expertise in technical, legal, procedural, physical/facility aspects. Ensure the expert view on all these aspects is available.</a:t>
            </a:r>
            <a:endParaRPr lang="en-GB" sz="1400" b="1" dirty="0">
              <a:solidFill>
                <a:srgbClr val="002A5A"/>
              </a:solidFill>
              <a:latin typeface="Roboto" panose="02000000000000000000" pitchFamily="2" charset="0"/>
              <a:ea typeface="Roboto" panose="02000000000000000000" pitchFamily="2" charset="0"/>
            </a:endParaRPr>
          </a:p>
        </p:txBody>
      </p:sp>
      <p:pic>
        <p:nvPicPr>
          <p:cNvPr id="6" name="Graphic 5" descr="Single gear">
            <a:extLst>
              <a:ext uri="{FF2B5EF4-FFF2-40B4-BE49-F238E27FC236}">
                <a16:creationId xmlns:a16="http://schemas.microsoft.com/office/drawing/2014/main" id="{CFB735D3-B30D-B645-BC74-3B609CFA21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 y="1905000"/>
            <a:ext cx="3048000" cy="3048000"/>
          </a:xfrm>
          <a:prstGeom prst="rect">
            <a:avLst/>
          </a:prstGeom>
        </p:spPr>
      </p:pic>
      <p:pic>
        <p:nvPicPr>
          <p:cNvPr id="11" name="Graphic 10" descr="Single gear">
            <a:extLst>
              <a:ext uri="{FF2B5EF4-FFF2-40B4-BE49-F238E27FC236}">
                <a16:creationId xmlns:a16="http://schemas.microsoft.com/office/drawing/2014/main" id="{A2EEA79E-E2D8-F247-9912-FD2E58AA00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51226" y="1367423"/>
            <a:ext cx="3048000" cy="3048000"/>
          </a:xfrm>
          <a:prstGeom prst="rect">
            <a:avLst/>
          </a:prstGeom>
        </p:spPr>
      </p:pic>
      <p:pic>
        <p:nvPicPr>
          <p:cNvPr id="12" name="Graphic 11" descr="Single gear">
            <a:extLst>
              <a:ext uri="{FF2B5EF4-FFF2-40B4-BE49-F238E27FC236}">
                <a16:creationId xmlns:a16="http://schemas.microsoft.com/office/drawing/2014/main" id="{8C450DA4-0D0A-CC47-8860-A84EAA12DC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46426" y="3158986"/>
            <a:ext cx="3048000" cy="3048000"/>
          </a:xfrm>
          <a:prstGeom prst="rect">
            <a:avLst/>
          </a:prstGeom>
        </p:spPr>
      </p:pic>
      <p:sp>
        <p:nvSpPr>
          <p:cNvPr id="2" name="Slide Number Placeholder 1">
            <a:extLst>
              <a:ext uri="{FF2B5EF4-FFF2-40B4-BE49-F238E27FC236}">
                <a16:creationId xmlns:a16="http://schemas.microsoft.com/office/drawing/2014/main" id="{761044FC-13FC-49E4-A8EF-F212065078AD}"/>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51</a:t>
            </a:fld>
            <a:endParaRPr lang="nl-NL"/>
          </a:p>
        </p:txBody>
      </p:sp>
    </p:spTree>
    <p:extLst>
      <p:ext uri="{BB962C8B-B14F-4D97-AF65-F5344CB8AC3E}">
        <p14:creationId xmlns:p14="http://schemas.microsoft.com/office/powerpoint/2010/main" val="39315235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a:solidFill>
                  <a:schemeClr val="bg1"/>
                </a:solidFill>
                <a:latin typeface="Montserrat SemiBold" panose="00000700000000000000" pitchFamily="2" charset="0"/>
              </a:rPr>
              <a:t>Remarks</a:t>
            </a:r>
            <a:endParaRPr lang="en-NL" sz="2400" b="1">
              <a:solidFill>
                <a:schemeClr val="bg1"/>
              </a:solidFill>
              <a:latin typeface="Montserrat SemiBold" panose="00000700000000000000" pitchFamily="2" charset="0"/>
            </a:endParaRPr>
          </a:p>
        </p:txBody>
      </p:sp>
      <p:sp>
        <p:nvSpPr>
          <p:cNvPr id="34" name="TextBox 33">
            <a:extLst>
              <a:ext uri="{FF2B5EF4-FFF2-40B4-BE49-F238E27FC236}">
                <a16:creationId xmlns:a16="http://schemas.microsoft.com/office/drawing/2014/main" id="{9CC27AE0-9E5B-E347-94ED-8F76BF985811}"/>
              </a:ext>
            </a:extLst>
          </p:cNvPr>
          <p:cNvSpPr txBox="1"/>
          <p:nvPr/>
        </p:nvSpPr>
        <p:spPr>
          <a:xfrm>
            <a:off x="381000" y="1546138"/>
            <a:ext cx="11430000" cy="307777"/>
          </a:xfrm>
          <a:prstGeom prst="rect">
            <a:avLst/>
          </a:prstGeom>
          <a:noFill/>
        </p:spPr>
        <p:txBody>
          <a:bodyPr wrap="square" rtlCol="0">
            <a:spAutoFit/>
          </a:bodyPr>
          <a:lstStyle/>
          <a:p>
            <a:pPr>
              <a:buClr>
                <a:srgbClr val="00B0F0"/>
              </a:buClr>
            </a:pPr>
            <a:r>
              <a:rPr lang="en-GB" sz="1400" b="1" dirty="0">
                <a:solidFill>
                  <a:srgbClr val="002A5A"/>
                </a:solidFill>
                <a:latin typeface="Roboto" panose="02000000000000000000" pitchFamily="2" charset="0"/>
                <a:ea typeface="Roboto" panose="02000000000000000000" pitchFamily="2" charset="0"/>
              </a:rPr>
              <a:t>Use the available controls in ISO/IEC 27001 (Annex A) and ISO/IEC 27002 for further guidance or inspiration for risk mitigation activities</a:t>
            </a:r>
            <a:endParaRPr lang="en-GB" sz="1400" dirty="0">
              <a:solidFill>
                <a:srgbClr val="002A5A"/>
              </a:solidFill>
              <a:latin typeface="Roboto" panose="02000000000000000000" pitchFamily="2" charset="0"/>
              <a:ea typeface="Roboto" panose="02000000000000000000" pitchFamily="2" charset="0"/>
            </a:endParaRPr>
          </a:p>
        </p:txBody>
      </p:sp>
      <p:grpSp>
        <p:nvGrpSpPr>
          <p:cNvPr id="12" name="Graphic 9" descr="List">
            <a:extLst>
              <a:ext uri="{FF2B5EF4-FFF2-40B4-BE49-F238E27FC236}">
                <a16:creationId xmlns:a16="http://schemas.microsoft.com/office/drawing/2014/main" id="{210D32D0-C270-0545-8400-1B3C6338FE4E}"/>
              </a:ext>
            </a:extLst>
          </p:cNvPr>
          <p:cNvGrpSpPr/>
          <p:nvPr/>
        </p:nvGrpSpPr>
        <p:grpSpPr>
          <a:xfrm>
            <a:off x="4545806" y="2253965"/>
            <a:ext cx="3100387" cy="4000500"/>
            <a:chOff x="4545806" y="2253965"/>
            <a:chExt cx="3100387" cy="4000500"/>
          </a:xfrm>
          <a:solidFill>
            <a:srgbClr val="002A5A"/>
          </a:solidFill>
        </p:grpSpPr>
        <p:sp>
          <p:nvSpPr>
            <p:cNvPr id="13" name="Freeform 12">
              <a:extLst>
                <a:ext uri="{FF2B5EF4-FFF2-40B4-BE49-F238E27FC236}">
                  <a16:creationId xmlns:a16="http://schemas.microsoft.com/office/drawing/2014/main" id="{1C385B6B-9F18-8648-9E23-05F994CDED02}"/>
                </a:ext>
              </a:extLst>
            </p:cNvPr>
            <p:cNvSpPr/>
            <p:nvPr/>
          </p:nvSpPr>
          <p:spPr>
            <a:xfrm>
              <a:off x="4545806" y="2253965"/>
              <a:ext cx="3100387" cy="4000500"/>
            </a:xfrm>
            <a:custGeom>
              <a:avLst/>
              <a:gdLst>
                <a:gd name="connsiteX0" fmla="*/ 300038 w 3100387"/>
                <a:gd name="connsiteY0" fmla="*/ 300038 h 4000500"/>
                <a:gd name="connsiteX1" fmla="*/ 2800350 w 3100387"/>
                <a:gd name="connsiteY1" fmla="*/ 300038 h 4000500"/>
                <a:gd name="connsiteX2" fmla="*/ 2800350 w 3100387"/>
                <a:gd name="connsiteY2" fmla="*/ 3700463 h 4000500"/>
                <a:gd name="connsiteX3" fmla="*/ 300038 w 3100387"/>
                <a:gd name="connsiteY3" fmla="*/ 3700463 h 4000500"/>
                <a:gd name="connsiteX4" fmla="*/ 300038 w 3100387"/>
                <a:gd name="connsiteY4" fmla="*/ 300038 h 4000500"/>
                <a:gd name="connsiteX5" fmla="*/ 0 w 3100387"/>
                <a:gd name="connsiteY5" fmla="*/ 4000500 h 4000500"/>
                <a:gd name="connsiteX6" fmla="*/ 3100388 w 3100387"/>
                <a:gd name="connsiteY6" fmla="*/ 4000500 h 4000500"/>
                <a:gd name="connsiteX7" fmla="*/ 3100388 w 3100387"/>
                <a:gd name="connsiteY7" fmla="*/ 0 h 4000500"/>
                <a:gd name="connsiteX8" fmla="*/ 0 w 3100387"/>
                <a:gd name="connsiteY8" fmla="*/ 0 h 4000500"/>
                <a:gd name="connsiteX9" fmla="*/ 0 w 3100387"/>
                <a:gd name="connsiteY9" fmla="*/ 4000500 h 400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387" h="4000500">
                  <a:moveTo>
                    <a:pt x="300038" y="300038"/>
                  </a:moveTo>
                  <a:lnTo>
                    <a:pt x="2800350" y="300038"/>
                  </a:lnTo>
                  <a:lnTo>
                    <a:pt x="2800350" y="3700463"/>
                  </a:lnTo>
                  <a:lnTo>
                    <a:pt x="300038" y="3700463"/>
                  </a:lnTo>
                  <a:lnTo>
                    <a:pt x="300038" y="300038"/>
                  </a:lnTo>
                  <a:close/>
                  <a:moveTo>
                    <a:pt x="0" y="4000500"/>
                  </a:moveTo>
                  <a:lnTo>
                    <a:pt x="3100388" y="4000500"/>
                  </a:lnTo>
                  <a:lnTo>
                    <a:pt x="3100388" y="0"/>
                  </a:lnTo>
                  <a:lnTo>
                    <a:pt x="0" y="0"/>
                  </a:lnTo>
                  <a:lnTo>
                    <a:pt x="0" y="4000500"/>
                  </a:lnTo>
                  <a:close/>
                </a:path>
              </a:pathLst>
            </a:custGeom>
            <a:grpFill/>
            <a:ln w="50006" cap="flat">
              <a:noFill/>
              <a:prstDash val="solid"/>
              <a:miter/>
            </a:ln>
          </p:spPr>
          <p:txBody>
            <a:bodyPr rtlCol="0" anchor="ctr"/>
            <a:lstStyle/>
            <a:p>
              <a:endParaRPr lang="en-NL">
                <a:latin typeface="Roboto" panose="02000000000000000000" pitchFamily="2" charset="0"/>
                <a:ea typeface="Roboto" panose="02000000000000000000" pitchFamily="2" charset="0"/>
              </a:endParaRPr>
            </a:p>
          </p:txBody>
        </p:sp>
        <p:sp>
          <p:nvSpPr>
            <p:cNvPr id="15" name="Freeform 14">
              <a:extLst>
                <a:ext uri="{FF2B5EF4-FFF2-40B4-BE49-F238E27FC236}">
                  <a16:creationId xmlns:a16="http://schemas.microsoft.com/office/drawing/2014/main" id="{9DD03FF6-76A0-DA49-9856-9259BFC4C58C}"/>
                </a:ext>
              </a:extLst>
            </p:cNvPr>
            <p:cNvSpPr/>
            <p:nvPr/>
          </p:nvSpPr>
          <p:spPr>
            <a:xfrm>
              <a:off x="5195887" y="2854040"/>
              <a:ext cx="400050" cy="400050"/>
            </a:xfrm>
            <a:custGeom>
              <a:avLst/>
              <a:gdLst>
                <a:gd name="connsiteX0" fmla="*/ 0 w 400050"/>
                <a:gd name="connsiteY0" fmla="*/ 0 h 400050"/>
                <a:gd name="connsiteX1" fmla="*/ 400050 w 400050"/>
                <a:gd name="connsiteY1" fmla="*/ 0 h 400050"/>
                <a:gd name="connsiteX2" fmla="*/ 400050 w 400050"/>
                <a:gd name="connsiteY2" fmla="*/ 400050 h 400050"/>
                <a:gd name="connsiteX3" fmla="*/ 0 w 400050"/>
                <a:gd name="connsiteY3" fmla="*/ 400050 h 400050"/>
              </a:gdLst>
              <a:ahLst/>
              <a:cxnLst>
                <a:cxn ang="0">
                  <a:pos x="connsiteX0" y="connsiteY0"/>
                </a:cxn>
                <a:cxn ang="0">
                  <a:pos x="connsiteX1" y="connsiteY1"/>
                </a:cxn>
                <a:cxn ang="0">
                  <a:pos x="connsiteX2" y="connsiteY2"/>
                </a:cxn>
                <a:cxn ang="0">
                  <a:pos x="connsiteX3" y="connsiteY3"/>
                </a:cxn>
              </a:cxnLst>
              <a:rect l="l" t="t" r="r" b="b"/>
              <a:pathLst>
                <a:path w="400050" h="400050">
                  <a:moveTo>
                    <a:pt x="0" y="0"/>
                  </a:moveTo>
                  <a:lnTo>
                    <a:pt x="400050" y="0"/>
                  </a:lnTo>
                  <a:lnTo>
                    <a:pt x="400050" y="400050"/>
                  </a:lnTo>
                  <a:lnTo>
                    <a:pt x="0" y="400050"/>
                  </a:lnTo>
                  <a:close/>
                </a:path>
              </a:pathLst>
            </a:custGeom>
            <a:grpFill/>
            <a:ln w="50006" cap="flat">
              <a:noFill/>
              <a:prstDash val="solid"/>
              <a:miter/>
            </a:ln>
          </p:spPr>
          <p:txBody>
            <a:bodyPr rtlCol="0" anchor="ctr"/>
            <a:lstStyle/>
            <a:p>
              <a:endParaRPr lang="en-NL">
                <a:latin typeface="Roboto" panose="02000000000000000000" pitchFamily="2" charset="0"/>
                <a:ea typeface="Roboto" panose="02000000000000000000" pitchFamily="2" charset="0"/>
              </a:endParaRPr>
            </a:p>
          </p:txBody>
        </p:sp>
        <p:sp>
          <p:nvSpPr>
            <p:cNvPr id="17" name="Freeform 16">
              <a:extLst>
                <a:ext uri="{FF2B5EF4-FFF2-40B4-BE49-F238E27FC236}">
                  <a16:creationId xmlns:a16="http://schemas.microsoft.com/office/drawing/2014/main" id="{6EDFF6A8-45F2-604C-AEA1-FE50542D0835}"/>
                </a:ext>
              </a:extLst>
            </p:cNvPr>
            <p:cNvSpPr/>
            <p:nvPr/>
          </p:nvSpPr>
          <p:spPr>
            <a:xfrm>
              <a:off x="5195887" y="3654140"/>
              <a:ext cx="400050" cy="400050"/>
            </a:xfrm>
            <a:custGeom>
              <a:avLst/>
              <a:gdLst>
                <a:gd name="connsiteX0" fmla="*/ 0 w 400050"/>
                <a:gd name="connsiteY0" fmla="*/ 0 h 400050"/>
                <a:gd name="connsiteX1" fmla="*/ 400050 w 400050"/>
                <a:gd name="connsiteY1" fmla="*/ 0 h 400050"/>
                <a:gd name="connsiteX2" fmla="*/ 400050 w 400050"/>
                <a:gd name="connsiteY2" fmla="*/ 400050 h 400050"/>
                <a:gd name="connsiteX3" fmla="*/ 0 w 400050"/>
                <a:gd name="connsiteY3" fmla="*/ 400050 h 400050"/>
              </a:gdLst>
              <a:ahLst/>
              <a:cxnLst>
                <a:cxn ang="0">
                  <a:pos x="connsiteX0" y="connsiteY0"/>
                </a:cxn>
                <a:cxn ang="0">
                  <a:pos x="connsiteX1" y="connsiteY1"/>
                </a:cxn>
                <a:cxn ang="0">
                  <a:pos x="connsiteX2" y="connsiteY2"/>
                </a:cxn>
                <a:cxn ang="0">
                  <a:pos x="connsiteX3" y="connsiteY3"/>
                </a:cxn>
              </a:cxnLst>
              <a:rect l="l" t="t" r="r" b="b"/>
              <a:pathLst>
                <a:path w="400050" h="400050">
                  <a:moveTo>
                    <a:pt x="0" y="0"/>
                  </a:moveTo>
                  <a:lnTo>
                    <a:pt x="400050" y="0"/>
                  </a:lnTo>
                  <a:lnTo>
                    <a:pt x="400050" y="400050"/>
                  </a:lnTo>
                  <a:lnTo>
                    <a:pt x="0" y="400050"/>
                  </a:lnTo>
                  <a:close/>
                </a:path>
              </a:pathLst>
            </a:custGeom>
            <a:grpFill/>
            <a:ln w="50006" cap="flat">
              <a:noFill/>
              <a:prstDash val="solid"/>
              <a:miter/>
            </a:ln>
          </p:spPr>
          <p:txBody>
            <a:bodyPr rtlCol="0" anchor="ctr"/>
            <a:lstStyle/>
            <a:p>
              <a:endParaRPr lang="en-NL">
                <a:latin typeface="Roboto" panose="02000000000000000000" pitchFamily="2" charset="0"/>
                <a:ea typeface="Roboto" panose="02000000000000000000" pitchFamily="2" charset="0"/>
              </a:endParaRPr>
            </a:p>
          </p:txBody>
        </p:sp>
        <p:sp>
          <p:nvSpPr>
            <p:cNvPr id="20" name="Freeform 19">
              <a:extLst>
                <a:ext uri="{FF2B5EF4-FFF2-40B4-BE49-F238E27FC236}">
                  <a16:creationId xmlns:a16="http://schemas.microsoft.com/office/drawing/2014/main" id="{F764358D-2A83-1147-9CCC-0953888F9884}"/>
                </a:ext>
              </a:extLst>
            </p:cNvPr>
            <p:cNvSpPr/>
            <p:nvPr/>
          </p:nvSpPr>
          <p:spPr>
            <a:xfrm>
              <a:off x="5195887" y="4454240"/>
              <a:ext cx="400050" cy="400050"/>
            </a:xfrm>
            <a:custGeom>
              <a:avLst/>
              <a:gdLst>
                <a:gd name="connsiteX0" fmla="*/ 0 w 400050"/>
                <a:gd name="connsiteY0" fmla="*/ 0 h 400050"/>
                <a:gd name="connsiteX1" fmla="*/ 400050 w 400050"/>
                <a:gd name="connsiteY1" fmla="*/ 0 h 400050"/>
                <a:gd name="connsiteX2" fmla="*/ 400050 w 400050"/>
                <a:gd name="connsiteY2" fmla="*/ 400050 h 400050"/>
                <a:gd name="connsiteX3" fmla="*/ 0 w 400050"/>
                <a:gd name="connsiteY3" fmla="*/ 400050 h 400050"/>
              </a:gdLst>
              <a:ahLst/>
              <a:cxnLst>
                <a:cxn ang="0">
                  <a:pos x="connsiteX0" y="connsiteY0"/>
                </a:cxn>
                <a:cxn ang="0">
                  <a:pos x="connsiteX1" y="connsiteY1"/>
                </a:cxn>
                <a:cxn ang="0">
                  <a:pos x="connsiteX2" y="connsiteY2"/>
                </a:cxn>
                <a:cxn ang="0">
                  <a:pos x="connsiteX3" y="connsiteY3"/>
                </a:cxn>
              </a:cxnLst>
              <a:rect l="l" t="t" r="r" b="b"/>
              <a:pathLst>
                <a:path w="400050" h="400050">
                  <a:moveTo>
                    <a:pt x="0" y="0"/>
                  </a:moveTo>
                  <a:lnTo>
                    <a:pt x="400050" y="0"/>
                  </a:lnTo>
                  <a:lnTo>
                    <a:pt x="400050" y="400050"/>
                  </a:lnTo>
                  <a:lnTo>
                    <a:pt x="0" y="400050"/>
                  </a:lnTo>
                  <a:close/>
                </a:path>
              </a:pathLst>
            </a:custGeom>
            <a:grpFill/>
            <a:ln w="50006" cap="flat">
              <a:noFill/>
              <a:prstDash val="solid"/>
              <a:miter/>
            </a:ln>
          </p:spPr>
          <p:txBody>
            <a:bodyPr rtlCol="0" anchor="ctr"/>
            <a:lstStyle/>
            <a:p>
              <a:endParaRPr lang="en-NL">
                <a:latin typeface="Roboto" panose="02000000000000000000" pitchFamily="2" charset="0"/>
                <a:ea typeface="Roboto" panose="02000000000000000000" pitchFamily="2" charset="0"/>
              </a:endParaRPr>
            </a:p>
          </p:txBody>
        </p:sp>
        <p:sp>
          <p:nvSpPr>
            <p:cNvPr id="22" name="Freeform 21">
              <a:extLst>
                <a:ext uri="{FF2B5EF4-FFF2-40B4-BE49-F238E27FC236}">
                  <a16:creationId xmlns:a16="http://schemas.microsoft.com/office/drawing/2014/main" id="{E4FD58D2-E684-3145-8CA7-C7C7C8EDEAD0}"/>
                </a:ext>
              </a:extLst>
            </p:cNvPr>
            <p:cNvSpPr/>
            <p:nvPr/>
          </p:nvSpPr>
          <p:spPr>
            <a:xfrm>
              <a:off x="5195887" y="5254340"/>
              <a:ext cx="400050" cy="400050"/>
            </a:xfrm>
            <a:custGeom>
              <a:avLst/>
              <a:gdLst>
                <a:gd name="connsiteX0" fmla="*/ 0 w 400050"/>
                <a:gd name="connsiteY0" fmla="*/ 0 h 400050"/>
                <a:gd name="connsiteX1" fmla="*/ 400050 w 400050"/>
                <a:gd name="connsiteY1" fmla="*/ 0 h 400050"/>
                <a:gd name="connsiteX2" fmla="*/ 400050 w 400050"/>
                <a:gd name="connsiteY2" fmla="*/ 400050 h 400050"/>
                <a:gd name="connsiteX3" fmla="*/ 0 w 400050"/>
                <a:gd name="connsiteY3" fmla="*/ 400050 h 400050"/>
              </a:gdLst>
              <a:ahLst/>
              <a:cxnLst>
                <a:cxn ang="0">
                  <a:pos x="connsiteX0" y="connsiteY0"/>
                </a:cxn>
                <a:cxn ang="0">
                  <a:pos x="connsiteX1" y="connsiteY1"/>
                </a:cxn>
                <a:cxn ang="0">
                  <a:pos x="connsiteX2" y="connsiteY2"/>
                </a:cxn>
                <a:cxn ang="0">
                  <a:pos x="connsiteX3" y="connsiteY3"/>
                </a:cxn>
              </a:cxnLst>
              <a:rect l="l" t="t" r="r" b="b"/>
              <a:pathLst>
                <a:path w="400050" h="400050">
                  <a:moveTo>
                    <a:pt x="0" y="0"/>
                  </a:moveTo>
                  <a:lnTo>
                    <a:pt x="400050" y="0"/>
                  </a:lnTo>
                  <a:lnTo>
                    <a:pt x="400050" y="400050"/>
                  </a:lnTo>
                  <a:lnTo>
                    <a:pt x="0" y="400050"/>
                  </a:lnTo>
                  <a:close/>
                </a:path>
              </a:pathLst>
            </a:custGeom>
            <a:grpFill/>
            <a:ln w="50006" cap="flat">
              <a:noFill/>
              <a:prstDash val="solid"/>
              <a:miter/>
            </a:ln>
          </p:spPr>
          <p:txBody>
            <a:bodyPr rtlCol="0" anchor="ctr"/>
            <a:lstStyle/>
            <a:p>
              <a:endParaRPr lang="en-NL">
                <a:latin typeface="Roboto" panose="02000000000000000000" pitchFamily="2" charset="0"/>
                <a:ea typeface="Roboto" panose="02000000000000000000" pitchFamily="2" charset="0"/>
              </a:endParaRPr>
            </a:p>
          </p:txBody>
        </p:sp>
      </p:grpSp>
      <p:sp>
        <p:nvSpPr>
          <p:cNvPr id="24" name="TextBox 23">
            <a:extLst>
              <a:ext uri="{FF2B5EF4-FFF2-40B4-BE49-F238E27FC236}">
                <a16:creationId xmlns:a16="http://schemas.microsoft.com/office/drawing/2014/main" id="{E9EECA1F-D533-6841-81C6-8BE37A800100}"/>
              </a:ext>
            </a:extLst>
          </p:cNvPr>
          <p:cNvSpPr txBox="1"/>
          <p:nvPr/>
        </p:nvSpPr>
        <p:spPr>
          <a:xfrm>
            <a:off x="5175212" y="2892623"/>
            <a:ext cx="463588" cy="307777"/>
          </a:xfrm>
          <a:prstGeom prst="rect">
            <a:avLst/>
          </a:prstGeom>
          <a:noFill/>
        </p:spPr>
        <p:txBody>
          <a:bodyPr wrap="none" rtlCol="0">
            <a:spAutoFit/>
          </a:bodyPr>
          <a:lstStyle/>
          <a:p>
            <a:r>
              <a:rPr lang="en-NL" sz="1400" b="1">
                <a:solidFill>
                  <a:schemeClr val="bg1"/>
                </a:solidFill>
                <a:latin typeface="Roboto" panose="02000000000000000000" pitchFamily="2" charset="0"/>
                <a:ea typeface="Roboto" panose="02000000000000000000" pitchFamily="2" charset="0"/>
              </a:rPr>
              <a:t>A.5</a:t>
            </a:r>
          </a:p>
        </p:txBody>
      </p:sp>
      <p:sp>
        <p:nvSpPr>
          <p:cNvPr id="26" name="TextBox 25">
            <a:extLst>
              <a:ext uri="{FF2B5EF4-FFF2-40B4-BE49-F238E27FC236}">
                <a16:creationId xmlns:a16="http://schemas.microsoft.com/office/drawing/2014/main" id="{21B1DA7B-902D-D942-A812-CD52DE5E4B58}"/>
              </a:ext>
            </a:extLst>
          </p:cNvPr>
          <p:cNvSpPr txBox="1"/>
          <p:nvPr/>
        </p:nvSpPr>
        <p:spPr>
          <a:xfrm>
            <a:off x="5595937" y="2838933"/>
            <a:ext cx="1569922" cy="461665"/>
          </a:xfrm>
          <a:prstGeom prst="rect">
            <a:avLst/>
          </a:prstGeom>
          <a:noFill/>
        </p:spPr>
        <p:txBody>
          <a:bodyPr wrap="square" rtlCol="0">
            <a:spAutoFit/>
          </a:bodyPr>
          <a:lstStyle/>
          <a:p>
            <a:pPr>
              <a:buClr>
                <a:srgbClr val="00B0F0"/>
              </a:buClr>
            </a:pPr>
            <a:r>
              <a:rPr lang="en-GB" sz="1200">
                <a:solidFill>
                  <a:srgbClr val="002A5A"/>
                </a:solidFill>
                <a:latin typeface="Roboto" panose="02000000000000000000" pitchFamily="2" charset="0"/>
                <a:ea typeface="Roboto" panose="02000000000000000000" pitchFamily="2" charset="0"/>
              </a:rPr>
              <a:t>Information security policies </a:t>
            </a:r>
          </a:p>
        </p:txBody>
      </p:sp>
      <p:sp>
        <p:nvSpPr>
          <p:cNvPr id="27" name="TextBox 26">
            <a:extLst>
              <a:ext uri="{FF2B5EF4-FFF2-40B4-BE49-F238E27FC236}">
                <a16:creationId xmlns:a16="http://schemas.microsoft.com/office/drawing/2014/main" id="{566BAB3D-9EA4-D94A-870E-9649A9C9F69A}"/>
              </a:ext>
            </a:extLst>
          </p:cNvPr>
          <p:cNvSpPr txBox="1"/>
          <p:nvPr/>
        </p:nvSpPr>
        <p:spPr>
          <a:xfrm>
            <a:off x="5638800" y="3626098"/>
            <a:ext cx="1569922" cy="461665"/>
          </a:xfrm>
          <a:prstGeom prst="rect">
            <a:avLst/>
          </a:prstGeom>
          <a:noFill/>
        </p:spPr>
        <p:txBody>
          <a:bodyPr wrap="square" rtlCol="0">
            <a:spAutoFit/>
          </a:bodyPr>
          <a:lstStyle/>
          <a:p>
            <a:pPr>
              <a:buClr>
                <a:srgbClr val="00B0F0"/>
              </a:buClr>
            </a:pPr>
            <a:r>
              <a:rPr lang="en-GB" sz="1200">
                <a:solidFill>
                  <a:srgbClr val="002A5A"/>
                </a:solidFill>
                <a:latin typeface="Roboto" panose="02000000000000000000" pitchFamily="2" charset="0"/>
                <a:ea typeface="Roboto" panose="02000000000000000000" pitchFamily="2" charset="0"/>
              </a:rPr>
              <a:t>Organisation of information security</a:t>
            </a:r>
          </a:p>
        </p:txBody>
      </p:sp>
      <p:sp>
        <p:nvSpPr>
          <p:cNvPr id="28" name="TextBox 27">
            <a:extLst>
              <a:ext uri="{FF2B5EF4-FFF2-40B4-BE49-F238E27FC236}">
                <a16:creationId xmlns:a16="http://schemas.microsoft.com/office/drawing/2014/main" id="{ECA0BB15-DB15-8D47-94B2-4B26DC5E767B}"/>
              </a:ext>
            </a:extLst>
          </p:cNvPr>
          <p:cNvSpPr txBox="1"/>
          <p:nvPr/>
        </p:nvSpPr>
        <p:spPr>
          <a:xfrm>
            <a:off x="5616315" y="4423432"/>
            <a:ext cx="1569922" cy="461665"/>
          </a:xfrm>
          <a:prstGeom prst="rect">
            <a:avLst/>
          </a:prstGeom>
          <a:noFill/>
        </p:spPr>
        <p:txBody>
          <a:bodyPr wrap="square" rtlCol="0">
            <a:spAutoFit/>
          </a:bodyPr>
          <a:lstStyle/>
          <a:p>
            <a:pPr>
              <a:buClr>
                <a:srgbClr val="00B0F0"/>
              </a:buClr>
            </a:pPr>
            <a:r>
              <a:rPr lang="en-GB" sz="1200">
                <a:solidFill>
                  <a:srgbClr val="002A5A"/>
                </a:solidFill>
                <a:latin typeface="Roboto" panose="02000000000000000000" pitchFamily="2" charset="0"/>
                <a:ea typeface="Roboto" panose="02000000000000000000" pitchFamily="2" charset="0"/>
              </a:rPr>
              <a:t>Human resource security </a:t>
            </a:r>
          </a:p>
        </p:txBody>
      </p:sp>
      <p:sp>
        <p:nvSpPr>
          <p:cNvPr id="29" name="TextBox 28">
            <a:extLst>
              <a:ext uri="{FF2B5EF4-FFF2-40B4-BE49-F238E27FC236}">
                <a16:creationId xmlns:a16="http://schemas.microsoft.com/office/drawing/2014/main" id="{C956257A-1016-D242-9EF6-06C450C699E6}"/>
              </a:ext>
            </a:extLst>
          </p:cNvPr>
          <p:cNvSpPr txBox="1"/>
          <p:nvPr/>
        </p:nvSpPr>
        <p:spPr>
          <a:xfrm>
            <a:off x="5638800" y="5311862"/>
            <a:ext cx="1569922" cy="276999"/>
          </a:xfrm>
          <a:prstGeom prst="rect">
            <a:avLst/>
          </a:prstGeom>
          <a:noFill/>
        </p:spPr>
        <p:txBody>
          <a:bodyPr wrap="square" rtlCol="0">
            <a:spAutoFit/>
          </a:bodyPr>
          <a:lstStyle/>
          <a:p>
            <a:pPr>
              <a:buClr>
                <a:srgbClr val="00B0F0"/>
              </a:buClr>
            </a:pPr>
            <a:r>
              <a:rPr lang="en-GB" sz="1200">
                <a:solidFill>
                  <a:srgbClr val="002A5A"/>
                </a:solidFill>
                <a:latin typeface="Roboto" panose="02000000000000000000" pitchFamily="2" charset="0"/>
                <a:ea typeface="Roboto" panose="02000000000000000000" pitchFamily="2" charset="0"/>
              </a:rPr>
              <a:t>Asset management</a:t>
            </a:r>
          </a:p>
        </p:txBody>
      </p:sp>
      <p:sp>
        <p:nvSpPr>
          <p:cNvPr id="30" name="TextBox 29">
            <a:extLst>
              <a:ext uri="{FF2B5EF4-FFF2-40B4-BE49-F238E27FC236}">
                <a16:creationId xmlns:a16="http://schemas.microsoft.com/office/drawing/2014/main" id="{91C84EB0-C26D-324D-914C-223CC4D7BA7C}"/>
              </a:ext>
            </a:extLst>
          </p:cNvPr>
          <p:cNvSpPr txBox="1"/>
          <p:nvPr/>
        </p:nvSpPr>
        <p:spPr>
          <a:xfrm>
            <a:off x="5175212" y="3704091"/>
            <a:ext cx="463588" cy="307777"/>
          </a:xfrm>
          <a:prstGeom prst="rect">
            <a:avLst/>
          </a:prstGeom>
          <a:noFill/>
        </p:spPr>
        <p:txBody>
          <a:bodyPr wrap="none" rtlCol="0">
            <a:spAutoFit/>
          </a:bodyPr>
          <a:lstStyle/>
          <a:p>
            <a:r>
              <a:rPr lang="en-NL" sz="1400" b="1">
                <a:solidFill>
                  <a:schemeClr val="bg1"/>
                </a:solidFill>
                <a:latin typeface="Roboto" panose="02000000000000000000" pitchFamily="2" charset="0"/>
                <a:ea typeface="Roboto" panose="02000000000000000000" pitchFamily="2" charset="0"/>
              </a:rPr>
              <a:t>A.6</a:t>
            </a:r>
          </a:p>
        </p:txBody>
      </p:sp>
      <p:sp>
        <p:nvSpPr>
          <p:cNvPr id="31" name="TextBox 30">
            <a:extLst>
              <a:ext uri="{FF2B5EF4-FFF2-40B4-BE49-F238E27FC236}">
                <a16:creationId xmlns:a16="http://schemas.microsoft.com/office/drawing/2014/main" id="{E913E555-CE85-4543-B64D-9B1FEA3CB04B}"/>
              </a:ext>
            </a:extLst>
          </p:cNvPr>
          <p:cNvSpPr txBox="1"/>
          <p:nvPr/>
        </p:nvSpPr>
        <p:spPr>
          <a:xfrm>
            <a:off x="5175212" y="4514528"/>
            <a:ext cx="463588" cy="307777"/>
          </a:xfrm>
          <a:prstGeom prst="rect">
            <a:avLst/>
          </a:prstGeom>
          <a:noFill/>
        </p:spPr>
        <p:txBody>
          <a:bodyPr wrap="none" rtlCol="0">
            <a:spAutoFit/>
          </a:bodyPr>
          <a:lstStyle/>
          <a:p>
            <a:r>
              <a:rPr lang="en-NL" sz="1400" b="1">
                <a:solidFill>
                  <a:schemeClr val="bg1"/>
                </a:solidFill>
                <a:latin typeface="Roboto" panose="02000000000000000000" pitchFamily="2" charset="0"/>
                <a:ea typeface="Roboto" panose="02000000000000000000" pitchFamily="2" charset="0"/>
              </a:rPr>
              <a:t>A.7</a:t>
            </a:r>
          </a:p>
        </p:txBody>
      </p:sp>
      <p:sp>
        <p:nvSpPr>
          <p:cNvPr id="32" name="TextBox 31">
            <a:extLst>
              <a:ext uri="{FF2B5EF4-FFF2-40B4-BE49-F238E27FC236}">
                <a16:creationId xmlns:a16="http://schemas.microsoft.com/office/drawing/2014/main" id="{A17EBA18-E916-2647-8DA6-9DB4F4875FBC}"/>
              </a:ext>
            </a:extLst>
          </p:cNvPr>
          <p:cNvSpPr txBox="1"/>
          <p:nvPr/>
        </p:nvSpPr>
        <p:spPr>
          <a:xfrm>
            <a:off x="5175212" y="5296661"/>
            <a:ext cx="463588" cy="307777"/>
          </a:xfrm>
          <a:prstGeom prst="rect">
            <a:avLst/>
          </a:prstGeom>
          <a:noFill/>
        </p:spPr>
        <p:txBody>
          <a:bodyPr wrap="none" rtlCol="0">
            <a:spAutoFit/>
          </a:bodyPr>
          <a:lstStyle/>
          <a:p>
            <a:r>
              <a:rPr lang="en-NL" sz="1400" b="1">
                <a:solidFill>
                  <a:schemeClr val="bg1"/>
                </a:solidFill>
                <a:latin typeface="Roboto" panose="02000000000000000000" pitchFamily="2" charset="0"/>
                <a:ea typeface="Roboto" panose="02000000000000000000" pitchFamily="2" charset="0"/>
              </a:rPr>
              <a:t>A.8</a:t>
            </a:r>
          </a:p>
        </p:txBody>
      </p:sp>
      <p:sp>
        <p:nvSpPr>
          <p:cNvPr id="33" name="TextBox 32">
            <a:extLst>
              <a:ext uri="{FF2B5EF4-FFF2-40B4-BE49-F238E27FC236}">
                <a16:creationId xmlns:a16="http://schemas.microsoft.com/office/drawing/2014/main" id="{ACB2FEE8-BD06-CD45-9F78-A744067D4BAF}"/>
              </a:ext>
            </a:extLst>
          </p:cNvPr>
          <p:cNvSpPr txBox="1"/>
          <p:nvPr/>
        </p:nvSpPr>
        <p:spPr>
          <a:xfrm>
            <a:off x="5078821" y="5345435"/>
            <a:ext cx="1569922" cy="707886"/>
          </a:xfrm>
          <a:prstGeom prst="rect">
            <a:avLst/>
          </a:prstGeom>
          <a:noFill/>
        </p:spPr>
        <p:txBody>
          <a:bodyPr wrap="square" rtlCol="0">
            <a:spAutoFit/>
          </a:bodyPr>
          <a:lstStyle/>
          <a:p>
            <a:pPr>
              <a:buClr>
                <a:srgbClr val="00B0F0"/>
              </a:buClr>
            </a:pPr>
            <a:r>
              <a:rPr lang="en-GB" sz="4000" b="1" dirty="0">
                <a:solidFill>
                  <a:srgbClr val="002A5A"/>
                </a:solidFill>
                <a:latin typeface="Roboto" panose="02000000000000000000" pitchFamily="2" charset="0"/>
                <a:ea typeface="Roboto" panose="02000000000000000000" pitchFamily="2" charset="0"/>
              </a:rPr>
              <a:t>...</a:t>
            </a:r>
          </a:p>
        </p:txBody>
      </p:sp>
      <p:sp>
        <p:nvSpPr>
          <p:cNvPr id="2" name="Slide Number Placeholder 1">
            <a:extLst>
              <a:ext uri="{FF2B5EF4-FFF2-40B4-BE49-F238E27FC236}">
                <a16:creationId xmlns:a16="http://schemas.microsoft.com/office/drawing/2014/main" id="{5A5E68AD-AE15-41D8-AEF1-FCD546FA6618}"/>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52</a:t>
            </a:fld>
            <a:endParaRPr lang="nl-NL"/>
          </a:p>
        </p:txBody>
      </p:sp>
    </p:spTree>
    <p:extLst>
      <p:ext uri="{BB962C8B-B14F-4D97-AF65-F5344CB8AC3E}">
        <p14:creationId xmlns:p14="http://schemas.microsoft.com/office/powerpoint/2010/main" val="7418624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a:solidFill>
                  <a:schemeClr val="bg1"/>
                </a:solidFill>
                <a:latin typeface="Montserrat SemiBold" panose="00000700000000000000" pitchFamily="2" charset="0"/>
              </a:rPr>
              <a:t>Statement of Applicability (SoA)</a:t>
            </a:r>
            <a:endParaRPr lang="en-NL" sz="2400" b="1">
              <a:solidFill>
                <a:schemeClr val="bg1"/>
              </a:solidFill>
              <a:latin typeface="Montserrat SemiBold" panose="00000700000000000000" pitchFamily="2" charset="0"/>
            </a:endParaRPr>
          </a:p>
        </p:txBody>
      </p:sp>
      <p:sp>
        <p:nvSpPr>
          <p:cNvPr id="20" name="Rectangle 19">
            <a:extLst>
              <a:ext uri="{FF2B5EF4-FFF2-40B4-BE49-F238E27FC236}">
                <a16:creationId xmlns:a16="http://schemas.microsoft.com/office/drawing/2014/main" id="{B573332A-71AE-A64E-A17B-1EB95832C9C5}"/>
              </a:ext>
            </a:extLst>
          </p:cNvPr>
          <p:cNvSpPr/>
          <p:nvPr/>
        </p:nvSpPr>
        <p:spPr>
          <a:xfrm>
            <a:off x="386050" y="1782395"/>
            <a:ext cx="6548149" cy="3539430"/>
          </a:xfrm>
          <a:prstGeom prst="rect">
            <a:avLst/>
          </a:prstGeom>
        </p:spPr>
        <p:txBody>
          <a:bodyPr wrap="square">
            <a:spAutoFit/>
          </a:bodyPr>
          <a:lstStyle/>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The </a:t>
            </a:r>
            <a:r>
              <a:rPr lang="en-GB" sz="1400" dirty="0" err="1">
                <a:solidFill>
                  <a:srgbClr val="002A5A"/>
                </a:solidFill>
                <a:latin typeface="Roboto" panose="02000000000000000000" pitchFamily="2" charset="0"/>
                <a:ea typeface="Roboto" panose="02000000000000000000" pitchFamily="2" charset="0"/>
              </a:rPr>
              <a:t>SoA</a:t>
            </a:r>
            <a:r>
              <a:rPr lang="en-GB" sz="1400" dirty="0">
                <a:solidFill>
                  <a:srgbClr val="002A5A"/>
                </a:solidFill>
                <a:latin typeface="Roboto" panose="02000000000000000000" pitchFamily="2" charset="0"/>
                <a:ea typeface="Roboto" panose="02000000000000000000" pitchFamily="2" charset="0"/>
              </a:rPr>
              <a:t> is a document that must be produced as a result of the risk assessment process. </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The document can be a matrix, by listing the used information security controls (to mitigate and/or minimize the risks), the treatment options, and often also the person(s) accountable for them.</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This document is required during auditing activities to provide an overview of which controls were implemented as part of the ISMS scope. </a:t>
            </a:r>
          </a:p>
          <a:p>
            <a:pPr marL="742950" lvl="1"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Internal audit: The internal audit will be performed by the internal auditors of the organization. They also have the responsibility of checking the compliance of the organization (according to the ISMS scope) with the information security policy.</a:t>
            </a:r>
          </a:p>
          <a:p>
            <a:pPr marL="742950" lvl="1"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External audit: The external audit will be performed by an independent third party. They will also assess the documentation, processes and policies. This includes the </a:t>
            </a:r>
            <a:r>
              <a:rPr lang="en-GB" sz="1400" dirty="0" err="1">
                <a:solidFill>
                  <a:srgbClr val="002A5A"/>
                </a:solidFill>
                <a:latin typeface="Roboto" panose="02000000000000000000" pitchFamily="2" charset="0"/>
                <a:ea typeface="Roboto" panose="02000000000000000000" pitchFamily="2" charset="0"/>
              </a:rPr>
              <a:t>SoA</a:t>
            </a:r>
            <a:r>
              <a:rPr lang="en-GB" sz="1400" dirty="0">
                <a:solidFill>
                  <a:srgbClr val="002A5A"/>
                </a:solidFill>
                <a:latin typeface="Roboto" panose="02000000000000000000" pitchFamily="2" charset="0"/>
                <a:ea typeface="Roboto" panose="02000000000000000000" pitchFamily="2" charset="0"/>
              </a:rPr>
              <a:t>. </a:t>
            </a:r>
          </a:p>
        </p:txBody>
      </p:sp>
      <p:grpSp>
        <p:nvGrpSpPr>
          <p:cNvPr id="3" name="Graphic 31" descr="Document">
            <a:extLst>
              <a:ext uri="{FF2B5EF4-FFF2-40B4-BE49-F238E27FC236}">
                <a16:creationId xmlns:a16="http://schemas.microsoft.com/office/drawing/2014/main" id="{727B34D3-828F-1D4E-B3F5-BD6AA531F926}"/>
              </a:ext>
            </a:extLst>
          </p:cNvPr>
          <p:cNvGrpSpPr/>
          <p:nvPr/>
        </p:nvGrpSpPr>
        <p:grpSpPr>
          <a:xfrm>
            <a:off x="7536830" y="2014843"/>
            <a:ext cx="2757140" cy="3557600"/>
            <a:chOff x="7536830" y="2014843"/>
            <a:chExt cx="2757140" cy="3557600"/>
          </a:xfrm>
          <a:solidFill>
            <a:srgbClr val="002A5A"/>
          </a:solidFill>
        </p:grpSpPr>
        <p:sp>
          <p:nvSpPr>
            <p:cNvPr id="7" name="Freeform 6">
              <a:extLst>
                <a:ext uri="{FF2B5EF4-FFF2-40B4-BE49-F238E27FC236}">
                  <a16:creationId xmlns:a16="http://schemas.microsoft.com/office/drawing/2014/main" id="{8ECC824B-94EB-1646-B38A-8421260617F7}"/>
                </a:ext>
              </a:extLst>
            </p:cNvPr>
            <p:cNvSpPr/>
            <p:nvPr/>
          </p:nvSpPr>
          <p:spPr>
            <a:xfrm>
              <a:off x="7536830" y="2014843"/>
              <a:ext cx="2757140" cy="3557600"/>
            </a:xfrm>
            <a:custGeom>
              <a:avLst/>
              <a:gdLst>
                <a:gd name="connsiteX0" fmla="*/ 266820 w 2757140"/>
                <a:gd name="connsiteY0" fmla="*/ 3290780 h 3557600"/>
                <a:gd name="connsiteX1" fmla="*/ 266820 w 2757140"/>
                <a:gd name="connsiteY1" fmla="*/ 266820 h 3557600"/>
                <a:gd name="connsiteX2" fmla="*/ 1378570 w 2757140"/>
                <a:gd name="connsiteY2" fmla="*/ 266820 h 3557600"/>
                <a:gd name="connsiteX3" fmla="*/ 1378570 w 2757140"/>
                <a:gd name="connsiteY3" fmla="*/ 1200690 h 3557600"/>
                <a:gd name="connsiteX4" fmla="*/ 2490320 w 2757140"/>
                <a:gd name="connsiteY4" fmla="*/ 1200690 h 3557600"/>
                <a:gd name="connsiteX5" fmla="*/ 2490320 w 2757140"/>
                <a:gd name="connsiteY5" fmla="*/ 3290780 h 3557600"/>
                <a:gd name="connsiteX6" fmla="*/ 266820 w 2757140"/>
                <a:gd name="connsiteY6" fmla="*/ 3290780 h 3557600"/>
                <a:gd name="connsiteX7" fmla="*/ 1645390 w 2757140"/>
                <a:gd name="connsiteY7" fmla="*/ 377995 h 3557600"/>
                <a:gd name="connsiteX8" fmla="*/ 2201265 w 2757140"/>
                <a:gd name="connsiteY8" fmla="*/ 933870 h 3557600"/>
                <a:gd name="connsiteX9" fmla="*/ 1645390 w 2757140"/>
                <a:gd name="connsiteY9" fmla="*/ 933870 h 3557600"/>
                <a:gd name="connsiteX10" fmla="*/ 1645390 w 2757140"/>
                <a:gd name="connsiteY10" fmla="*/ 377995 h 3557600"/>
                <a:gd name="connsiteX11" fmla="*/ 1645390 w 2757140"/>
                <a:gd name="connsiteY11" fmla="*/ 0 h 3557600"/>
                <a:gd name="connsiteX12" fmla="*/ 0 w 2757140"/>
                <a:gd name="connsiteY12" fmla="*/ 0 h 3557600"/>
                <a:gd name="connsiteX13" fmla="*/ 0 w 2757140"/>
                <a:gd name="connsiteY13" fmla="*/ 3557600 h 3557600"/>
                <a:gd name="connsiteX14" fmla="*/ 2757140 w 2757140"/>
                <a:gd name="connsiteY14" fmla="*/ 3557600 h 3557600"/>
                <a:gd name="connsiteX15" fmla="*/ 2757140 w 2757140"/>
                <a:gd name="connsiteY15" fmla="*/ 978340 h 3557600"/>
                <a:gd name="connsiteX16" fmla="*/ 1645390 w 2757140"/>
                <a:gd name="connsiteY16" fmla="*/ 0 h 35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57140" h="3557600">
                  <a:moveTo>
                    <a:pt x="266820" y="3290780"/>
                  </a:moveTo>
                  <a:lnTo>
                    <a:pt x="266820" y="266820"/>
                  </a:lnTo>
                  <a:lnTo>
                    <a:pt x="1378570" y="266820"/>
                  </a:lnTo>
                  <a:lnTo>
                    <a:pt x="1378570" y="1200690"/>
                  </a:lnTo>
                  <a:lnTo>
                    <a:pt x="2490320" y="1200690"/>
                  </a:lnTo>
                  <a:lnTo>
                    <a:pt x="2490320" y="3290780"/>
                  </a:lnTo>
                  <a:lnTo>
                    <a:pt x="266820" y="3290780"/>
                  </a:lnTo>
                  <a:close/>
                  <a:moveTo>
                    <a:pt x="1645390" y="377995"/>
                  </a:moveTo>
                  <a:lnTo>
                    <a:pt x="2201265" y="933870"/>
                  </a:lnTo>
                  <a:lnTo>
                    <a:pt x="1645390" y="933870"/>
                  </a:lnTo>
                  <a:lnTo>
                    <a:pt x="1645390" y="377995"/>
                  </a:lnTo>
                  <a:close/>
                  <a:moveTo>
                    <a:pt x="1645390" y="0"/>
                  </a:moveTo>
                  <a:lnTo>
                    <a:pt x="0" y="0"/>
                  </a:lnTo>
                  <a:lnTo>
                    <a:pt x="0" y="3557600"/>
                  </a:lnTo>
                  <a:lnTo>
                    <a:pt x="2757140" y="3557600"/>
                  </a:lnTo>
                  <a:lnTo>
                    <a:pt x="2757140" y="978340"/>
                  </a:lnTo>
                  <a:lnTo>
                    <a:pt x="1645390" y="0"/>
                  </a:lnTo>
                  <a:close/>
                </a:path>
              </a:pathLst>
            </a:custGeom>
            <a:grpFill/>
            <a:ln w="44450" cap="flat">
              <a:noFill/>
              <a:prstDash val="solid"/>
              <a:miter/>
            </a:ln>
          </p:spPr>
          <p:txBody>
            <a:bodyPr rtlCol="0" anchor="ctr"/>
            <a:lstStyle/>
            <a:p>
              <a:endParaRPr lang="en-NL"/>
            </a:p>
          </p:txBody>
        </p:sp>
        <p:sp>
          <p:nvSpPr>
            <p:cNvPr id="8" name="Freeform 7">
              <a:extLst>
                <a:ext uri="{FF2B5EF4-FFF2-40B4-BE49-F238E27FC236}">
                  <a16:creationId xmlns:a16="http://schemas.microsoft.com/office/drawing/2014/main" id="{BBC3A397-A8F8-1149-A5A0-8909A015BA72}"/>
                </a:ext>
              </a:extLst>
            </p:cNvPr>
            <p:cNvSpPr/>
            <p:nvPr/>
          </p:nvSpPr>
          <p:spPr>
            <a:xfrm>
              <a:off x="8070470" y="3660233"/>
              <a:ext cx="1689860" cy="177880"/>
            </a:xfrm>
            <a:custGeom>
              <a:avLst/>
              <a:gdLst>
                <a:gd name="connsiteX0" fmla="*/ 0 w 1689860"/>
                <a:gd name="connsiteY0" fmla="*/ 0 h 177880"/>
                <a:gd name="connsiteX1" fmla="*/ 1689860 w 1689860"/>
                <a:gd name="connsiteY1" fmla="*/ 0 h 177880"/>
                <a:gd name="connsiteX2" fmla="*/ 1689860 w 1689860"/>
                <a:gd name="connsiteY2" fmla="*/ 177880 h 177880"/>
                <a:gd name="connsiteX3" fmla="*/ 0 w 1689860"/>
                <a:gd name="connsiteY3" fmla="*/ 177880 h 177880"/>
              </a:gdLst>
              <a:ahLst/>
              <a:cxnLst>
                <a:cxn ang="0">
                  <a:pos x="connsiteX0" y="connsiteY0"/>
                </a:cxn>
                <a:cxn ang="0">
                  <a:pos x="connsiteX1" y="connsiteY1"/>
                </a:cxn>
                <a:cxn ang="0">
                  <a:pos x="connsiteX2" y="connsiteY2"/>
                </a:cxn>
                <a:cxn ang="0">
                  <a:pos x="connsiteX3" y="connsiteY3"/>
                </a:cxn>
              </a:cxnLst>
              <a:rect l="l" t="t" r="r" b="b"/>
              <a:pathLst>
                <a:path w="1689860" h="177880">
                  <a:moveTo>
                    <a:pt x="0" y="0"/>
                  </a:moveTo>
                  <a:lnTo>
                    <a:pt x="1689860" y="0"/>
                  </a:lnTo>
                  <a:lnTo>
                    <a:pt x="1689860" y="177880"/>
                  </a:lnTo>
                  <a:lnTo>
                    <a:pt x="0" y="177880"/>
                  </a:lnTo>
                  <a:close/>
                </a:path>
              </a:pathLst>
            </a:custGeom>
            <a:grpFill/>
            <a:ln w="44450" cap="flat">
              <a:noFill/>
              <a:prstDash val="solid"/>
              <a:miter/>
            </a:ln>
          </p:spPr>
          <p:txBody>
            <a:bodyPr rtlCol="0" anchor="ctr"/>
            <a:lstStyle/>
            <a:p>
              <a:endParaRPr lang="en-NL"/>
            </a:p>
          </p:txBody>
        </p:sp>
        <p:sp>
          <p:nvSpPr>
            <p:cNvPr id="10" name="Freeform 9">
              <a:extLst>
                <a:ext uri="{FF2B5EF4-FFF2-40B4-BE49-F238E27FC236}">
                  <a16:creationId xmlns:a16="http://schemas.microsoft.com/office/drawing/2014/main" id="{F8686FA9-B5F3-834E-B1C4-09441CC74991}"/>
                </a:ext>
              </a:extLst>
            </p:cNvPr>
            <p:cNvSpPr/>
            <p:nvPr/>
          </p:nvSpPr>
          <p:spPr>
            <a:xfrm>
              <a:off x="8070470" y="4015993"/>
              <a:ext cx="1689860" cy="177880"/>
            </a:xfrm>
            <a:custGeom>
              <a:avLst/>
              <a:gdLst>
                <a:gd name="connsiteX0" fmla="*/ 0 w 1689860"/>
                <a:gd name="connsiteY0" fmla="*/ 0 h 177880"/>
                <a:gd name="connsiteX1" fmla="*/ 1689860 w 1689860"/>
                <a:gd name="connsiteY1" fmla="*/ 0 h 177880"/>
                <a:gd name="connsiteX2" fmla="*/ 1689860 w 1689860"/>
                <a:gd name="connsiteY2" fmla="*/ 177880 h 177880"/>
                <a:gd name="connsiteX3" fmla="*/ 0 w 1689860"/>
                <a:gd name="connsiteY3" fmla="*/ 177880 h 177880"/>
              </a:gdLst>
              <a:ahLst/>
              <a:cxnLst>
                <a:cxn ang="0">
                  <a:pos x="connsiteX0" y="connsiteY0"/>
                </a:cxn>
                <a:cxn ang="0">
                  <a:pos x="connsiteX1" y="connsiteY1"/>
                </a:cxn>
                <a:cxn ang="0">
                  <a:pos x="connsiteX2" y="connsiteY2"/>
                </a:cxn>
                <a:cxn ang="0">
                  <a:pos x="connsiteX3" y="connsiteY3"/>
                </a:cxn>
              </a:cxnLst>
              <a:rect l="l" t="t" r="r" b="b"/>
              <a:pathLst>
                <a:path w="1689860" h="177880">
                  <a:moveTo>
                    <a:pt x="0" y="0"/>
                  </a:moveTo>
                  <a:lnTo>
                    <a:pt x="1689860" y="0"/>
                  </a:lnTo>
                  <a:lnTo>
                    <a:pt x="1689860" y="177880"/>
                  </a:lnTo>
                  <a:lnTo>
                    <a:pt x="0" y="177880"/>
                  </a:lnTo>
                  <a:close/>
                </a:path>
              </a:pathLst>
            </a:custGeom>
            <a:grpFill/>
            <a:ln w="44450" cap="flat">
              <a:noFill/>
              <a:prstDash val="solid"/>
              <a:miter/>
            </a:ln>
          </p:spPr>
          <p:txBody>
            <a:bodyPr rtlCol="0" anchor="ctr"/>
            <a:lstStyle/>
            <a:p>
              <a:endParaRPr lang="en-NL"/>
            </a:p>
          </p:txBody>
        </p:sp>
        <p:sp>
          <p:nvSpPr>
            <p:cNvPr id="12" name="Freeform 11">
              <a:extLst>
                <a:ext uri="{FF2B5EF4-FFF2-40B4-BE49-F238E27FC236}">
                  <a16:creationId xmlns:a16="http://schemas.microsoft.com/office/drawing/2014/main" id="{19F1092A-73FB-0E41-A2B2-AEB2CE527B88}"/>
                </a:ext>
              </a:extLst>
            </p:cNvPr>
            <p:cNvSpPr/>
            <p:nvPr/>
          </p:nvSpPr>
          <p:spPr>
            <a:xfrm>
              <a:off x="8070470" y="4371753"/>
              <a:ext cx="1689860" cy="177880"/>
            </a:xfrm>
            <a:custGeom>
              <a:avLst/>
              <a:gdLst>
                <a:gd name="connsiteX0" fmla="*/ 0 w 1689860"/>
                <a:gd name="connsiteY0" fmla="*/ 0 h 177880"/>
                <a:gd name="connsiteX1" fmla="*/ 1689860 w 1689860"/>
                <a:gd name="connsiteY1" fmla="*/ 0 h 177880"/>
                <a:gd name="connsiteX2" fmla="*/ 1689860 w 1689860"/>
                <a:gd name="connsiteY2" fmla="*/ 177880 h 177880"/>
                <a:gd name="connsiteX3" fmla="*/ 0 w 1689860"/>
                <a:gd name="connsiteY3" fmla="*/ 177880 h 177880"/>
              </a:gdLst>
              <a:ahLst/>
              <a:cxnLst>
                <a:cxn ang="0">
                  <a:pos x="connsiteX0" y="connsiteY0"/>
                </a:cxn>
                <a:cxn ang="0">
                  <a:pos x="connsiteX1" y="connsiteY1"/>
                </a:cxn>
                <a:cxn ang="0">
                  <a:pos x="connsiteX2" y="connsiteY2"/>
                </a:cxn>
                <a:cxn ang="0">
                  <a:pos x="connsiteX3" y="connsiteY3"/>
                </a:cxn>
              </a:cxnLst>
              <a:rect l="l" t="t" r="r" b="b"/>
              <a:pathLst>
                <a:path w="1689860" h="177880">
                  <a:moveTo>
                    <a:pt x="0" y="0"/>
                  </a:moveTo>
                  <a:lnTo>
                    <a:pt x="1689860" y="0"/>
                  </a:lnTo>
                  <a:lnTo>
                    <a:pt x="1689860" y="177880"/>
                  </a:lnTo>
                  <a:lnTo>
                    <a:pt x="0" y="177880"/>
                  </a:lnTo>
                  <a:close/>
                </a:path>
              </a:pathLst>
            </a:custGeom>
            <a:grpFill/>
            <a:ln w="44450" cap="flat">
              <a:noFill/>
              <a:prstDash val="solid"/>
              <a:miter/>
            </a:ln>
          </p:spPr>
          <p:txBody>
            <a:bodyPr rtlCol="0" anchor="ctr"/>
            <a:lstStyle/>
            <a:p>
              <a:endParaRPr lang="en-NL"/>
            </a:p>
          </p:txBody>
        </p:sp>
        <p:sp>
          <p:nvSpPr>
            <p:cNvPr id="13" name="Freeform 12">
              <a:extLst>
                <a:ext uri="{FF2B5EF4-FFF2-40B4-BE49-F238E27FC236}">
                  <a16:creationId xmlns:a16="http://schemas.microsoft.com/office/drawing/2014/main" id="{64E3BCA9-4C38-5E4D-95A5-36202D51977D}"/>
                </a:ext>
              </a:extLst>
            </p:cNvPr>
            <p:cNvSpPr/>
            <p:nvPr/>
          </p:nvSpPr>
          <p:spPr>
            <a:xfrm>
              <a:off x="8070470" y="4727513"/>
              <a:ext cx="1689860" cy="177880"/>
            </a:xfrm>
            <a:custGeom>
              <a:avLst/>
              <a:gdLst>
                <a:gd name="connsiteX0" fmla="*/ 0 w 1689860"/>
                <a:gd name="connsiteY0" fmla="*/ 0 h 177880"/>
                <a:gd name="connsiteX1" fmla="*/ 1689860 w 1689860"/>
                <a:gd name="connsiteY1" fmla="*/ 0 h 177880"/>
                <a:gd name="connsiteX2" fmla="*/ 1689860 w 1689860"/>
                <a:gd name="connsiteY2" fmla="*/ 177880 h 177880"/>
                <a:gd name="connsiteX3" fmla="*/ 0 w 1689860"/>
                <a:gd name="connsiteY3" fmla="*/ 177880 h 177880"/>
              </a:gdLst>
              <a:ahLst/>
              <a:cxnLst>
                <a:cxn ang="0">
                  <a:pos x="connsiteX0" y="connsiteY0"/>
                </a:cxn>
                <a:cxn ang="0">
                  <a:pos x="connsiteX1" y="connsiteY1"/>
                </a:cxn>
                <a:cxn ang="0">
                  <a:pos x="connsiteX2" y="connsiteY2"/>
                </a:cxn>
                <a:cxn ang="0">
                  <a:pos x="connsiteX3" y="connsiteY3"/>
                </a:cxn>
              </a:cxnLst>
              <a:rect l="l" t="t" r="r" b="b"/>
              <a:pathLst>
                <a:path w="1689860" h="177880">
                  <a:moveTo>
                    <a:pt x="0" y="0"/>
                  </a:moveTo>
                  <a:lnTo>
                    <a:pt x="1689860" y="0"/>
                  </a:lnTo>
                  <a:lnTo>
                    <a:pt x="1689860" y="177880"/>
                  </a:lnTo>
                  <a:lnTo>
                    <a:pt x="0" y="177880"/>
                  </a:lnTo>
                  <a:close/>
                </a:path>
              </a:pathLst>
            </a:custGeom>
            <a:grpFill/>
            <a:ln w="44450" cap="flat">
              <a:noFill/>
              <a:prstDash val="solid"/>
              <a:miter/>
            </a:ln>
          </p:spPr>
          <p:txBody>
            <a:bodyPr rtlCol="0" anchor="ctr"/>
            <a:lstStyle/>
            <a:p>
              <a:endParaRPr lang="en-NL"/>
            </a:p>
          </p:txBody>
        </p:sp>
      </p:grpSp>
      <p:sp>
        <p:nvSpPr>
          <p:cNvPr id="39" name="TextBox 38">
            <a:extLst>
              <a:ext uri="{FF2B5EF4-FFF2-40B4-BE49-F238E27FC236}">
                <a16:creationId xmlns:a16="http://schemas.microsoft.com/office/drawing/2014/main" id="{27C353ED-ED9D-A546-AC45-7FCE2AB1EFC0}"/>
              </a:ext>
            </a:extLst>
          </p:cNvPr>
          <p:cNvSpPr txBox="1"/>
          <p:nvPr/>
        </p:nvSpPr>
        <p:spPr>
          <a:xfrm>
            <a:off x="8001000" y="3259723"/>
            <a:ext cx="564578" cy="338554"/>
          </a:xfrm>
          <a:prstGeom prst="rect">
            <a:avLst/>
          </a:prstGeom>
          <a:noFill/>
        </p:spPr>
        <p:txBody>
          <a:bodyPr wrap="none" rtlCol="0">
            <a:spAutoFit/>
          </a:bodyPr>
          <a:lstStyle/>
          <a:p>
            <a:r>
              <a:rPr lang="en-NL" sz="1600" b="1" dirty="0">
                <a:solidFill>
                  <a:srgbClr val="002A5A"/>
                </a:solidFill>
                <a:latin typeface="Roboto" panose="02000000000000000000" pitchFamily="2" charset="0"/>
                <a:ea typeface="Roboto" panose="02000000000000000000" pitchFamily="2" charset="0"/>
              </a:rPr>
              <a:t>SoA</a:t>
            </a:r>
          </a:p>
        </p:txBody>
      </p:sp>
      <p:sp>
        <p:nvSpPr>
          <p:cNvPr id="2" name="Slide Number Placeholder 1">
            <a:extLst>
              <a:ext uri="{FF2B5EF4-FFF2-40B4-BE49-F238E27FC236}">
                <a16:creationId xmlns:a16="http://schemas.microsoft.com/office/drawing/2014/main" id="{44FEA462-8F58-4884-A524-FBCC786DF0AD}"/>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53</a:t>
            </a:fld>
            <a:endParaRPr lang="nl-NL"/>
          </a:p>
        </p:txBody>
      </p:sp>
    </p:spTree>
    <p:extLst>
      <p:ext uri="{BB962C8B-B14F-4D97-AF65-F5344CB8AC3E}">
        <p14:creationId xmlns:p14="http://schemas.microsoft.com/office/powerpoint/2010/main" val="38305723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and Round Single Corner of Rectangle 5">
            <a:extLst>
              <a:ext uri="{FF2B5EF4-FFF2-40B4-BE49-F238E27FC236}">
                <a16:creationId xmlns:a16="http://schemas.microsoft.com/office/drawing/2014/main" id="{227938BC-7310-E141-A10F-2C7516D84386}"/>
              </a:ext>
            </a:extLst>
          </p:cNvPr>
          <p:cNvSpPr/>
          <p:nvPr/>
        </p:nvSpPr>
        <p:spPr>
          <a:xfrm flipV="1">
            <a:off x="0" y="-1"/>
            <a:ext cx="12192000" cy="6858000"/>
          </a:xfrm>
          <a:prstGeom prst="snipRoundRect">
            <a:avLst>
              <a:gd name="adj1" fmla="val 0"/>
              <a:gd name="adj2" fmla="val 159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Snip and Round Single Corner of Rectangle 3">
            <a:extLst>
              <a:ext uri="{FF2B5EF4-FFF2-40B4-BE49-F238E27FC236}">
                <a16:creationId xmlns:a16="http://schemas.microsoft.com/office/drawing/2014/main" id="{2F05C2B1-71D7-954A-9722-0A0D8979BACE}"/>
              </a:ext>
            </a:extLst>
          </p:cNvPr>
          <p:cNvSpPr/>
          <p:nvPr/>
        </p:nvSpPr>
        <p:spPr>
          <a:xfrm flipV="1">
            <a:off x="0" y="647700"/>
            <a:ext cx="11582400" cy="5562600"/>
          </a:xfrm>
          <a:prstGeom prst="snipRoundRect">
            <a:avLst>
              <a:gd name="adj1" fmla="val 0"/>
              <a:gd name="adj2" fmla="val 16667"/>
            </a:avLst>
          </a:prstGeom>
          <a:solidFill>
            <a:srgbClr val="022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D5E4EEEE-5DCF-0C4F-BF09-5D26ECD57A5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38200" y="2617887"/>
            <a:ext cx="1689033" cy="1622226"/>
          </a:xfrm>
          <a:prstGeom prst="rect">
            <a:avLst/>
          </a:prstGeom>
        </p:spPr>
      </p:pic>
      <p:sp>
        <p:nvSpPr>
          <p:cNvPr id="2" name="Rectangle 1">
            <a:extLst>
              <a:ext uri="{FF2B5EF4-FFF2-40B4-BE49-F238E27FC236}">
                <a16:creationId xmlns:a16="http://schemas.microsoft.com/office/drawing/2014/main" id="{AB8AFE96-8632-A045-AAD2-EE5EA7622124}"/>
              </a:ext>
            </a:extLst>
          </p:cNvPr>
          <p:cNvSpPr/>
          <p:nvPr/>
        </p:nvSpPr>
        <p:spPr>
          <a:xfrm>
            <a:off x="3365433" y="3044278"/>
            <a:ext cx="5439310" cy="769441"/>
          </a:xfrm>
          <a:prstGeom prst="rect">
            <a:avLst/>
          </a:prstGeom>
        </p:spPr>
        <p:txBody>
          <a:bodyPr wrap="none">
            <a:spAutoFit/>
          </a:bodyPr>
          <a:lstStyle/>
          <a:p>
            <a:r>
              <a:rPr lang="en-US" sz="4400" dirty="0">
                <a:solidFill>
                  <a:schemeClr val="bg1"/>
                </a:solidFill>
                <a:latin typeface="Montserrat SemiBold" panose="00000700000000000000" pitchFamily="2" charset="0"/>
                <a:cs typeface="Arial" panose="020B0604020202020204" pitchFamily="34" charset="0"/>
              </a:rPr>
              <a:t>2.3. Residual risks</a:t>
            </a:r>
          </a:p>
        </p:txBody>
      </p:sp>
    </p:spTree>
    <p:extLst>
      <p:ext uri="{BB962C8B-B14F-4D97-AF65-F5344CB8AC3E}">
        <p14:creationId xmlns:p14="http://schemas.microsoft.com/office/powerpoint/2010/main" val="33578006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9822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97536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Understand and mitigate the new risks of the controls</a:t>
            </a:r>
            <a:endParaRPr lang="en-NL" sz="2400" b="1" dirty="0">
              <a:solidFill>
                <a:schemeClr val="bg1"/>
              </a:solidFill>
              <a:latin typeface="Montserrat SemiBold" panose="00000700000000000000" pitchFamily="2" charset="0"/>
            </a:endParaRPr>
          </a:p>
        </p:txBody>
      </p:sp>
      <p:sp>
        <p:nvSpPr>
          <p:cNvPr id="34" name="TextBox 33">
            <a:extLst>
              <a:ext uri="{FF2B5EF4-FFF2-40B4-BE49-F238E27FC236}">
                <a16:creationId xmlns:a16="http://schemas.microsoft.com/office/drawing/2014/main" id="{9CC27AE0-9E5B-E347-94ED-8F76BF985811}"/>
              </a:ext>
            </a:extLst>
          </p:cNvPr>
          <p:cNvSpPr txBox="1"/>
          <p:nvPr/>
        </p:nvSpPr>
        <p:spPr>
          <a:xfrm>
            <a:off x="5044394" y="2247947"/>
            <a:ext cx="6248400" cy="2893100"/>
          </a:xfrm>
          <a:prstGeom prst="rect">
            <a:avLst/>
          </a:prstGeom>
          <a:noFill/>
        </p:spPr>
        <p:txBody>
          <a:bodyPr wrap="square" rtlCol="0">
            <a:spAutoFit/>
          </a:bodyPr>
          <a:lstStyle/>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Purpose:</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Determine whether the controls that have been selected to mitigate the unacceptable risks introduce new risks themselves.</a:t>
            </a:r>
          </a:p>
          <a:p>
            <a:pPr>
              <a:buClr>
                <a:srgbClr val="002A5A"/>
              </a:buClr>
            </a:pPr>
            <a:endParaRPr lang="en-GB" sz="14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How:</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Discuss the implications of the selected controls with suitable experts. Decide on mitigation strategies if new risks are found.</a:t>
            </a:r>
          </a:p>
          <a:p>
            <a:pPr>
              <a:buClr>
                <a:srgbClr val="002A5A"/>
              </a:buClr>
            </a:pPr>
            <a:endParaRPr lang="en-GB" sz="14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Guidelines:</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An example might be key management. Physical locks or electronic keys (passwords/certificates) introduce all sorts of new problems (key management, key loss, revoking keys etc.) that need to be understood and mitigated.</a:t>
            </a:r>
            <a:endParaRPr lang="en-GB" sz="1400" b="1" dirty="0">
              <a:solidFill>
                <a:srgbClr val="002A5A"/>
              </a:solidFill>
              <a:latin typeface="Roboto" panose="02000000000000000000" pitchFamily="2" charset="0"/>
              <a:ea typeface="Roboto" panose="02000000000000000000" pitchFamily="2" charset="0"/>
            </a:endParaRPr>
          </a:p>
        </p:txBody>
      </p:sp>
      <p:pic>
        <p:nvPicPr>
          <p:cNvPr id="6" name="Graphic 5" descr="Single gear">
            <a:extLst>
              <a:ext uri="{FF2B5EF4-FFF2-40B4-BE49-F238E27FC236}">
                <a16:creationId xmlns:a16="http://schemas.microsoft.com/office/drawing/2014/main" id="{CFB735D3-B30D-B645-BC74-3B609CFA21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 y="1905000"/>
            <a:ext cx="3048000" cy="3048000"/>
          </a:xfrm>
          <a:prstGeom prst="rect">
            <a:avLst/>
          </a:prstGeom>
        </p:spPr>
      </p:pic>
      <p:pic>
        <p:nvPicPr>
          <p:cNvPr id="11" name="Graphic 10" descr="Single gear">
            <a:extLst>
              <a:ext uri="{FF2B5EF4-FFF2-40B4-BE49-F238E27FC236}">
                <a16:creationId xmlns:a16="http://schemas.microsoft.com/office/drawing/2014/main" id="{A2EEA79E-E2D8-F247-9912-FD2E58AA00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51226" y="1367423"/>
            <a:ext cx="3048000" cy="3048000"/>
          </a:xfrm>
          <a:prstGeom prst="rect">
            <a:avLst/>
          </a:prstGeom>
        </p:spPr>
      </p:pic>
      <p:pic>
        <p:nvPicPr>
          <p:cNvPr id="12" name="Graphic 11" descr="Single gear">
            <a:extLst>
              <a:ext uri="{FF2B5EF4-FFF2-40B4-BE49-F238E27FC236}">
                <a16:creationId xmlns:a16="http://schemas.microsoft.com/office/drawing/2014/main" id="{8C450DA4-0D0A-CC47-8860-A84EAA12DC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46426" y="3158986"/>
            <a:ext cx="3048000" cy="3048000"/>
          </a:xfrm>
          <a:prstGeom prst="rect">
            <a:avLst/>
          </a:prstGeom>
        </p:spPr>
      </p:pic>
      <p:sp>
        <p:nvSpPr>
          <p:cNvPr id="2" name="Slide Number Placeholder 1">
            <a:extLst>
              <a:ext uri="{FF2B5EF4-FFF2-40B4-BE49-F238E27FC236}">
                <a16:creationId xmlns:a16="http://schemas.microsoft.com/office/drawing/2014/main" id="{0A76D6D9-69E5-49D1-8B61-CF95AF3B6E1F}"/>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55</a:t>
            </a:fld>
            <a:endParaRPr lang="nl-NL"/>
          </a:p>
        </p:txBody>
      </p:sp>
    </p:spTree>
    <p:extLst>
      <p:ext uri="{BB962C8B-B14F-4D97-AF65-F5344CB8AC3E}">
        <p14:creationId xmlns:p14="http://schemas.microsoft.com/office/powerpoint/2010/main" val="3905077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Accept any residual risks and repeat</a:t>
            </a:r>
            <a:endParaRPr lang="en-NL" sz="2400" b="1" dirty="0">
              <a:solidFill>
                <a:schemeClr val="bg1"/>
              </a:solidFill>
              <a:latin typeface="Montserrat SemiBold" panose="00000700000000000000" pitchFamily="2" charset="0"/>
            </a:endParaRPr>
          </a:p>
        </p:txBody>
      </p:sp>
      <p:sp>
        <p:nvSpPr>
          <p:cNvPr id="34" name="TextBox 33">
            <a:extLst>
              <a:ext uri="{FF2B5EF4-FFF2-40B4-BE49-F238E27FC236}">
                <a16:creationId xmlns:a16="http://schemas.microsoft.com/office/drawing/2014/main" id="{9CC27AE0-9E5B-E347-94ED-8F76BF985811}"/>
              </a:ext>
            </a:extLst>
          </p:cNvPr>
          <p:cNvSpPr txBox="1"/>
          <p:nvPr/>
        </p:nvSpPr>
        <p:spPr>
          <a:xfrm>
            <a:off x="5044394" y="2247947"/>
            <a:ext cx="6248400" cy="3323987"/>
          </a:xfrm>
          <a:prstGeom prst="rect">
            <a:avLst/>
          </a:prstGeom>
          <a:noFill/>
        </p:spPr>
        <p:txBody>
          <a:bodyPr wrap="square" rtlCol="0">
            <a:spAutoFit/>
          </a:bodyPr>
          <a:lstStyle/>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Purpose:</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Formally accept the residual risks and embed this process.</a:t>
            </a:r>
          </a:p>
          <a:p>
            <a:pPr>
              <a:buClr>
                <a:srgbClr val="002A5A"/>
              </a:buClr>
            </a:pPr>
            <a:endParaRPr lang="en-GB" sz="14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How:</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Have the organization’s management document the fact that residual risks do exist but that these can or should be accepted. Embed this risk management process within the management system, perhaps based on ISO/IEC 27001 or even ISO 9001 (quality) or ISO/IEC 20000 (service management).</a:t>
            </a:r>
          </a:p>
          <a:p>
            <a:pPr>
              <a:buClr>
                <a:srgbClr val="002A5A"/>
              </a:buClr>
            </a:pPr>
            <a:endParaRPr lang="en-GB" sz="14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Guidelines:</a:t>
            </a:r>
            <a:br>
              <a:rPr lang="en-GB" sz="1400" b="1"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This risk management process should be linked to the incident management process and the change management process. This guarantees that new threats will be considered and mitigated when required.</a:t>
            </a:r>
            <a:endParaRPr lang="en-GB" sz="1400" b="1" dirty="0">
              <a:solidFill>
                <a:srgbClr val="002A5A"/>
              </a:solidFill>
              <a:latin typeface="Roboto" panose="02000000000000000000" pitchFamily="2" charset="0"/>
              <a:ea typeface="Roboto" panose="02000000000000000000" pitchFamily="2" charset="0"/>
            </a:endParaRPr>
          </a:p>
        </p:txBody>
      </p:sp>
      <p:pic>
        <p:nvPicPr>
          <p:cNvPr id="3" name="Graphic 2" descr="Document">
            <a:extLst>
              <a:ext uri="{FF2B5EF4-FFF2-40B4-BE49-F238E27FC236}">
                <a16:creationId xmlns:a16="http://schemas.microsoft.com/office/drawing/2014/main" id="{EBDED111-0515-2E4C-BFC3-461A1901A6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800" y="1905000"/>
            <a:ext cx="3619453" cy="3619453"/>
          </a:xfrm>
          <a:prstGeom prst="rect">
            <a:avLst/>
          </a:prstGeom>
        </p:spPr>
      </p:pic>
      <p:sp>
        <p:nvSpPr>
          <p:cNvPr id="7" name="TextBox 6">
            <a:extLst>
              <a:ext uri="{FF2B5EF4-FFF2-40B4-BE49-F238E27FC236}">
                <a16:creationId xmlns:a16="http://schemas.microsoft.com/office/drawing/2014/main" id="{494872F3-C320-1C4B-B414-0AE96A78980B}"/>
              </a:ext>
            </a:extLst>
          </p:cNvPr>
          <p:cNvSpPr txBox="1"/>
          <p:nvPr/>
        </p:nvSpPr>
        <p:spPr>
          <a:xfrm>
            <a:off x="1600200" y="2438400"/>
            <a:ext cx="917239" cy="600164"/>
          </a:xfrm>
          <a:prstGeom prst="rect">
            <a:avLst/>
          </a:prstGeom>
          <a:noFill/>
        </p:spPr>
        <p:txBody>
          <a:bodyPr wrap="none" rtlCol="0">
            <a:spAutoFit/>
          </a:bodyPr>
          <a:lstStyle/>
          <a:p>
            <a:r>
              <a:rPr lang="en-NL" sz="1100" b="1" dirty="0">
                <a:solidFill>
                  <a:srgbClr val="002A5A"/>
                </a:solidFill>
                <a:latin typeface="Roboto" panose="02000000000000000000" pitchFamily="2" charset="0"/>
                <a:ea typeface="Roboto" panose="02000000000000000000" pitchFamily="2" charset="0"/>
              </a:rPr>
              <a:t>Residual </a:t>
            </a:r>
          </a:p>
          <a:p>
            <a:r>
              <a:rPr lang="en-GB" sz="1100" b="1" dirty="0">
                <a:solidFill>
                  <a:srgbClr val="002A5A"/>
                </a:solidFill>
                <a:latin typeface="Roboto" panose="02000000000000000000" pitchFamily="2" charset="0"/>
                <a:ea typeface="Roboto" panose="02000000000000000000" pitchFamily="2" charset="0"/>
              </a:rPr>
              <a:t>r</a:t>
            </a:r>
            <a:r>
              <a:rPr lang="en-NL" sz="1100" b="1" dirty="0">
                <a:solidFill>
                  <a:srgbClr val="002A5A"/>
                </a:solidFill>
                <a:latin typeface="Roboto" panose="02000000000000000000" pitchFamily="2" charset="0"/>
                <a:ea typeface="Roboto" panose="02000000000000000000" pitchFamily="2" charset="0"/>
              </a:rPr>
              <a:t>isk</a:t>
            </a:r>
          </a:p>
          <a:p>
            <a:r>
              <a:rPr lang="en-NL" sz="1100" b="1" dirty="0">
                <a:solidFill>
                  <a:srgbClr val="002A5A"/>
                </a:solidFill>
                <a:latin typeface="Roboto" panose="02000000000000000000" pitchFamily="2" charset="0"/>
                <a:ea typeface="Roboto" panose="02000000000000000000" pitchFamily="2" charset="0"/>
              </a:rPr>
              <a:t>acceptance</a:t>
            </a:r>
          </a:p>
        </p:txBody>
      </p:sp>
      <p:sp>
        <p:nvSpPr>
          <p:cNvPr id="2" name="Slide Number Placeholder 1">
            <a:extLst>
              <a:ext uri="{FF2B5EF4-FFF2-40B4-BE49-F238E27FC236}">
                <a16:creationId xmlns:a16="http://schemas.microsoft.com/office/drawing/2014/main" id="{E42CA876-23A5-42E7-900C-C24D9EFEBED4}"/>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56</a:t>
            </a:fld>
            <a:endParaRPr lang="nl-NL"/>
          </a:p>
        </p:txBody>
      </p:sp>
    </p:spTree>
    <p:extLst>
      <p:ext uri="{BB962C8B-B14F-4D97-AF65-F5344CB8AC3E}">
        <p14:creationId xmlns:p14="http://schemas.microsoft.com/office/powerpoint/2010/main" val="20818998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5AB5CFB4-3495-BA4F-A4F7-0DF6F615A55E}"/>
              </a:ext>
            </a:extLst>
          </p:cNvPr>
          <p:cNvSpPr/>
          <p:nvPr/>
        </p:nvSpPr>
        <p:spPr>
          <a:xfrm>
            <a:off x="3018338" y="1236775"/>
            <a:ext cx="2766646" cy="2679272"/>
          </a:xfrm>
          <a:custGeom>
            <a:avLst/>
            <a:gdLst>
              <a:gd name="connsiteX0" fmla="*/ 0 w 2011047"/>
              <a:gd name="connsiteY0" fmla="*/ 2011047 h 2011047"/>
              <a:gd name="connsiteX1" fmla="*/ 2011047 w 2011047"/>
              <a:gd name="connsiteY1" fmla="*/ 0 h 2011047"/>
              <a:gd name="connsiteX2" fmla="*/ 2011047 w 2011047"/>
              <a:gd name="connsiteY2" fmla="*/ 2011047 h 2011047"/>
              <a:gd name="connsiteX3" fmla="*/ 0 w 2011047"/>
              <a:gd name="connsiteY3" fmla="*/ 2011047 h 2011047"/>
            </a:gdLst>
            <a:ahLst/>
            <a:cxnLst>
              <a:cxn ang="0">
                <a:pos x="connsiteX0" y="connsiteY0"/>
              </a:cxn>
              <a:cxn ang="0">
                <a:pos x="connsiteX1" y="connsiteY1"/>
              </a:cxn>
              <a:cxn ang="0">
                <a:pos x="connsiteX2" y="connsiteY2"/>
              </a:cxn>
              <a:cxn ang="0">
                <a:pos x="connsiteX3" y="connsiteY3"/>
              </a:cxn>
            </a:cxnLst>
            <a:rect l="l" t="t" r="r" b="b"/>
            <a:pathLst>
              <a:path w="2011047" h="2011047">
                <a:moveTo>
                  <a:pt x="0" y="0"/>
                </a:moveTo>
                <a:cubicBezTo>
                  <a:pt x="1110671" y="0"/>
                  <a:pt x="2011047" y="900376"/>
                  <a:pt x="2011047" y="2011047"/>
                </a:cubicBezTo>
                <a:lnTo>
                  <a:pt x="0" y="2011047"/>
                </a:lnTo>
                <a:lnTo>
                  <a:pt x="0" y="0"/>
                </a:lnTo>
                <a:close/>
              </a:path>
            </a:pathLst>
          </a:custGeom>
          <a:solidFill>
            <a:srgbClr val="1C5984"/>
          </a:solidFill>
        </p:spPr>
        <p:style>
          <a:lnRef idx="2">
            <a:schemeClr val="lt1">
              <a:hueOff val="0"/>
              <a:satOff val="0"/>
              <a:lumOff val="0"/>
              <a:alphaOff val="0"/>
            </a:schemeClr>
          </a:lnRef>
          <a:fillRef idx="1">
            <a:schemeClr val="accent1">
              <a:shade val="80000"/>
              <a:hueOff val="90421"/>
              <a:satOff val="1725"/>
              <a:lumOff val="7618"/>
              <a:alphaOff val="0"/>
            </a:schemeClr>
          </a:fillRef>
          <a:effectRef idx="0">
            <a:schemeClr val="accent1">
              <a:shade val="80000"/>
              <a:hueOff val="90421"/>
              <a:satOff val="1725"/>
              <a:lumOff val="7618"/>
              <a:alphaOff val="0"/>
            </a:schemeClr>
          </a:effectRef>
          <a:fontRef idx="minor">
            <a:schemeClr val="lt1"/>
          </a:fontRef>
        </p:style>
        <p:txBody>
          <a:bodyPr spcFirstLastPara="0" vert="horz" wrap="square" lIns="220472" tIns="809494" rIns="809494" bIns="220472" numCol="1" spcCol="1270" anchor="ctr" anchorCtr="0">
            <a:noAutofit/>
          </a:bodyPr>
          <a:lstStyle/>
          <a:p>
            <a:pPr marL="0" lvl="0" indent="0" algn="ctr" defTabSz="1377950">
              <a:lnSpc>
                <a:spcPct val="90000"/>
              </a:lnSpc>
              <a:spcBef>
                <a:spcPct val="0"/>
              </a:spcBef>
              <a:spcAft>
                <a:spcPct val="35000"/>
              </a:spcAft>
              <a:buNone/>
            </a:pPr>
            <a:r>
              <a:rPr lang="en-GB" sz="2400" kern="1200"/>
              <a:t>Control</a:t>
            </a:r>
          </a:p>
        </p:txBody>
      </p:sp>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3C9EE1"/>
              </a:solidFill>
            </a:endParaRPr>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a:solidFill>
                  <a:schemeClr val="bg1"/>
                </a:solidFill>
                <a:latin typeface="Montserrat SemiBold" panose="00000700000000000000" pitchFamily="2" charset="0"/>
              </a:rPr>
              <a:t>PDCA</a:t>
            </a:r>
            <a:endParaRPr lang="en-NL" sz="2400" b="1">
              <a:solidFill>
                <a:schemeClr val="bg1"/>
              </a:solidFill>
              <a:latin typeface="Montserrat SemiBold" panose="00000700000000000000" pitchFamily="2" charset="0"/>
            </a:endParaRPr>
          </a:p>
        </p:txBody>
      </p:sp>
      <p:sp>
        <p:nvSpPr>
          <p:cNvPr id="34" name="TextBox 33">
            <a:extLst>
              <a:ext uri="{FF2B5EF4-FFF2-40B4-BE49-F238E27FC236}">
                <a16:creationId xmlns:a16="http://schemas.microsoft.com/office/drawing/2014/main" id="{9CC27AE0-9E5B-E347-94ED-8F76BF985811}"/>
              </a:ext>
            </a:extLst>
          </p:cNvPr>
          <p:cNvSpPr txBox="1"/>
          <p:nvPr/>
        </p:nvSpPr>
        <p:spPr>
          <a:xfrm>
            <a:off x="6324600" y="2562386"/>
            <a:ext cx="5181600" cy="3323987"/>
          </a:xfrm>
          <a:prstGeom prst="rect">
            <a:avLst/>
          </a:prstGeom>
          <a:noFill/>
        </p:spPr>
        <p:txBody>
          <a:bodyPr wrap="square" rtlCol="0">
            <a:spAutoFit/>
          </a:bodyPr>
          <a:lstStyle/>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ISO/IEC 27001 and other standards for management systems (ISO 9001 and COBIT for instance) describe information security risk management in terms of the plan-do-check-act (Deming) cycle.</a:t>
            </a:r>
          </a:p>
          <a:p>
            <a:pPr>
              <a:buClr>
                <a:srgbClr val="002A5A"/>
              </a:buCl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Think thoroughly about what is required taking into account policy, risk assessment and management (e.g. plan). Then implement what is required (procedures, controls etc.) and measure performance (e.g. do) and periodically – as often as required to assure risks are mitigated – audit/review it all (e.g. check). Lastly all possible improvements should again be considered (e.g. act) and lead to new plans.</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Information security often adds up the Control function on the PDCA model.</a:t>
            </a:r>
          </a:p>
        </p:txBody>
      </p:sp>
      <p:sp>
        <p:nvSpPr>
          <p:cNvPr id="8" name="Freeform 7">
            <a:extLst>
              <a:ext uri="{FF2B5EF4-FFF2-40B4-BE49-F238E27FC236}">
                <a16:creationId xmlns:a16="http://schemas.microsoft.com/office/drawing/2014/main" id="{EAA69964-E3CA-6342-A096-38D9E2652BBC}"/>
              </a:ext>
            </a:extLst>
          </p:cNvPr>
          <p:cNvSpPr/>
          <p:nvPr/>
        </p:nvSpPr>
        <p:spPr>
          <a:xfrm>
            <a:off x="914400" y="1905000"/>
            <a:ext cx="2011047" cy="2011047"/>
          </a:xfrm>
          <a:custGeom>
            <a:avLst/>
            <a:gdLst>
              <a:gd name="connsiteX0" fmla="*/ 0 w 2011047"/>
              <a:gd name="connsiteY0" fmla="*/ 2011047 h 2011047"/>
              <a:gd name="connsiteX1" fmla="*/ 2011047 w 2011047"/>
              <a:gd name="connsiteY1" fmla="*/ 0 h 2011047"/>
              <a:gd name="connsiteX2" fmla="*/ 2011047 w 2011047"/>
              <a:gd name="connsiteY2" fmla="*/ 2011047 h 2011047"/>
              <a:gd name="connsiteX3" fmla="*/ 0 w 2011047"/>
              <a:gd name="connsiteY3" fmla="*/ 2011047 h 2011047"/>
            </a:gdLst>
            <a:ahLst/>
            <a:cxnLst>
              <a:cxn ang="0">
                <a:pos x="connsiteX0" y="connsiteY0"/>
              </a:cxn>
              <a:cxn ang="0">
                <a:pos x="connsiteX1" y="connsiteY1"/>
              </a:cxn>
              <a:cxn ang="0">
                <a:pos x="connsiteX2" y="connsiteY2"/>
              </a:cxn>
              <a:cxn ang="0">
                <a:pos x="connsiteX3" y="connsiteY3"/>
              </a:cxn>
            </a:cxnLst>
            <a:rect l="l" t="t" r="r" b="b"/>
            <a:pathLst>
              <a:path w="2011047" h="2011047">
                <a:moveTo>
                  <a:pt x="0" y="2011047"/>
                </a:moveTo>
                <a:cubicBezTo>
                  <a:pt x="0" y="900376"/>
                  <a:pt x="900376" y="0"/>
                  <a:pt x="2011047" y="0"/>
                </a:cubicBezTo>
                <a:lnTo>
                  <a:pt x="2011047" y="2011047"/>
                </a:lnTo>
                <a:lnTo>
                  <a:pt x="0" y="2011047"/>
                </a:lnTo>
                <a:close/>
              </a:path>
            </a:pathLst>
          </a:custGeom>
          <a:solidFill>
            <a:srgbClr val="002A5A"/>
          </a:solidFill>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809494" tIns="809494" rIns="220472" bIns="220472" numCol="1" spcCol="1270" anchor="ctr" anchorCtr="0">
            <a:noAutofit/>
          </a:bodyPr>
          <a:lstStyle/>
          <a:p>
            <a:pPr marL="0" lvl="0" indent="0" algn="ctr" defTabSz="1377950">
              <a:lnSpc>
                <a:spcPct val="90000"/>
              </a:lnSpc>
              <a:spcBef>
                <a:spcPct val="0"/>
              </a:spcBef>
              <a:spcAft>
                <a:spcPct val="35000"/>
              </a:spcAft>
              <a:buNone/>
            </a:pPr>
            <a:r>
              <a:rPr lang="en-GB" sz="3100" kern="1200" dirty="0">
                <a:latin typeface="Roboto" panose="02000000000000000000" pitchFamily="2" charset="0"/>
                <a:ea typeface="Roboto" panose="02000000000000000000" pitchFamily="2" charset="0"/>
                <a:cs typeface="Roboto" panose="02000000000000000000" pitchFamily="2" charset="0"/>
              </a:rPr>
              <a:t>Plan</a:t>
            </a:r>
          </a:p>
        </p:txBody>
      </p:sp>
      <p:sp>
        <p:nvSpPr>
          <p:cNvPr id="9" name="Freeform 8">
            <a:extLst>
              <a:ext uri="{FF2B5EF4-FFF2-40B4-BE49-F238E27FC236}">
                <a16:creationId xmlns:a16="http://schemas.microsoft.com/office/drawing/2014/main" id="{337B335A-7C65-394D-B6F7-5EF6FEFB5B9E}"/>
              </a:ext>
            </a:extLst>
          </p:cNvPr>
          <p:cNvSpPr/>
          <p:nvPr/>
        </p:nvSpPr>
        <p:spPr>
          <a:xfrm>
            <a:off x="3018337" y="1905000"/>
            <a:ext cx="2011047" cy="2011047"/>
          </a:xfrm>
          <a:custGeom>
            <a:avLst/>
            <a:gdLst>
              <a:gd name="connsiteX0" fmla="*/ 0 w 2011047"/>
              <a:gd name="connsiteY0" fmla="*/ 2011047 h 2011047"/>
              <a:gd name="connsiteX1" fmla="*/ 2011047 w 2011047"/>
              <a:gd name="connsiteY1" fmla="*/ 0 h 2011047"/>
              <a:gd name="connsiteX2" fmla="*/ 2011047 w 2011047"/>
              <a:gd name="connsiteY2" fmla="*/ 2011047 h 2011047"/>
              <a:gd name="connsiteX3" fmla="*/ 0 w 2011047"/>
              <a:gd name="connsiteY3" fmla="*/ 2011047 h 2011047"/>
            </a:gdLst>
            <a:ahLst/>
            <a:cxnLst>
              <a:cxn ang="0">
                <a:pos x="connsiteX0" y="connsiteY0"/>
              </a:cxn>
              <a:cxn ang="0">
                <a:pos x="connsiteX1" y="connsiteY1"/>
              </a:cxn>
              <a:cxn ang="0">
                <a:pos x="connsiteX2" y="connsiteY2"/>
              </a:cxn>
              <a:cxn ang="0">
                <a:pos x="connsiteX3" y="connsiteY3"/>
              </a:cxn>
            </a:cxnLst>
            <a:rect l="l" t="t" r="r" b="b"/>
            <a:pathLst>
              <a:path w="2011047" h="2011047">
                <a:moveTo>
                  <a:pt x="0" y="0"/>
                </a:moveTo>
                <a:cubicBezTo>
                  <a:pt x="1110671" y="0"/>
                  <a:pt x="2011047" y="900376"/>
                  <a:pt x="2011047" y="2011047"/>
                </a:cubicBezTo>
                <a:lnTo>
                  <a:pt x="0" y="2011047"/>
                </a:lnTo>
                <a:lnTo>
                  <a:pt x="0" y="0"/>
                </a:lnTo>
                <a:close/>
              </a:path>
            </a:pathLst>
          </a:custGeom>
          <a:solidFill>
            <a:srgbClr val="1C5984"/>
          </a:solidFill>
        </p:spPr>
        <p:style>
          <a:lnRef idx="2">
            <a:schemeClr val="lt1">
              <a:hueOff val="0"/>
              <a:satOff val="0"/>
              <a:lumOff val="0"/>
              <a:alphaOff val="0"/>
            </a:schemeClr>
          </a:lnRef>
          <a:fillRef idx="1">
            <a:schemeClr val="accent1">
              <a:shade val="80000"/>
              <a:hueOff val="90421"/>
              <a:satOff val="1725"/>
              <a:lumOff val="7618"/>
              <a:alphaOff val="0"/>
            </a:schemeClr>
          </a:fillRef>
          <a:effectRef idx="0">
            <a:schemeClr val="accent1">
              <a:shade val="80000"/>
              <a:hueOff val="90421"/>
              <a:satOff val="1725"/>
              <a:lumOff val="7618"/>
              <a:alphaOff val="0"/>
            </a:schemeClr>
          </a:effectRef>
          <a:fontRef idx="minor">
            <a:schemeClr val="lt1"/>
          </a:fontRef>
        </p:style>
        <p:txBody>
          <a:bodyPr spcFirstLastPara="0" vert="horz" wrap="square" lIns="220472" tIns="809494" rIns="809494" bIns="220472" numCol="1" spcCol="1270" anchor="ctr" anchorCtr="0">
            <a:noAutofit/>
          </a:bodyPr>
          <a:lstStyle/>
          <a:p>
            <a:pPr marL="0" lvl="0" indent="0" algn="ctr" defTabSz="1377950">
              <a:lnSpc>
                <a:spcPct val="90000"/>
              </a:lnSpc>
              <a:spcBef>
                <a:spcPct val="0"/>
              </a:spcBef>
              <a:spcAft>
                <a:spcPct val="35000"/>
              </a:spcAft>
              <a:buNone/>
            </a:pPr>
            <a:r>
              <a:rPr lang="en-GB" sz="3100" kern="1200" dirty="0">
                <a:latin typeface="Roboto" panose="02000000000000000000" pitchFamily="2" charset="0"/>
                <a:ea typeface="Roboto" panose="02000000000000000000" pitchFamily="2" charset="0"/>
                <a:cs typeface="Roboto" panose="02000000000000000000" pitchFamily="2" charset="0"/>
              </a:rPr>
              <a:t>Do</a:t>
            </a:r>
          </a:p>
        </p:txBody>
      </p:sp>
      <p:sp>
        <p:nvSpPr>
          <p:cNvPr id="10" name="Freeform 9">
            <a:extLst>
              <a:ext uri="{FF2B5EF4-FFF2-40B4-BE49-F238E27FC236}">
                <a16:creationId xmlns:a16="http://schemas.microsoft.com/office/drawing/2014/main" id="{C8F1C892-02C1-4B45-90A5-E142E76A2F21}"/>
              </a:ext>
            </a:extLst>
          </p:cNvPr>
          <p:cNvSpPr/>
          <p:nvPr/>
        </p:nvSpPr>
        <p:spPr>
          <a:xfrm>
            <a:off x="3018337" y="4008936"/>
            <a:ext cx="2011047" cy="2011048"/>
          </a:xfrm>
          <a:custGeom>
            <a:avLst/>
            <a:gdLst>
              <a:gd name="connsiteX0" fmla="*/ 0 w 2011047"/>
              <a:gd name="connsiteY0" fmla="*/ 2011047 h 2011047"/>
              <a:gd name="connsiteX1" fmla="*/ 2011047 w 2011047"/>
              <a:gd name="connsiteY1" fmla="*/ 0 h 2011047"/>
              <a:gd name="connsiteX2" fmla="*/ 2011047 w 2011047"/>
              <a:gd name="connsiteY2" fmla="*/ 2011047 h 2011047"/>
              <a:gd name="connsiteX3" fmla="*/ 0 w 2011047"/>
              <a:gd name="connsiteY3" fmla="*/ 2011047 h 2011047"/>
            </a:gdLst>
            <a:ahLst/>
            <a:cxnLst>
              <a:cxn ang="0">
                <a:pos x="connsiteX0" y="connsiteY0"/>
              </a:cxn>
              <a:cxn ang="0">
                <a:pos x="connsiteX1" y="connsiteY1"/>
              </a:cxn>
              <a:cxn ang="0">
                <a:pos x="connsiteX2" y="connsiteY2"/>
              </a:cxn>
              <a:cxn ang="0">
                <a:pos x="connsiteX3" y="connsiteY3"/>
              </a:cxn>
            </a:cxnLst>
            <a:rect l="l" t="t" r="r" b="b"/>
            <a:pathLst>
              <a:path w="2011047" h="2011047">
                <a:moveTo>
                  <a:pt x="2011047" y="0"/>
                </a:moveTo>
                <a:cubicBezTo>
                  <a:pt x="2011047" y="1110671"/>
                  <a:pt x="1110671" y="2011047"/>
                  <a:pt x="0" y="2011047"/>
                </a:cubicBezTo>
                <a:lnTo>
                  <a:pt x="0" y="0"/>
                </a:lnTo>
                <a:lnTo>
                  <a:pt x="2011047" y="0"/>
                </a:lnTo>
                <a:close/>
              </a:path>
            </a:pathLst>
          </a:custGeom>
          <a:solidFill>
            <a:srgbClr val="009DE0"/>
          </a:solidFill>
        </p:spPr>
        <p:style>
          <a:lnRef idx="2">
            <a:schemeClr val="lt1">
              <a:hueOff val="0"/>
              <a:satOff val="0"/>
              <a:lumOff val="0"/>
              <a:alphaOff val="0"/>
            </a:schemeClr>
          </a:lnRef>
          <a:fillRef idx="1">
            <a:schemeClr val="accent1">
              <a:shade val="80000"/>
              <a:hueOff val="180842"/>
              <a:satOff val="3450"/>
              <a:lumOff val="15237"/>
              <a:alphaOff val="0"/>
            </a:schemeClr>
          </a:fillRef>
          <a:effectRef idx="0">
            <a:schemeClr val="accent1">
              <a:shade val="80000"/>
              <a:hueOff val="180842"/>
              <a:satOff val="3450"/>
              <a:lumOff val="15237"/>
              <a:alphaOff val="0"/>
            </a:schemeClr>
          </a:effectRef>
          <a:fontRef idx="minor">
            <a:schemeClr val="lt1"/>
          </a:fontRef>
        </p:style>
        <p:txBody>
          <a:bodyPr spcFirstLastPara="0" vert="horz" wrap="square" lIns="220472" tIns="220473" rIns="809494" bIns="809494" numCol="1" spcCol="1270" anchor="ctr" anchorCtr="0">
            <a:noAutofit/>
          </a:bodyPr>
          <a:lstStyle/>
          <a:p>
            <a:pPr marL="0" lvl="0" indent="0" algn="ctr" defTabSz="1377950">
              <a:lnSpc>
                <a:spcPct val="90000"/>
              </a:lnSpc>
              <a:spcBef>
                <a:spcPct val="0"/>
              </a:spcBef>
              <a:spcAft>
                <a:spcPct val="35000"/>
              </a:spcAft>
              <a:buNone/>
            </a:pPr>
            <a:r>
              <a:rPr lang="en-GB" sz="2400" kern="1200" dirty="0">
                <a:latin typeface="Roboto" panose="02000000000000000000" pitchFamily="2" charset="0"/>
                <a:ea typeface="Roboto" panose="02000000000000000000" pitchFamily="2" charset="0"/>
                <a:cs typeface="Roboto" panose="02000000000000000000" pitchFamily="2" charset="0"/>
              </a:rPr>
              <a:t>Check</a:t>
            </a:r>
          </a:p>
        </p:txBody>
      </p:sp>
      <p:sp>
        <p:nvSpPr>
          <p:cNvPr id="11" name="Freeform 10">
            <a:extLst>
              <a:ext uri="{FF2B5EF4-FFF2-40B4-BE49-F238E27FC236}">
                <a16:creationId xmlns:a16="http://schemas.microsoft.com/office/drawing/2014/main" id="{1DA0CD45-55C6-2F40-8460-E817E826A896}"/>
              </a:ext>
            </a:extLst>
          </p:cNvPr>
          <p:cNvSpPr/>
          <p:nvPr/>
        </p:nvSpPr>
        <p:spPr>
          <a:xfrm>
            <a:off x="914400" y="4008937"/>
            <a:ext cx="2011047" cy="2011047"/>
          </a:xfrm>
          <a:custGeom>
            <a:avLst/>
            <a:gdLst>
              <a:gd name="connsiteX0" fmla="*/ 0 w 2011047"/>
              <a:gd name="connsiteY0" fmla="*/ 2011047 h 2011047"/>
              <a:gd name="connsiteX1" fmla="*/ 2011047 w 2011047"/>
              <a:gd name="connsiteY1" fmla="*/ 0 h 2011047"/>
              <a:gd name="connsiteX2" fmla="*/ 2011047 w 2011047"/>
              <a:gd name="connsiteY2" fmla="*/ 2011047 h 2011047"/>
              <a:gd name="connsiteX3" fmla="*/ 0 w 2011047"/>
              <a:gd name="connsiteY3" fmla="*/ 2011047 h 2011047"/>
            </a:gdLst>
            <a:ahLst/>
            <a:cxnLst>
              <a:cxn ang="0">
                <a:pos x="connsiteX0" y="connsiteY0"/>
              </a:cxn>
              <a:cxn ang="0">
                <a:pos x="connsiteX1" y="connsiteY1"/>
              </a:cxn>
              <a:cxn ang="0">
                <a:pos x="connsiteX2" y="connsiteY2"/>
              </a:cxn>
              <a:cxn ang="0">
                <a:pos x="connsiteX3" y="connsiteY3"/>
              </a:cxn>
            </a:cxnLst>
            <a:rect l="l" t="t" r="r" b="b"/>
            <a:pathLst>
              <a:path w="2011047" h="2011047">
                <a:moveTo>
                  <a:pt x="2011047" y="2011047"/>
                </a:moveTo>
                <a:cubicBezTo>
                  <a:pt x="900376" y="2011047"/>
                  <a:pt x="0" y="1110671"/>
                  <a:pt x="0" y="0"/>
                </a:cubicBezTo>
                <a:lnTo>
                  <a:pt x="2011047" y="0"/>
                </a:lnTo>
                <a:lnTo>
                  <a:pt x="2011047" y="2011047"/>
                </a:lnTo>
                <a:close/>
              </a:path>
            </a:pathLst>
          </a:custGeom>
          <a:solidFill>
            <a:srgbClr val="2E84BF"/>
          </a:solidFill>
        </p:spPr>
        <p:style>
          <a:lnRef idx="2">
            <a:schemeClr val="lt1">
              <a:hueOff val="0"/>
              <a:satOff val="0"/>
              <a:lumOff val="0"/>
              <a:alphaOff val="0"/>
            </a:schemeClr>
          </a:lnRef>
          <a:fillRef idx="1">
            <a:schemeClr val="accent1">
              <a:shade val="80000"/>
              <a:hueOff val="271263"/>
              <a:satOff val="5175"/>
              <a:lumOff val="22855"/>
              <a:alphaOff val="0"/>
            </a:schemeClr>
          </a:fillRef>
          <a:effectRef idx="0">
            <a:schemeClr val="accent1">
              <a:shade val="80000"/>
              <a:hueOff val="271263"/>
              <a:satOff val="5175"/>
              <a:lumOff val="22855"/>
              <a:alphaOff val="0"/>
            </a:schemeClr>
          </a:effectRef>
          <a:fontRef idx="minor">
            <a:schemeClr val="lt1"/>
          </a:fontRef>
        </p:style>
        <p:txBody>
          <a:bodyPr spcFirstLastPara="0" vert="horz" wrap="square" lIns="809494" tIns="220472" rIns="220472" bIns="809493" numCol="1" spcCol="1270" anchor="ctr" anchorCtr="0">
            <a:noAutofit/>
          </a:bodyPr>
          <a:lstStyle/>
          <a:p>
            <a:pPr marL="0" lvl="0" indent="0" algn="ctr" defTabSz="1377950">
              <a:lnSpc>
                <a:spcPct val="90000"/>
              </a:lnSpc>
              <a:spcBef>
                <a:spcPct val="0"/>
              </a:spcBef>
              <a:spcAft>
                <a:spcPct val="35000"/>
              </a:spcAft>
              <a:buNone/>
            </a:pPr>
            <a:r>
              <a:rPr lang="en-GB" sz="3100" kern="1200" dirty="0">
                <a:latin typeface="Roboto" panose="02000000000000000000" pitchFamily="2" charset="0"/>
                <a:ea typeface="Roboto" panose="02000000000000000000" pitchFamily="2" charset="0"/>
                <a:cs typeface="Roboto" panose="02000000000000000000" pitchFamily="2" charset="0"/>
              </a:rPr>
              <a:t>Act</a:t>
            </a:r>
          </a:p>
        </p:txBody>
      </p:sp>
      <p:sp>
        <p:nvSpPr>
          <p:cNvPr id="12" name="Circular Arrow 11">
            <a:extLst>
              <a:ext uri="{FF2B5EF4-FFF2-40B4-BE49-F238E27FC236}">
                <a16:creationId xmlns:a16="http://schemas.microsoft.com/office/drawing/2014/main" id="{C9143774-BA51-4C40-A2AF-2D6390220FF0}"/>
              </a:ext>
            </a:extLst>
          </p:cNvPr>
          <p:cNvSpPr/>
          <p:nvPr/>
        </p:nvSpPr>
        <p:spPr>
          <a:xfrm>
            <a:off x="2624720" y="3544492"/>
            <a:ext cx="694345" cy="603778"/>
          </a:xfrm>
          <a:prstGeom prst="circularArrow">
            <a:avLst/>
          </a:prstGeom>
          <a:solidFill>
            <a:srgbClr val="4FC9FF"/>
          </a:solidFill>
          <a:ln>
            <a:solidFill>
              <a:srgbClr val="3C9EE1"/>
            </a:solidFill>
          </a:ln>
        </p:spPr>
        <p:style>
          <a:lnRef idx="2">
            <a:schemeClr val="l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NL"/>
          </a:p>
        </p:txBody>
      </p:sp>
      <p:sp>
        <p:nvSpPr>
          <p:cNvPr id="13" name="Circular Arrow 12">
            <a:extLst>
              <a:ext uri="{FF2B5EF4-FFF2-40B4-BE49-F238E27FC236}">
                <a16:creationId xmlns:a16="http://schemas.microsoft.com/office/drawing/2014/main" id="{74FA0950-C370-A144-B6B7-56B810B55E40}"/>
              </a:ext>
            </a:extLst>
          </p:cNvPr>
          <p:cNvSpPr/>
          <p:nvPr/>
        </p:nvSpPr>
        <p:spPr>
          <a:xfrm rot="10800000">
            <a:off x="2624720" y="3776714"/>
            <a:ext cx="694345" cy="603778"/>
          </a:xfrm>
          <a:prstGeom prst="circularArrow">
            <a:avLst/>
          </a:prstGeom>
          <a:solidFill>
            <a:srgbClr val="4FC9FF"/>
          </a:solidFill>
          <a:ln>
            <a:solidFill>
              <a:srgbClr val="3C9EE1"/>
            </a:solidFill>
          </a:ln>
        </p:spPr>
        <p:style>
          <a:lnRef idx="2">
            <a:schemeClr val="l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 name="TextBox 1">
            <a:extLst>
              <a:ext uri="{FF2B5EF4-FFF2-40B4-BE49-F238E27FC236}">
                <a16:creationId xmlns:a16="http://schemas.microsoft.com/office/drawing/2014/main" id="{6EF23F3A-CBFE-604A-99ED-FFBBED7F0D9F}"/>
              </a:ext>
            </a:extLst>
          </p:cNvPr>
          <p:cNvSpPr txBox="1"/>
          <p:nvPr/>
        </p:nvSpPr>
        <p:spPr>
          <a:xfrm>
            <a:off x="2932984" y="1447800"/>
            <a:ext cx="1475084" cy="521681"/>
          </a:xfrm>
          <a:prstGeom prst="rect">
            <a:avLst/>
          </a:prstGeom>
          <a:noFill/>
        </p:spPr>
        <p:txBody>
          <a:bodyPr wrap="none" rtlCol="0">
            <a:spAutoFit/>
          </a:bodyPr>
          <a:lstStyle/>
          <a:p>
            <a:pPr algn="ctr" defTabSz="1377950">
              <a:lnSpc>
                <a:spcPct val="90000"/>
              </a:lnSpc>
              <a:spcAft>
                <a:spcPct val="35000"/>
              </a:spcAft>
            </a:pPr>
            <a:r>
              <a:rPr lang="en-NL" sz="3100" dirty="0">
                <a:solidFill>
                  <a:schemeClr val="lt1"/>
                </a:solidFill>
                <a:latin typeface="Roboto" panose="02000000000000000000" pitchFamily="2" charset="0"/>
                <a:ea typeface="Roboto" panose="02000000000000000000" pitchFamily="2" charset="0"/>
                <a:cs typeface="Roboto" panose="02000000000000000000" pitchFamily="2" charset="0"/>
              </a:rPr>
              <a:t>Control</a:t>
            </a:r>
          </a:p>
        </p:txBody>
      </p:sp>
      <p:sp>
        <p:nvSpPr>
          <p:cNvPr id="3" name="Slide Number Placeholder 2">
            <a:extLst>
              <a:ext uri="{FF2B5EF4-FFF2-40B4-BE49-F238E27FC236}">
                <a16:creationId xmlns:a16="http://schemas.microsoft.com/office/drawing/2014/main" id="{480304A9-A804-4D1D-9637-DE6ECF47CC9C}"/>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57</a:t>
            </a:fld>
            <a:endParaRPr lang="nl-NL"/>
          </a:p>
        </p:txBody>
      </p:sp>
    </p:spTree>
    <p:extLst>
      <p:ext uri="{BB962C8B-B14F-4D97-AF65-F5344CB8AC3E}">
        <p14:creationId xmlns:p14="http://schemas.microsoft.com/office/powerpoint/2010/main" val="13737078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and Round Single Corner of Rectangle 5">
            <a:extLst>
              <a:ext uri="{FF2B5EF4-FFF2-40B4-BE49-F238E27FC236}">
                <a16:creationId xmlns:a16="http://schemas.microsoft.com/office/drawing/2014/main" id="{227938BC-7310-E141-A10F-2C7516D84386}"/>
              </a:ext>
            </a:extLst>
          </p:cNvPr>
          <p:cNvSpPr/>
          <p:nvPr/>
        </p:nvSpPr>
        <p:spPr>
          <a:xfrm flipV="1">
            <a:off x="0" y="-1"/>
            <a:ext cx="12192000" cy="6858000"/>
          </a:xfrm>
          <a:prstGeom prst="snipRoundRect">
            <a:avLst>
              <a:gd name="adj1" fmla="val 0"/>
              <a:gd name="adj2" fmla="val 159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Snip and Round Single Corner of Rectangle 3">
            <a:extLst>
              <a:ext uri="{FF2B5EF4-FFF2-40B4-BE49-F238E27FC236}">
                <a16:creationId xmlns:a16="http://schemas.microsoft.com/office/drawing/2014/main" id="{2F05C2B1-71D7-954A-9722-0A0D8979BACE}"/>
              </a:ext>
            </a:extLst>
          </p:cNvPr>
          <p:cNvSpPr/>
          <p:nvPr/>
        </p:nvSpPr>
        <p:spPr>
          <a:xfrm flipV="1">
            <a:off x="0" y="647700"/>
            <a:ext cx="11582400" cy="5562600"/>
          </a:xfrm>
          <a:prstGeom prst="snipRoundRect">
            <a:avLst>
              <a:gd name="adj1" fmla="val 0"/>
              <a:gd name="adj2" fmla="val 16667"/>
            </a:avLst>
          </a:prstGeom>
          <a:solidFill>
            <a:srgbClr val="022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D5E4EEEE-5DCF-0C4F-BF09-5D26ECD57A5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38200" y="2617887"/>
            <a:ext cx="1689033" cy="1622226"/>
          </a:xfrm>
          <a:prstGeom prst="rect">
            <a:avLst/>
          </a:prstGeom>
        </p:spPr>
      </p:pic>
      <p:sp>
        <p:nvSpPr>
          <p:cNvPr id="2" name="Rectangle 1">
            <a:extLst>
              <a:ext uri="{FF2B5EF4-FFF2-40B4-BE49-F238E27FC236}">
                <a16:creationId xmlns:a16="http://schemas.microsoft.com/office/drawing/2014/main" id="{AB8AFE96-8632-A045-AAD2-EE5EA7622124}"/>
              </a:ext>
            </a:extLst>
          </p:cNvPr>
          <p:cNvSpPr/>
          <p:nvPr/>
        </p:nvSpPr>
        <p:spPr>
          <a:xfrm>
            <a:off x="3365433" y="2743200"/>
            <a:ext cx="7988367" cy="1446550"/>
          </a:xfrm>
          <a:prstGeom prst="rect">
            <a:avLst/>
          </a:prstGeom>
        </p:spPr>
        <p:txBody>
          <a:bodyPr wrap="square">
            <a:spAutoFit/>
          </a:bodyPr>
          <a:lstStyle/>
          <a:p>
            <a:r>
              <a:rPr lang="en-US" sz="4400" dirty="0">
                <a:solidFill>
                  <a:schemeClr val="bg1"/>
                </a:solidFill>
                <a:latin typeface="Montserrat SemiBold" panose="00000700000000000000" pitchFamily="2" charset="0"/>
                <a:cs typeface="Arial" panose="020B0604020202020204" pitchFamily="34" charset="0"/>
              </a:rPr>
              <a:t>3. Information security controls</a:t>
            </a:r>
          </a:p>
        </p:txBody>
      </p:sp>
    </p:spTree>
    <p:extLst>
      <p:ext uri="{BB962C8B-B14F-4D97-AF65-F5344CB8AC3E}">
        <p14:creationId xmlns:p14="http://schemas.microsoft.com/office/powerpoint/2010/main" val="37654460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a:solidFill>
                  <a:schemeClr val="bg1"/>
                </a:solidFill>
                <a:latin typeface="Montserrat SemiBold" panose="00000700000000000000" pitchFamily="2" charset="0"/>
              </a:rPr>
              <a:t>Strategies for controls</a:t>
            </a:r>
            <a:endParaRPr lang="en-NL" sz="2400" b="1">
              <a:solidFill>
                <a:schemeClr val="bg1"/>
              </a:solidFill>
              <a:latin typeface="Montserrat SemiBold" panose="00000700000000000000" pitchFamily="2" charset="0"/>
            </a:endParaRPr>
          </a:p>
        </p:txBody>
      </p:sp>
      <p:sp>
        <p:nvSpPr>
          <p:cNvPr id="34" name="TextBox 33">
            <a:extLst>
              <a:ext uri="{FF2B5EF4-FFF2-40B4-BE49-F238E27FC236}">
                <a16:creationId xmlns:a16="http://schemas.microsoft.com/office/drawing/2014/main" id="{9CC27AE0-9E5B-E347-94ED-8F76BF985811}"/>
              </a:ext>
            </a:extLst>
          </p:cNvPr>
          <p:cNvSpPr txBox="1"/>
          <p:nvPr/>
        </p:nvSpPr>
        <p:spPr>
          <a:xfrm>
            <a:off x="5334000" y="3625726"/>
            <a:ext cx="6236686" cy="1815882"/>
          </a:xfrm>
          <a:prstGeom prst="rect">
            <a:avLst/>
          </a:prstGeom>
          <a:noFill/>
        </p:spPr>
        <p:txBody>
          <a:bodyPr wrap="square" rtlCol="0">
            <a:spAutoFit/>
          </a:bodyPr>
          <a:lstStyle/>
          <a:p>
            <a:pPr marL="285750" indent="-285750">
              <a:buClr>
                <a:srgbClr val="002A5A"/>
              </a:buClr>
              <a:buFont typeface="Arial" panose="020B0604020202020204" pitchFamily="34" charset="0"/>
              <a:buChar char="•"/>
            </a:pPr>
            <a:r>
              <a:rPr lang="en-GB" sz="1400" b="1" dirty="0">
                <a:solidFill>
                  <a:srgbClr val="002A5A"/>
                </a:solidFill>
                <a:latin typeface="Roboto" panose="02000000000000000000" pitchFamily="2" charset="0"/>
                <a:ea typeface="Roboto" panose="02000000000000000000" pitchFamily="2" charset="0"/>
              </a:rPr>
              <a:t>Therefore, there are a number of options (strategies) for information security improvement:</a:t>
            </a:r>
          </a:p>
          <a:p>
            <a:pPr marL="285750" indent="-285750">
              <a:buClr>
                <a:srgbClr val="002A5A"/>
              </a:buClr>
              <a:buFont typeface="Arial" panose="020B0604020202020204" pitchFamily="34" charset="0"/>
              <a:buChar char="•"/>
            </a:pPr>
            <a:endParaRPr lang="en-GB" sz="1400" dirty="0">
              <a:latin typeface="Roboto" panose="02000000000000000000" pitchFamily="2" charset="0"/>
              <a:ea typeface="Roboto" panose="02000000000000000000" pitchFamily="2" charset="0"/>
            </a:endParaRPr>
          </a:p>
          <a:p>
            <a:pPr marL="742950" lvl="1"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Focus on </a:t>
            </a:r>
            <a:r>
              <a:rPr lang="en-GB" sz="1400" b="1" dirty="0">
                <a:solidFill>
                  <a:srgbClr val="3C9EE1"/>
                </a:solidFill>
                <a:latin typeface="Roboto" panose="02000000000000000000" pitchFamily="2" charset="0"/>
                <a:ea typeface="Roboto" panose="02000000000000000000" pitchFamily="2" charset="0"/>
              </a:rPr>
              <a:t>‘plan’ </a:t>
            </a:r>
            <a:r>
              <a:rPr lang="en-GB" sz="1400" dirty="0">
                <a:solidFill>
                  <a:srgbClr val="002A5A"/>
                </a:solidFill>
                <a:latin typeface="Roboto" panose="02000000000000000000" pitchFamily="2" charset="0"/>
                <a:ea typeface="Roboto" panose="02000000000000000000" pitchFamily="2" charset="0"/>
              </a:rPr>
              <a:t>(describing the planned controls);</a:t>
            </a:r>
          </a:p>
          <a:p>
            <a:pPr marL="742950" lvl="1" indent="-285750">
              <a:buClr>
                <a:srgbClr val="002A5A"/>
              </a:buClr>
              <a:buFont typeface="Arial" panose="020B0604020202020204" pitchFamily="34" charset="0"/>
              <a:buChar char="•"/>
            </a:pPr>
            <a:endParaRPr lang="en-GB" sz="1400" dirty="0">
              <a:latin typeface="Roboto" panose="02000000000000000000" pitchFamily="2" charset="0"/>
              <a:ea typeface="Roboto" panose="02000000000000000000" pitchFamily="2" charset="0"/>
            </a:endParaRPr>
          </a:p>
          <a:p>
            <a:pPr marL="742950" lvl="1"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Focus on </a:t>
            </a:r>
            <a:r>
              <a:rPr lang="en-GB" sz="1400" b="1" dirty="0">
                <a:solidFill>
                  <a:srgbClr val="3C9EE1"/>
                </a:solidFill>
                <a:latin typeface="Roboto" panose="02000000000000000000" pitchFamily="2" charset="0"/>
                <a:ea typeface="Roboto" panose="02000000000000000000" pitchFamily="2" charset="0"/>
              </a:rPr>
              <a:t>‘do’</a:t>
            </a:r>
            <a:r>
              <a:rPr lang="en-GB" sz="1400" b="1" dirty="0">
                <a:solidFill>
                  <a:srgbClr val="002A5A"/>
                </a:solidFill>
                <a:latin typeface="Roboto" panose="02000000000000000000" pitchFamily="2" charset="0"/>
                <a:ea typeface="Roboto" panose="02000000000000000000" pitchFamily="2" charset="0"/>
              </a:rPr>
              <a:t>;</a:t>
            </a:r>
          </a:p>
          <a:p>
            <a:pPr marL="742950" lvl="1" indent="-285750">
              <a:buClr>
                <a:srgbClr val="00B0F0"/>
              </a:buClr>
              <a:buFont typeface="Arial" panose="020B0604020202020204" pitchFamily="34" charset="0"/>
              <a:buChar char="•"/>
            </a:pPr>
            <a:endParaRPr lang="en-GB" sz="1400" dirty="0">
              <a:latin typeface="Roboto" panose="02000000000000000000" pitchFamily="2" charset="0"/>
              <a:ea typeface="Roboto" panose="02000000000000000000" pitchFamily="2" charset="0"/>
            </a:endParaRPr>
          </a:p>
          <a:p>
            <a:pPr marL="742950" lvl="1"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Focus on </a:t>
            </a:r>
            <a:r>
              <a:rPr lang="en-GB" sz="1400" b="1" dirty="0">
                <a:solidFill>
                  <a:srgbClr val="3C9EE1"/>
                </a:solidFill>
                <a:latin typeface="Roboto" panose="02000000000000000000" pitchFamily="2" charset="0"/>
                <a:ea typeface="Roboto" panose="02000000000000000000" pitchFamily="2" charset="0"/>
              </a:rPr>
              <a:t>‘check/act’</a:t>
            </a:r>
            <a:r>
              <a:rPr lang="en-GB" sz="1400" b="1" dirty="0">
                <a:solidFill>
                  <a:srgbClr val="002A5A"/>
                </a:solidFill>
                <a:latin typeface="Roboto" panose="02000000000000000000" pitchFamily="2" charset="0"/>
                <a:ea typeface="Roboto" panose="02000000000000000000" pitchFamily="2" charset="0"/>
              </a:rPr>
              <a:t> </a:t>
            </a:r>
            <a:r>
              <a:rPr lang="en-GB" sz="1400" dirty="0">
                <a:solidFill>
                  <a:srgbClr val="002A5A"/>
                </a:solidFill>
                <a:latin typeface="Roboto" panose="02000000000000000000" pitchFamily="2" charset="0"/>
                <a:ea typeface="Roboto" panose="02000000000000000000" pitchFamily="2" charset="0"/>
              </a:rPr>
              <a:t>(continuous improvement).</a:t>
            </a:r>
          </a:p>
        </p:txBody>
      </p:sp>
      <p:sp>
        <p:nvSpPr>
          <p:cNvPr id="2" name="Rectangle 1">
            <a:extLst>
              <a:ext uri="{FF2B5EF4-FFF2-40B4-BE49-F238E27FC236}">
                <a16:creationId xmlns:a16="http://schemas.microsoft.com/office/drawing/2014/main" id="{5C58BB41-B1DF-B449-81EF-42D52DA37229}"/>
              </a:ext>
            </a:extLst>
          </p:cNvPr>
          <p:cNvSpPr/>
          <p:nvPr/>
        </p:nvSpPr>
        <p:spPr>
          <a:xfrm>
            <a:off x="228600" y="1432522"/>
            <a:ext cx="10972800" cy="1046440"/>
          </a:xfrm>
          <a:prstGeom prst="rect">
            <a:avLst/>
          </a:prstGeom>
        </p:spPr>
        <p:txBody>
          <a:bodyPr wrap="square">
            <a:spAutoFit/>
          </a:bodyPr>
          <a:lstStyle/>
          <a:p>
            <a:pPr>
              <a:buClr>
                <a:srgbClr val="00B0F0"/>
              </a:buClr>
            </a:pPr>
            <a:r>
              <a:rPr lang="en-GB" sz="1600" b="1" dirty="0">
                <a:solidFill>
                  <a:srgbClr val="009DE0"/>
                </a:solidFill>
                <a:latin typeface="Roboto" panose="02000000000000000000" pitchFamily="2" charset="0"/>
                <a:ea typeface="Roboto" panose="02000000000000000000" pitchFamily="2" charset="0"/>
              </a:rPr>
              <a:t>Information security can only be improved by implementing controls</a:t>
            </a:r>
            <a:r>
              <a:rPr lang="en-GB" sz="1400" dirty="0">
                <a:solidFill>
                  <a:srgbClr val="002A5A"/>
                </a:solidFill>
                <a:latin typeface="Roboto" panose="02000000000000000000" pitchFamily="2" charset="0"/>
                <a:ea typeface="Roboto" panose="02000000000000000000" pitchFamily="2" charset="0"/>
              </a:rPr>
              <a:t>, i.e. the Plan-activities of the PDCA cycle are the most important ones. Nevertheless, </a:t>
            </a:r>
            <a:r>
              <a:rPr lang="en-GB" sz="1600" b="1" dirty="0">
                <a:solidFill>
                  <a:srgbClr val="002A5A"/>
                </a:solidFill>
                <a:latin typeface="Roboto" panose="02000000000000000000" pitchFamily="2" charset="0"/>
                <a:ea typeface="Roboto" panose="02000000000000000000" pitchFamily="2" charset="0"/>
              </a:rPr>
              <a:t>implementing the right controls is crucial </a:t>
            </a:r>
            <a:r>
              <a:rPr lang="en-GB" sz="1400" dirty="0">
                <a:solidFill>
                  <a:srgbClr val="002A5A"/>
                </a:solidFill>
                <a:latin typeface="Roboto" panose="02000000000000000000" pitchFamily="2" charset="0"/>
                <a:ea typeface="Roboto" panose="02000000000000000000" pitchFamily="2" charset="0"/>
              </a:rPr>
              <a:t>and testing whether these actually work (i.e. mitigate risk) is even more important.</a:t>
            </a:r>
          </a:p>
          <a:p>
            <a:pPr>
              <a:buClr>
                <a:srgbClr val="00B0F0"/>
              </a:buClr>
            </a:pPr>
            <a:endParaRPr lang="en-GB" sz="1400" dirty="0"/>
          </a:p>
        </p:txBody>
      </p:sp>
      <p:sp>
        <p:nvSpPr>
          <p:cNvPr id="3" name="Slide Number Placeholder 2">
            <a:extLst>
              <a:ext uri="{FF2B5EF4-FFF2-40B4-BE49-F238E27FC236}">
                <a16:creationId xmlns:a16="http://schemas.microsoft.com/office/drawing/2014/main" id="{CB4AB280-2AFB-41B3-BCB6-FCE012D67D66}"/>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59</a:t>
            </a:fld>
            <a:endParaRPr lang="nl-NL"/>
          </a:p>
        </p:txBody>
      </p:sp>
      <p:sp>
        <p:nvSpPr>
          <p:cNvPr id="7" name="Freeform 6">
            <a:extLst>
              <a:ext uri="{FF2B5EF4-FFF2-40B4-BE49-F238E27FC236}">
                <a16:creationId xmlns:a16="http://schemas.microsoft.com/office/drawing/2014/main" id="{E76947B9-C258-7373-88D4-7B747883B7DB}"/>
              </a:ext>
            </a:extLst>
          </p:cNvPr>
          <p:cNvSpPr/>
          <p:nvPr/>
        </p:nvSpPr>
        <p:spPr>
          <a:xfrm>
            <a:off x="471940" y="2367992"/>
            <a:ext cx="2011047" cy="2011047"/>
          </a:xfrm>
          <a:custGeom>
            <a:avLst/>
            <a:gdLst>
              <a:gd name="connsiteX0" fmla="*/ 0 w 2011047"/>
              <a:gd name="connsiteY0" fmla="*/ 2011047 h 2011047"/>
              <a:gd name="connsiteX1" fmla="*/ 2011047 w 2011047"/>
              <a:gd name="connsiteY1" fmla="*/ 0 h 2011047"/>
              <a:gd name="connsiteX2" fmla="*/ 2011047 w 2011047"/>
              <a:gd name="connsiteY2" fmla="*/ 2011047 h 2011047"/>
              <a:gd name="connsiteX3" fmla="*/ 0 w 2011047"/>
              <a:gd name="connsiteY3" fmla="*/ 2011047 h 2011047"/>
            </a:gdLst>
            <a:ahLst/>
            <a:cxnLst>
              <a:cxn ang="0">
                <a:pos x="connsiteX0" y="connsiteY0"/>
              </a:cxn>
              <a:cxn ang="0">
                <a:pos x="connsiteX1" y="connsiteY1"/>
              </a:cxn>
              <a:cxn ang="0">
                <a:pos x="connsiteX2" y="connsiteY2"/>
              </a:cxn>
              <a:cxn ang="0">
                <a:pos x="connsiteX3" y="connsiteY3"/>
              </a:cxn>
            </a:cxnLst>
            <a:rect l="l" t="t" r="r" b="b"/>
            <a:pathLst>
              <a:path w="2011047" h="2011047">
                <a:moveTo>
                  <a:pt x="0" y="2011047"/>
                </a:moveTo>
                <a:cubicBezTo>
                  <a:pt x="0" y="900376"/>
                  <a:pt x="900376" y="0"/>
                  <a:pt x="2011047" y="0"/>
                </a:cubicBezTo>
                <a:lnTo>
                  <a:pt x="2011047" y="2011047"/>
                </a:lnTo>
                <a:lnTo>
                  <a:pt x="0" y="2011047"/>
                </a:lnTo>
                <a:close/>
              </a:path>
            </a:pathLst>
          </a:custGeom>
          <a:solidFill>
            <a:srgbClr val="002A5A"/>
          </a:solidFill>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809494" tIns="809494" rIns="220472" bIns="220472" numCol="1" spcCol="1270" anchor="ctr" anchorCtr="0">
            <a:noAutofit/>
          </a:bodyPr>
          <a:lstStyle/>
          <a:p>
            <a:pPr marL="0" lvl="0" indent="0" algn="ctr" defTabSz="1377950">
              <a:lnSpc>
                <a:spcPct val="90000"/>
              </a:lnSpc>
              <a:spcBef>
                <a:spcPct val="0"/>
              </a:spcBef>
              <a:spcAft>
                <a:spcPct val="35000"/>
              </a:spcAft>
              <a:buNone/>
            </a:pPr>
            <a:r>
              <a:rPr lang="en-GB" sz="3100" kern="1200"/>
              <a:t>Plan</a:t>
            </a:r>
          </a:p>
        </p:txBody>
      </p:sp>
      <p:sp>
        <p:nvSpPr>
          <p:cNvPr id="14" name="Freeform 13">
            <a:extLst>
              <a:ext uri="{FF2B5EF4-FFF2-40B4-BE49-F238E27FC236}">
                <a16:creationId xmlns:a16="http://schemas.microsoft.com/office/drawing/2014/main" id="{C870DDF2-205D-99D8-508C-897CF482C05A}"/>
              </a:ext>
            </a:extLst>
          </p:cNvPr>
          <p:cNvSpPr/>
          <p:nvPr/>
        </p:nvSpPr>
        <p:spPr>
          <a:xfrm>
            <a:off x="2575877" y="2367992"/>
            <a:ext cx="2011047" cy="2011047"/>
          </a:xfrm>
          <a:custGeom>
            <a:avLst/>
            <a:gdLst>
              <a:gd name="connsiteX0" fmla="*/ 0 w 2011047"/>
              <a:gd name="connsiteY0" fmla="*/ 2011047 h 2011047"/>
              <a:gd name="connsiteX1" fmla="*/ 2011047 w 2011047"/>
              <a:gd name="connsiteY1" fmla="*/ 0 h 2011047"/>
              <a:gd name="connsiteX2" fmla="*/ 2011047 w 2011047"/>
              <a:gd name="connsiteY2" fmla="*/ 2011047 h 2011047"/>
              <a:gd name="connsiteX3" fmla="*/ 0 w 2011047"/>
              <a:gd name="connsiteY3" fmla="*/ 2011047 h 2011047"/>
            </a:gdLst>
            <a:ahLst/>
            <a:cxnLst>
              <a:cxn ang="0">
                <a:pos x="connsiteX0" y="connsiteY0"/>
              </a:cxn>
              <a:cxn ang="0">
                <a:pos x="connsiteX1" y="connsiteY1"/>
              </a:cxn>
              <a:cxn ang="0">
                <a:pos x="connsiteX2" y="connsiteY2"/>
              </a:cxn>
              <a:cxn ang="0">
                <a:pos x="connsiteX3" y="connsiteY3"/>
              </a:cxn>
            </a:cxnLst>
            <a:rect l="l" t="t" r="r" b="b"/>
            <a:pathLst>
              <a:path w="2011047" h="2011047">
                <a:moveTo>
                  <a:pt x="0" y="0"/>
                </a:moveTo>
                <a:cubicBezTo>
                  <a:pt x="1110671" y="0"/>
                  <a:pt x="2011047" y="900376"/>
                  <a:pt x="2011047" y="2011047"/>
                </a:cubicBezTo>
                <a:lnTo>
                  <a:pt x="0" y="2011047"/>
                </a:lnTo>
                <a:lnTo>
                  <a:pt x="0" y="0"/>
                </a:lnTo>
                <a:close/>
              </a:path>
            </a:pathLst>
          </a:custGeom>
          <a:solidFill>
            <a:srgbClr val="1C5984"/>
          </a:solidFill>
        </p:spPr>
        <p:style>
          <a:lnRef idx="2">
            <a:schemeClr val="lt1">
              <a:hueOff val="0"/>
              <a:satOff val="0"/>
              <a:lumOff val="0"/>
              <a:alphaOff val="0"/>
            </a:schemeClr>
          </a:lnRef>
          <a:fillRef idx="1">
            <a:schemeClr val="accent1">
              <a:shade val="80000"/>
              <a:hueOff val="90421"/>
              <a:satOff val="1725"/>
              <a:lumOff val="7618"/>
              <a:alphaOff val="0"/>
            </a:schemeClr>
          </a:fillRef>
          <a:effectRef idx="0">
            <a:schemeClr val="accent1">
              <a:shade val="80000"/>
              <a:hueOff val="90421"/>
              <a:satOff val="1725"/>
              <a:lumOff val="7618"/>
              <a:alphaOff val="0"/>
            </a:schemeClr>
          </a:effectRef>
          <a:fontRef idx="minor">
            <a:schemeClr val="lt1"/>
          </a:fontRef>
        </p:style>
        <p:txBody>
          <a:bodyPr spcFirstLastPara="0" vert="horz" wrap="square" lIns="220472" tIns="809494" rIns="809494" bIns="220472" numCol="1" spcCol="1270" anchor="ctr" anchorCtr="0">
            <a:noAutofit/>
          </a:bodyPr>
          <a:lstStyle/>
          <a:p>
            <a:pPr marL="0" lvl="0" indent="0" algn="ctr" defTabSz="1377950">
              <a:lnSpc>
                <a:spcPct val="90000"/>
              </a:lnSpc>
              <a:spcBef>
                <a:spcPct val="0"/>
              </a:spcBef>
              <a:spcAft>
                <a:spcPct val="35000"/>
              </a:spcAft>
              <a:buNone/>
            </a:pPr>
            <a:r>
              <a:rPr lang="en-GB" sz="3100" kern="1200"/>
              <a:t>Do</a:t>
            </a:r>
          </a:p>
        </p:txBody>
      </p:sp>
      <p:sp>
        <p:nvSpPr>
          <p:cNvPr id="15" name="Freeform 14">
            <a:extLst>
              <a:ext uri="{FF2B5EF4-FFF2-40B4-BE49-F238E27FC236}">
                <a16:creationId xmlns:a16="http://schemas.microsoft.com/office/drawing/2014/main" id="{C3CDEA76-C8A5-B092-901A-3B318B354FE2}"/>
              </a:ext>
            </a:extLst>
          </p:cNvPr>
          <p:cNvSpPr/>
          <p:nvPr/>
        </p:nvSpPr>
        <p:spPr>
          <a:xfrm>
            <a:off x="2575877" y="4471928"/>
            <a:ext cx="2011047" cy="2011048"/>
          </a:xfrm>
          <a:custGeom>
            <a:avLst/>
            <a:gdLst>
              <a:gd name="connsiteX0" fmla="*/ 0 w 2011047"/>
              <a:gd name="connsiteY0" fmla="*/ 2011047 h 2011047"/>
              <a:gd name="connsiteX1" fmla="*/ 2011047 w 2011047"/>
              <a:gd name="connsiteY1" fmla="*/ 0 h 2011047"/>
              <a:gd name="connsiteX2" fmla="*/ 2011047 w 2011047"/>
              <a:gd name="connsiteY2" fmla="*/ 2011047 h 2011047"/>
              <a:gd name="connsiteX3" fmla="*/ 0 w 2011047"/>
              <a:gd name="connsiteY3" fmla="*/ 2011047 h 2011047"/>
            </a:gdLst>
            <a:ahLst/>
            <a:cxnLst>
              <a:cxn ang="0">
                <a:pos x="connsiteX0" y="connsiteY0"/>
              </a:cxn>
              <a:cxn ang="0">
                <a:pos x="connsiteX1" y="connsiteY1"/>
              </a:cxn>
              <a:cxn ang="0">
                <a:pos x="connsiteX2" y="connsiteY2"/>
              </a:cxn>
              <a:cxn ang="0">
                <a:pos x="connsiteX3" y="connsiteY3"/>
              </a:cxn>
            </a:cxnLst>
            <a:rect l="l" t="t" r="r" b="b"/>
            <a:pathLst>
              <a:path w="2011047" h="2011047">
                <a:moveTo>
                  <a:pt x="2011047" y="0"/>
                </a:moveTo>
                <a:cubicBezTo>
                  <a:pt x="2011047" y="1110671"/>
                  <a:pt x="1110671" y="2011047"/>
                  <a:pt x="0" y="2011047"/>
                </a:cubicBezTo>
                <a:lnTo>
                  <a:pt x="0" y="0"/>
                </a:lnTo>
                <a:lnTo>
                  <a:pt x="2011047" y="0"/>
                </a:lnTo>
                <a:close/>
              </a:path>
            </a:pathLst>
          </a:custGeom>
          <a:solidFill>
            <a:srgbClr val="009DE0"/>
          </a:solidFill>
        </p:spPr>
        <p:style>
          <a:lnRef idx="2">
            <a:schemeClr val="lt1">
              <a:hueOff val="0"/>
              <a:satOff val="0"/>
              <a:lumOff val="0"/>
              <a:alphaOff val="0"/>
            </a:schemeClr>
          </a:lnRef>
          <a:fillRef idx="1">
            <a:schemeClr val="accent1">
              <a:shade val="80000"/>
              <a:hueOff val="180842"/>
              <a:satOff val="3450"/>
              <a:lumOff val="15237"/>
              <a:alphaOff val="0"/>
            </a:schemeClr>
          </a:fillRef>
          <a:effectRef idx="0">
            <a:schemeClr val="accent1">
              <a:shade val="80000"/>
              <a:hueOff val="180842"/>
              <a:satOff val="3450"/>
              <a:lumOff val="15237"/>
              <a:alphaOff val="0"/>
            </a:schemeClr>
          </a:effectRef>
          <a:fontRef idx="minor">
            <a:schemeClr val="lt1"/>
          </a:fontRef>
        </p:style>
        <p:txBody>
          <a:bodyPr spcFirstLastPara="0" vert="horz" wrap="square" lIns="220472" tIns="220473" rIns="809494" bIns="809494" numCol="1" spcCol="1270" anchor="ctr" anchorCtr="0">
            <a:noAutofit/>
          </a:bodyPr>
          <a:lstStyle/>
          <a:p>
            <a:pPr marL="0" lvl="0" indent="0" algn="ctr" defTabSz="1377950">
              <a:lnSpc>
                <a:spcPct val="90000"/>
              </a:lnSpc>
              <a:spcBef>
                <a:spcPct val="0"/>
              </a:spcBef>
              <a:spcAft>
                <a:spcPct val="35000"/>
              </a:spcAft>
              <a:buNone/>
            </a:pPr>
            <a:r>
              <a:rPr lang="en-GB" sz="3100" kern="1200"/>
              <a:t>Check</a:t>
            </a:r>
          </a:p>
        </p:txBody>
      </p:sp>
      <p:sp>
        <p:nvSpPr>
          <p:cNvPr id="16" name="Freeform 15">
            <a:extLst>
              <a:ext uri="{FF2B5EF4-FFF2-40B4-BE49-F238E27FC236}">
                <a16:creationId xmlns:a16="http://schemas.microsoft.com/office/drawing/2014/main" id="{203B24CD-0635-7ECF-33BE-5BFB3846B80A}"/>
              </a:ext>
            </a:extLst>
          </p:cNvPr>
          <p:cNvSpPr/>
          <p:nvPr/>
        </p:nvSpPr>
        <p:spPr>
          <a:xfrm>
            <a:off x="471940" y="4471929"/>
            <a:ext cx="2011047" cy="2011047"/>
          </a:xfrm>
          <a:custGeom>
            <a:avLst/>
            <a:gdLst>
              <a:gd name="connsiteX0" fmla="*/ 0 w 2011047"/>
              <a:gd name="connsiteY0" fmla="*/ 2011047 h 2011047"/>
              <a:gd name="connsiteX1" fmla="*/ 2011047 w 2011047"/>
              <a:gd name="connsiteY1" fmla="*/ 0 h 2011047"/>
              <a:gd name="connsiteX2" fmla="*/ 2011047 w 2011047"/>
              <a:gd name="connsiteY2" fmla="*/ 2011047 h 2011047"/>
              <a:gd name="connsiteX3" fmla="*/ 0 w 2011047"/>
              <a:gd name="connsiteY3" fmla="*/ 2011047 h 2011047"/>
            </a:gdLst>
            <a:ahLst/>
            <a:cxnLst>
              <a:cxn ang="0">
                <a:pos x="connsiteX0" y="connsiteY0"/>
              </a:cxn>
              <a:cxn ang="0">
                <a:pos x="connsiteX1" y="connsiteY1"/>
              </a:cxn>
              <a:cxn ang="0">
                <a:pos x="connsiteX2" y="connsiteY2"/>
              </a:cxn>
              <a:cxn ang="0">
                <a:pos x="connsiteX3" y="connsiteY3"/>
              </a:cxn>
            </a:cxnLst>
            <a:rect l="l" t="t" r="r" b="b"/>
            <a:pathLst>
              <a:path w="2011047" h="2011047">
                <a:moveTo>
                  <a:pt x="2011047" y="2011047"/>
                </a:moveTo>
                <a:cubicBezTo>
                  <a:pt x="900376" y="2011047"/>
                  <a:pt x="0" y="1110671"/>
                  <a:pt x="0" y="0"/>
                </a:cubicBezTo>
                <a:lnTo>
                  <a:pt x="2011047" y="0"/>
                </a:lnTo>
                <a:lnTo>
                  <a:pt x="2011047" y="2011047"/>
                </a:lnTo>
                <a:close/>
              </a:path>
            </a:pathLst>
          </a:custGeom>
          <a:solidFill>
            <a:srgbClr val="2E84BF"/>
          </a:solidFill>
        </p:spPr>
        <p:style>
          <a:lnRef idx="2">
            <a:schemeClr val="lt1">
              <a:hueOff val="0"/>
              <a:satOff val="0"/>
              <a:lumOff val="0"/>
              <a:alphaOff val="0"/>
            </a:schemeClr>
          </a:lnRef>
          <a:fillRef idx="1">
            <a:schemeClr val="accent1">
              <a:shade val="80000"/>
              <a:hueOff val="271263"/>
              <a:satOff val="5175"/>
              <a:lumOff val="22855"/>
              <a:alphaOff val="0"/>
            </a:schemeClr>
          </a:fillRef>
          <a:effectRef idx="0">
            <a:schemeClr val="accent1">
              <a:shade val="80000"/>
              <a:hueOff val="271263"/>
              <a:satOff val="5175"/>
              <a:lumOff val="22855"/>
              <a:alphaOff val="0"/>
            </a:schemeClr>
          </a:effectRef>
          <a:fontRef idx="minor">
            <a:schemeClr val="lt1"/>
          </a:fontRef>
        </p:style>
        <p:txBody>
          <a:bodyPr spcFirstLastPara="0" vert="horz" wrap="square" lIns="809494" tIns="220472" rIns="220472" bIns="809493" numCol="1" spcCol="1270" anchor="ctr" anchorCtr="0">
            <a:noAutofit/>
          </a:bodyPr>
          <a:lstStyle/>
          <a:p>
            <a:pPr marL="0" lvl="0" indent="0" algn="ctr" defTabSz="1377950">
              <a:lnSpc>
                <a:spcPct val="90000"/>
              </a:lnSpc>
              <a:spcBef>
                <a:spcPct val="0"/>
              </a:spcBef>
              <a:spcAft>
                <a:spcPct val="35000"/>
              </a:spcAft>
              <a:buNone/>
            </a:pPr>
            <a:r>
              <a:rPr lang="en-GB" sz="3100" kern="1200"/>
              <a:t>Act</a:t>
            </a:r>
          </a:p>
        </p:txBody>
      </p:sp>
      <p:sp>
        <p:nvSpPr>
          <p:cNvPr id="17" name="Circular Arrow 16">
            <a:extLst>
              <a:ext uri="{FF2B5EF4-FFF2-40B4-BE49-F238E27FC236}">
                <a16:creationId xmlns:a16="http://schemas.microsoft.com/office/drawing/2014/main" id="{98F6EB53-5F40-2480-5853-97BDA1E1FE38}"/>
              </a:ext>
            </a:extLst>
          </p:cNvPr>
          <p:cNvSpPr/>
          <p:nvPr/>
        </p:nvSpPr>
        <p:spPr>
          <a:xfrm>
            <a:off x="2162179" y="3998622"/>
            <a:ext cx="694345" cy="603778"/>
          </a:xfrm>
          <a:prstGeom prst="circularArrow">
            <a:avLst/>
          </a:prstGeom>
          <a:solidFill>
            <a:srgbClr val="4FC9FF"/>
          </a:solidFill>
          <a:ln>
            <a:solidFill>
              <a:srgbClr val="3C9EE1"/>
            </a:solidFill>
          </a:ln>
        </p:spPr>
        <p:style>
          <a:lnRef idx="2">
            <a:schemeClr val="l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NL"/>
          </a:p>
        </p:txBody>
      </p:sp>
      <p:sp>
        <p:nvSpPr>
          <p:cNvPr id="18" name="Circular Arrow 17">
            <a:extLst>
              <a:ext uri="{FF2B5EF4-FFF2-40B4-BE49-F238E27FC236}">
                <a16:creationId xmlns:a16="http://schemas.microsoft.com/office/drawing/2014/main" id="{9F3176DE-8146-BD8C-21F7-D22527AC088F}"/>
              </a:ext>
            </a:extLst>
          </p:cNvPr>
          <p:cNvSpPr/>
          <p:nvPr/>
        </p:nvSpPr>
        <p:spPr>
          <a:xfrm rot="10800000">
            <a:off x="2162179" y="4230844"/>
            <a:ext cx="694345" cy="603778"/>
          </a:xfrm>
          <a:prstGeom prst="circularArrow">
            <a:avLst/>
          </a:prstGeom>
          <a:solidFill>
            <a:srgbClr val="4FC9FF"/>
          </a:solidFill>
          <a:ln>
            <a:solidFill>
              <a:srgbClr val="3C9EE1"/>
            </a:solidFill>
          </a:ln>
        </p:spPr>
        <p:style>
          <a:lnRef idx="2">
            <a:schemeClr val="l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Tree>
    <p:extLst>
      <p:ext uri="{BB962C8B-B14F-4D97-AF65-F5344CB8AC3E}">
        <p14:creationId xmlns:p14="http://schemas.microsoft.com/office/powerpoint/2010/main" val="102392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nip and Round Single Corner of Rectangle 12">
            <a:extLst>
              <a:ext uri="{FF2B5EF4-FFF2-40B4-BE49-F238E27FC236}">
                <a16:creationId xmlns:a16="http://schemas.microsoft.com/office/drawing/2014/main" id="{32D6B25A-A7E7-0844-AF78-AA41DE674CF7}"/>
              </a:ext>
            </a:extLst>
          </p:cNvPr>
          <p:cNvSpPr/>
          <p:nvPr/>
        </p:nvSpPr>
        <p:spPr>
          <a:xfrm flipV="1">
            <a:off x="0" y="2073638"/>
            <a:ext cx="11582400" cy="3717561"/>
          </a:xfrm>
          <a:prstGeom prst="snipRoundRect">
            <a:avLst>
              <a:gd name="adj1" fmla="val 0"/>
              <a:gd name="adj2" fmla="val 166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Snip and Round Single Corner of Rectangle 5">
            <a:extLst>
              <a:ext uri="{FF2B5EF4-FFF2-40B4-BE49-F238E27FC236}">
                <a16:creationId xmlns:a16="http://schemas.microsoft.com/office/drawing/2014/main" id="{F44014CC-97EB-E44F-8014-BF3DEF7A641E}"/>
              </a:ext>
            </a:extLst>
          </p:cNvPr>
          <p:cNvSpPr/>
          <p:nvPr/>
        </p:nvSpPr>
        <p:spPr>
          <a:xfrm flipV="1">
            <a:off x="0" y="422414"/>
            <a:ext cx="9144000" cy="715962"/>
          </a:xfrm>
          <a:prstGeom prst="snipRoundRect">
            <a:avLst>
              <a:gd name="adj1" fmla="val 0"/>
              <a:gd name="adj2" fmla="val 16667"/>
            </a:avLst>
          </a:prstGeom>
          <a:solidFill>
            <a:srgbClr val="002A5A"/>
          </a:solidFill>
          <a:ln>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91C24A18-9AF4-834F-B951-30C7CF973901}"/>
              </a:ext>
            </a:extLst>
          </p:cNvPr>
          <p:cNvSpPr>
            <a:spLocks noGrp="1"/>
          </p:cNvSpPr>
          <p:nvPr>
            <p:ph type="title"/>
          </p:nvPr>
        </p:nvSpPr>
        <p:spPr>
          <a:xfrm>
            <a:off x="228600" y="416168"/>
            <a:ext cx="8686800" cy="715962"/>
          </a:xfrm>
        </p:spPr>
        <p:txBody>
          <a:bodyPr>
            <a:normAutofit/>
          </a:bodyPr>
          <a:lstStyle/>
          <a:p>
            <a:r>
              <a:rPr lang="en-NL" sz="2400" b="1" dirty="0">
                <a:solidFill>
                  <a:schemeClr val="bg1"/>
                </a:solidFill>
                <a:latin typeface="Montserrat SemiBold" panose="00000700000000000000" pitchFamily="2" charset="0"/>
              </a:rPr>
              <a:t>Certification </a:t>
            </a:r>
            <a:r>
              <a:rPr lang="nl-NL" sz="2400" b="1" dirty="0">
                <a:solidFill>
                  <a:schemeClr val="bg1"/>
                </a:solidFill>
                <a:latin typeface="Montserrat SemiBold" panose="00000700000000000000" pitchFamily="2" charset="0"/>
              </a:rPr>
              <a:t>r</a:t>
            </a:r>
            <a:r>
              <a:rPr lang="en-NL" sz="2400" b="1" dirty="0">
                <a:solidFill>
                  <a:schemeClr val="bg1"/>
                </a:solidFill>
                <a:latin typeface="Montserrat SemiBold" panose="00000700000000000000" pitchFamily="2" charset="0"/>
              </a:rPr>
              <a:t>equirements</a:t>
            </a:r>
          </a:p>
        </p:txBody>
      </p:sp>
      <p:sp>
        <p:nvSpPr>
          <p:cNvPr id="5" name="TextBox 4">
            <a:extLst>
              <a:ext uri="{FF2B5EF4-FFF2-40B4-BE49-F238E27FC236}">
                <a16:creationId xmlns:a16="http://schemas.microsoft.com/office/drawing/2014/main" id="{7A62ADA3-DBF2-6943-966E-454D78B3813E}"/>
              </a:ext>
            </a:extLst>
          </p:cNvPr>
          <p:cNvSpPr txBox="1"/>
          <p:nvPr/>
        </p:nvSpPr>
        <p:spPr>
          <a:xfrm>
            <a:off x="5576046" y="2485867"/>
            <a:ext cx="5396754" cy="2031325"/>
          </a:xfrm>
          <a:prstGeom prst="rect">
            <a:avLst/>
          </a:prstGeom>
          <a:noFill/>
        </p:spPr>
        <p:txBody>
          <a:bodyPr wrap="square" rtlCol="0">
            <a:spAutoFit/>
          </a:bodyPr>
          <a:lstStyle/>
          <a:p>
            <a:pPr>
              <a:buClr>
                <a:srgbClr val="00B0F0"/>
              </a:buClr>
            </a:pPr>
            <a:r>
              <a:rPr lang="en-GB" sz="1400" dirty="0">
                <a:solidFill>
                  <a:srgbClr val="002A5A"/>
                </a:solidFill>
                <a:latin typeface="Roboto" panose="02000000000000000000" pitchFamily="2" charset="0"/>
                <a:ea typeface="Roboto" panose="02000000000000000000" pitchFamily="2" charset="0"/>
              </a:rPr>
              <a:t>In order to become certified, a professional needs:</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Successful completion of the EXIN Information Security Management Professional based on ISO/IEC 27001 exam.</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Accredited EXIN Information Security Management Professional based on ISO/IEC 27001 training, including completion of the practical assignments. </a:t>
            </a:r>
          </a:p>
          <a:p>
            <a:pPr marL="285750" indent="-285750">
              <a:buClr>
                <a:srgbClr val="00B0F0"/>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p:txBody>
      </p:sp>
      <p:pic>
        <p:nvPicPr>
          <p:cNvPr id="4" name="Graphic 3" descr="Checklist">
            <a:extLst>
              <a:ext uri="{FF2B5EF4-FFF2-40B4-BE49-F238E27FC236}">
                <a16:creationId xmlns:a16="http://schemas.microsoft.com/office/drawing/2014/main" id="{D8A22EDC-5A11-234B-9BC2-6B083F13EA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2810" y="2143774"/>
            <a:ext cx="3361841" cy="3361841"/>
          </a:xfrm>
          <a:prstGeom prst="rect">
            <a:avLst/>
          </a:prstGeom>
        </p:spPr>
      </p:pic>
      <p:sp>
        <p:nvSpPr>
          <p:cNvPr id="3" name="Slide Number Placeholder 2">
            <a:extLst>
              <a:ext uri="{FF2B5EF4-FFF2-40B4-BE49-F238E27FC236}">
                <a16:creationId xmlns:a16="http://schemas.microsoft.com/office/drawing/2014/main" id="{CF5C5854-B755-48BA-8910-FD46A7421385}"/>
              </a:ext>
            </a:extLst>
          </p:cNvPr>
          <p:cNvSpPr>
            <a:spLocks noGrp="1"/>
          </p:cNvSpPr>
          <p:nvPr>
            <p:ph type="sldNum" sz="quarter" idx="12"/>
          </p:nvPr>
        </p:nvSpPr>
        <p:spPr/>
        <p:txBody>
          <a:bodyPr/>
          <a:lstStyle/>
          <a:p>
            <a:pPr>
              <a:defRPr/>
            </a:pPr>
            <a:r>
              <a:rPr lang="nl-NL" dirty="0"/>
              <a:t>00</a:t>
            </a:r>
            <a:fld id="{9F9C513E-46E7-41BD-BB3E-DA3B88637FB3}" type="slidenum">
              <a:rPr lang="nl-NL" smtClean="0"/>
              <a:pPr>
                <a:defRPr/>
              </a:pPr>
              <a:t>6</a:t>
            </a:fld>
            <a:endParaRPr lang="nl-NL" dirty="0"/>
          </a:p>
        </p:txBody>
      </p:sp>
    </p:spTree>
    <p:extLst>
      <p:ext uri="{BB962C8B-B14F-4D97-AF65-F5344CB8AC3E}">
        <p14:creationId xmlns:p14="http://schemas.microsoft.com/office/powerpoint/2010/main" val="4127961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ea typeface="Roboto" panose="02000000000000000000" pitchFamily="2" charset="0"/>
              </a:rPr>
              <a:t>A good mix of controls</a:t>
            </a:r>
            <a:endParaRPr lang="en-NL" sz="2400" b="1" dirty="0">
              <a:solidFill>
                <a:schemeClr val="bg1"/>
              </a:solidFill>
              <a:latin typeface="Montserrat SemiBold" panose="00000700000000000000" pitchFamily="2" charset="0"/>
              <a:ea typeface="Roboto" panose="02000000000000000000" pitchFamily="2" charset="0"/>
            </a:endParaRPr>
          </a:p>
        </p:txBody>
      </p:sp>
      <p:sp>
        <p:nvSpPr>
          <p:cNvPr id="34" name="TextBox 33">
            <a:extLst>
              <a:ext uri="{FF2B5EF4-FFF2-40B4-BE49-F238E27FC236}">
                <a16:creationId xmlns:a16="http://schemas.microsoft.com/office/drawing/2014/main" id="{9CC27AE0-9E5B-E347-94ED-8F76BF985811}"/>
              </a:ext>
            </a:extLst>
          </p:cNvPr>
          <p:cNvSpPr txBox="1"/>
          <p:nvPr/>
        </p:nvSpPr>
        <p:spPr>
          <a:xfrm>
            <a:off x="5105400" y="1676400"/>
            <a:ext cx="6248400" cy="1600438"/>
          </a:xfrm>
          <a:prstGeom prst="rect">
            <a:avLst/>
          </a:prstGeom>
          <a:noFill/>
        </p:spPr>
        <p:txBody>
          <a:bodyPr wrap="square" rtlCol="0">
            <a:spAutoFit/>
          </a:bodyPr>
          <a:lstStyle/>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Mitigates the relevant CIA aspects</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On all three hierarchical levels</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Takes into account both logical (ICT) as well as physical protection </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Is embedded and documented</a:t>
            </a:r>
          </a:p>
        </p:txBody>
      </p:sp>
      <p:pic>
        <p:nvPicPr>
          <p:cNvPr id="6" name="Graphic 5" descr="Single gear">
            <a:extLst>
              <a:ext uri="{FF2B5EF4-FFF2-40B4-BE49-F238E27FC236}">
                <a16:creationId xmlns:a16="http://schemas.microsoft.com/office/drawing/2014/main" id="{CFB735D3-B30D-B645-BC74-3B609CFA21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 y="1905000"/>
            <a:ext cx="3048000" cy="3048000"/>
          </a:xfrm>
          <a:prstGeom prst="rect">
            <a:avLst/>
          </a:prstGeom>
        </p:spPr>
      </p:pic>
      <p:pic>
        <p:nvPicPr>
          <p:cNvPr id="11" name="Graphic 10" descr="Single gear">
            <a:extLst>
              <a:ext uri="{FF2B5EF4-FFF2-40B4-BE49-F238E27FC236}">
                <a16:creationId xmlns:a16="http://schemas.microsoft.com/office/drawing/2014/main" id="{A2EEA79E-E2D8-F247-9912-FD2E58AA00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51226" y="1367423"/>
            <a:ext cx="3048000" cy="3048000"/>
          </a:xfrm>
          <a:prstGeom prst="rect">
            <a:avLst/>
          </a:prstGeom>
        </p:spPr>
      </p:pic>
      <p:pic>
        <p:nvPicPr>
          <p:cNvPr id="12" name="Graphic 11" descr="Single gear">
            <a:extLst>
              <a:ext uri="{FF2B5EF4-FFF2-40B4-BE49-F238E27FC236}">
                <a16:creationId xmlns:a16="http://schemas.microsoft.com/office/drawing/2014/main" id="{8C450DA4-0D0A-CC47-8860-A84EAA12DC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46426" y="3158986"/>
            <a:ext cx="3048000" cy="3048000"/>
          </a:xfrm>
          <a:prstGeom prst="rect">
            <a:avLst/>
          </a:prstGeom>
        </p:spPr>
      </p:pic>
      <p:sp>
        <p:nvSpPr>
          <p:cNvPr id="2" name="Rectangle 1">
            <a:extLst>
              <a:ext uri="{FF2B5EF4-FFF2-40B4-BE49-F238E27FC236}">
                <a16:creationId xmlns:a16="http://schemas.microsoft.com/office/drawing/2014/main" id="{925CAF84-37EC-C84D-84C0-6B9217A3DBE3}"/>
              </a:ext>
            </a:extLst>
          </p:cNvPr>
          <p:cNvSpPr/>
          <p:nvPr/>
        </p:nvSpPr>
        <p:spPr>
          <a:xfrm>
            <a:off x="5105400" y="3505200"/>
            <a:ext cx="6096000" cy="3046988"/>
          </a:xfrm>
          <a:prstGeom prst="rect">
            <a:avLst/>
          </a:prstGeom>
        </p:spPr>
        <p:txBody>
          <a:bodyPr>
            <a:spAutoFit/>
          </a:bodyPr>
          <a:lstStyle/>
          <a:p>
            <a:pPr marL="285750" indent="-285750">
              <a:buClr>
                <a:srgbClr val="002A5A"/>
              </a:buClr>
              <a:buFont typeface="Arial" panose="020B0604020202020204" pitchFamily="34" charset="0"/>
              <a:buChar char="•"/>
            </a:pPr>
            <a:r>
              <a:rPr lang="en-GB" sz="1200" b="1" dirty="0">
                <a:solidFill>
                  <a:srgbClr val="002A5A"/>
                </a:solidFill>
                <a:latin typeface="Roboto" panose="02000000000000000000" pitchFamily="2" charset="0"/>
                <a:ea typeface="Roboto" panose="02000000000000000000" pitchFamily="2" charset="0"/>
              </a:rPr>
              <a:t>Important remarks:</a:t>
            </a:r>
          </a:p>
          <a:p>
            <a:pPr marL="285750" indent="-285750">
              <a:buClr>
                <a:srgbClr val="002A5A"/>
              </a:buClr>
              <a:buFont typeface="Arial" panose="020B0604020202020204" pitchFamily="34" charset="0"/>
              <a:buChar char="•"/>
            </a:pPr>
            <a:endParaRPr lang="en-GB" sz="1200" dirty="0">
              <a:solidFill>
                <a:srgbClr val="002A5A"/>
              </a:solidFill>
              <a:latin typeface="Roboto" panose="02000000000000000000" pitchFamily="2" charset="0"/>
              <a:ea typeface="Roboto" panose="02000000000000000000" pitchFamily="2" charset="0"/>
            </a:endParaRPr>
          </a:p>
          <a:p>
            <a:pPr marL="742950" lvl="1" indent="-285750">
              <a:buClr>
                <a:srgbClr val="002A5A"/>
              </a:buClr>
              <a:buFont typeface="Arial" panose="020B0604020202020204" pitchFamily="34" charset="0"/>
              <a:buChar char="•"/>
            </a:pPr>
            <a:r>
              <a:rPr lang="en-GB" sz="1200" dirty="0">
                <a:solidFill>
                  <a:srgbClr val="002A5A"/>
                </a:solidFill>
                <a:latin typeface="Roboto" panose="02000000000000000000" pitchFamily="2" charset="0"/>
                <a:ea typeface="Roboto" panose="02000000000000000000" pitchFamily="2" charset="0"/>
              </a:rPr>
              <a:t>Top management reviews the ISMS on a regular basis. Input is the performance of the ISMS. Output is decisions on improvement and change.</a:t>
            </a:r>
          </a:p>
          <a:p>
            <a:pPr marL="742950" lvl="1" indent="-285750">
              <a:buClr>
                <a:srgbClr val="002A5A"/>
              </a:buClr>
              <a:buFont typeface="Arial" panose="020B0604020202020204" pitchFamily="34" charset="0"/>
              <a:buChar char="•"/>
            </a:pPr>
            <a:endParaRPr lang="en-GB" sz="1200" dirty="0">
              <a:solidFill>
                <a:srgbClr val="002A5A"/>
              </a:solidFill>
              <a:latin typeface="Roboto" panose="02000000000000000000" pitchFamily="2" charset="0"/>
              <a:ea typeface="Roboto" panose="02000000000000000000" pitchFamily="2" charset="0"/>
            </a:endParaRPr>
          </a:p>
          <a:p>
            <a:pPr marL="742950" lvl="1" indent="-285750">
              <a:buClr>
                <a:srgbClr val="002A5A"/>
              </a:buClr>
              <a:buFont typeface="Arial" panose="020B0604020202020204" pitchFamily="34" charset="0"/>
              <a:buChar char="•"/>
            </a:pPr>
            <a:r>
              <a:rPr lang="en-GB" sz="1200" dirty="0">
                <a:solidFill>
                  <a:srgbClr val="002A5A"/>
                </a:solidFill>
                <a:latin typeface="Roboto" panose="02000000000000000000" pitchFamily="2" charset="0"/>
                <a:ea typeface="Roboto" panose="02000000000000000000" pitchFamily="2" charset="0"/>
              </a:rPr>
              <a:t>The commitment of management and tactical control are the most important aspects.</a:t>
            </a:r>
          </a:p>
          <a:p>
            <a:pPr marL="742950" lvl="1" indent="-285750">
              <a:buClr>
                <a:srgbClr val="002A5A"/>
              </a:buClr>
              <a:buFont typeface="Arial" panose="020B0604020202020204" pitchFamily="34" charset="0"/>
              <a:buChar char="•"/>
            </a:pPr>
            <a:endParaRPr lang="en-GB" sz="1200" dirty="0">
              <a:solidFill>
                <a:srgbClr val="002A5A"/>
              </a:solidFill>
              <a:latin typeface="Roboto" panose="02000000000000000000" pitchFamily="2" charset="0"/>
              <a:ea typeface="Roboto" panose="02000000000000000000" pitchFamily="2" charset="0"/>
            </a:endParaRPr>
          </a:p>
          <a:p>
            <a:pPr marL="742950" lvl="1" indent="-285750">
              <a:buClr>
                <a:srgbClr val="002A5A"/>
              </a:buClr>
              <a:buFont typeface="Arial" panose="020B0604020202020204" pitchFamily="34" charset="0"/>
              <a:buChar char="•"/>
            </a:pPr>
            <a:r>
              <a:rPr lang="en-GB" sz="1200" dirty="0">
                <a:solidFill>
                  <a:srgbClr val="002A5A"/>
                </a:solidFill>
                <a:latin typeface="Roboto" panose="02000000000000000000" pitchFamily="2" charset="0"/>
                <a:ea typeface="Roboto" panose="02000000000000000000" pitchFamily="2" charset="0"/>
              </a:rPr>
              <a:t>Operational controls actually improve security.</a:t>
            </a:r>
          </a:p>
          <a:p>
            <a:pPr marL="742950" lvl="1" indent="-285750">
              <a:buClr>
                <a:srgbClr val="002A5A"/>
              </a:buClr>
              <a:buFont typeface="Arial" panose="020B0604020202020204" pitchFamily="34" charset="0"/>
              <a:buChar char="•"/>
            </a:pPr>
            <a:endParaRPr lang="en-GB" sz="1200" dirty="0">
              <a:solidFill>
                <a:srgbClr val="002A5A"/>
              </a:solidFill>
              <a:latin typeface="Roboto" panose="02000000000000000000" pitchFamily="2" charset="0"/>
              <a:ea typeface="Roboto" panose="02000000000000000000" pitchFamily="2" charset="0"/>
            </a:endParaRPr>
          </a:p>
          <a:p>
            <a:pPr marL="742950" lvl="1" indent="-285750">
              <a:buClr>
                <a:srgbClr val="002A5A"/>
              </a:buClr>
              <a:buFont typeface="Arial" panose="020B0604020202020204" pitchFamily="34" charset="0"/>
              <a:buChar char="•"/>
            </a:pPr>
            <a:r>
              <a:rPr lang="en-GB" sz="1200" dirty="0">
                <a:solidFill>
                  <a:srgbClr val="002A5A"/>
                </a:solidFill>
                <a:latin typeface="Roboto" panose="02000000000000000000" pitchFamily="2" charset="0"/>
                <a:ea typeface="Roboto" panose="02000000000000000000" pitchFamily="2" charset="0"/>
              </a:rPr>
              <a:t>If a risk can be mitigated by a physical control this is preferred above logical (physical controls can be audited a lot more easily).</a:t>
            </a:r>
          </a:p>
          <a:p>
            <a:pPr marL="742950" lvl="1" indent="-285750">
              <a:buClr>
                <a:srgbClr val="002A5A"/>
              </a:buClr>
              <a:buFont typeface="Arial" panose="020B0604020202020204" pitchFamily="34" charset="0"/>
              <a:buChar char="•"/>
            </a:pPr>
            <a:endParaRPr lang="en-GB" sz="1200" dirty="0">
              <a:solidFill>
                <a:srgbClr val="002A5A"/>
              </a:solidFill>
              <a:latin typeface="Roboto" panose="02000000000000000000" pitchFamily="2" charset="0"/>
              <a:ea typeface="Roboto" panose="02000000000000000000" pitchFamily="2" charset="0"/>
            </a:endParaRPr>
          </a:p>
          <a:p>
            <a:pPr marL="742950" lvl="1" indent="-285750">
              <a:buClr>
                <a:srgbClr val="002A5A"/>
              </a:buClr>
              <a:buFont typeface="Arial" panose="020B0604020202020204" pitchFamily="34" charset="0"/>
              <a:buChar char="•"/>
            </a:pPr>
            <a:r>
              <a:rPr lang="en-GB" sz="1200" dirty="0">
                <a:solidFill>
                  <a:srgbClr val="002A5A"/>
                </a:solidFill>
                <a:latin typeface="Roboto" panose="02000000000000000000" pitchFamily="2" charset="0"/>
                <a:ea typeface="Roboto" panose="02000000000000000000" pitchFamily="2" charset="0"/>
              </a:rPr>
              <a:t>If a risk can be mitigated by a logical control this is preferred above procedural (people make mistakes, a logical control then acts as a safety net).</a:t>
            </a:r>
          </a:p>
        </p:txBody>
      </p:sp>
      <p:cxnSp>
        <p:nvCxnSpPr>
          <p:cNvPr id="7" name="Straight Connector 6">
            <a:extLst>
              <a:ext uri="{FF2B5EF4-FFF2-40B4-BE49-F238E27FC236}">
                <a16:creationId xmlns:a16="http://schemas.microsoft.com/office/drawing/2014/main" id="{6313595D-9CEB-6343-BAA7-983BE7194652}"/>
              </a:ext>
            </a:extLst>
          </p:cNvPr>
          <p:cNvCxnSpPr/>
          <p:nvPr/>
        </p:nvCxnSpPr>
        <p:spPr>
          <a:xfrm>
            <a:off x="5410200" y="3392073"/>
            <a:ext cx="5781065" cy="0"/>
          </a:xfrm>
          <a:prstGeom prst="line">
            <a:avLst/>
          </a:prstGeom>
          <a:ln>
            <a:solidFill>
              <a:srgbClr val="002A5A"/>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15CB77F9-573C-4BA8-9866-77C702BC8DD8}"/>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60</a:t>
            </a:fld>
            <a:endParaRPr lang="nl-NL"/>
          </a:p>
        </p:txBody>
      </p:sp>
    </p:spTree>
    <p:extLst>
      <p:ext uri="{BB962C8B-B14F-4D97-AF65-F5344CB8AC3E}">
        <p14:creationId xmlns:p14="http://schemas.microsoft.com/office/powerpoint/2010/main" val="27857452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Protecting confidentiality</a:t>
            </a:r>
            <a:endParaRPr lang="en-NL" sz="2400" b="1" dirty="0">
              <a:solidFill>
                <a:schemeClr val="bg1"/>
              </a:solidFill>
              <a:latin typeface="Montserrat SemiBold" panose="00000700000000000000" pitchFamily="2" charset="0"/>
            </a:endParaRPr>
          </a:p>
        </p:txBody>
      </p:sp>
      <p:grpSp>
        <p:nvGrpSpPr>
          <p:cNvPr id="47" name="Group 46">
            <a:extLst>
              <a:ext uri="{FF2B5EF4-FFF2-40B4-BE49-F238E27FC236}">
                <a16:creationId xmlns:a16="http://schemas.microsoft.com/office/drawing/2014/main" id="{E03CF2A9-ED16-0D4A-BC58-3BA62852221C}"/>
              </a:ext>
            </a:extLst>
          </p:cNvPr>
          <p:cNvGrpSpPr/>
          <p:nvPr/>
        </p:nvGrpSpPr>
        <p:grpSpPr>
          <a:xfrm>
            <a:off x="4343400" y="1981200"/>
            <a:ext cx="3364413" cy="3946525"/>
            <a:chOff x="4280443" y="1855788"/>
            <a:chExt cx="3364413" cy="3946525"/>
          </a:xfrm>
        </p:grpSpPr>
        <p:grpSp>
          <p:nvGrpSpPr>
            <p:cNvPr id="7" name="Graphic 5" descr="Checklist RTL">
              <a:extLst>
                <a:ext uri="{FF2B5EF4-FFF2-40B4-BE49-F238E27FC236}">
                  <a16:creationId xmlns:a16="http://schemas.microsoft.com/office/drawing/2014/main" id="{69448DB8-636B-9946-AACE-948CDA04A95A}"/>
                </a:ext>
              </a:extLst>
            </p:cNvPr>
            <p:cNvGrpSpPr/>
            <p:nvPr/>
          </p:nvGrpSpPr>
          <p:grpSpPr>
            <a:xfrm>
              <a:off x="4280443" y="1855788"/>
              <a:ext cx="3364413" cy="3946525"/>
              <a:chOff x="4280443" y="1855788"/>
              <a:chExt cx="3364413" cy="3946525"/>
            </a:xfrm>
          </p:grpSpPr>
          <p:sp>
            <p:nvSpPr>
              <p:cNvPr id="8" name="Freeform 7">
                <a:extLst>
                  <a:ext uri="{FF2B5EF4-FFF2-40B4-BE49-F238E27FC236}">
                    <a16:creationId xmlns:a16="http://schemas.microsoft.com/office/drawing/2014/main" id="{D9929405-581E-E546-9CB7-BC06AD2A124D}"/>
                  </a:ext>
                </a:extLst>
              </p:cNvPr>
              <p:cNvSpPr/>
              <p:nvPr/>
            </p:nvSpPr>
            <p:spPr>
              <a:xfrm>
                <a:off x="4280443" y="1855788"/>
                <a:ext cx="3364413" cy="3946525"/>
              </a:xfrm>
              <a:custGeom>
                <a:avLst/>
                <a:gdLst>
                  <a:gd name="connsiteX0" fmla="*/ 269081 w 2780506"/>
                  <a:gd name="connsiteY0" fmla="*/ 269081 h 3587750"/>
                  <a:gd name="connsiteX1" fmla="*/ 2511425 w 2780506"/>
                  <a:gd name="connsiteY1" fmla="*/ 269081 h 3587750"/>
                  <a:gd name="connsiteX2" fmla="*/ 2511425 w 2780506"/>
                  <a:gd name="connsiteY2" fmla="*/ 3318669 h 3587750"/>
                  <a:gd name="connsiteX3" fmla="*/ 269081 w 2780506"/>
                  <a:gd name="connsiteY3" fmla="*/ 3318669 h 3587750"/>
                  <a:gd name="connsiteX4" fmla="*/ 269081 w 2780506"/>
                  <a:gd name="connsiteY4" fmla="*/ 269081 h 3587750"/>
                  <a:gd name="connsiteX5" fmla="*/ 0 w 2780506"/>
                  <a:gd name="connsiteY5" fmla="*/ 3587750 h 3587750"/>
                  <a:gd name="connsiteX6" fmla="*/ 2780506 w 2780506"/>
                  <a:gd name="connsiteY6" fmla="*/ 3587750 h 3587750"/>
                  <a:gd name="connsiteX7" fmla="*/ 2780506 w 2780506"/>
                  <a:gd name="connsiteY7" fmla="*/ 0 h 3587750"/>
                  <a:gd name="connsiteX8" fmla="*/ 0 w 2780506"/>
                  <a:gd name="connsiteY8" fmla="*/ 0 h 3587750"/>
                  <a:gd name="connsiteX9" fmla="*/ 0 w 2780506"/>
                  <a:gd name="connsiteY9" fmla="*/ 3587750 h 358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0506" h="3587750">
                    <a:moveTo>
                      <a:pt x="269081" y="269081"/>
                    </a:moveTo>
                    <a:lnTo>
                      <a:pt x="2511425" y="269081"/>
                    </a:lnTo>
                    <a:lnTo>
                      <a:pt x="2511425" y="3318669"/>
                    </a:lnTo>
                    <a:lnTo>
                      <a:pt x="269081" y="3318669"/>
                    </a:lnTo>
                    <a:lnTo>
                      <a:pt x="269081" y="269081"/>
                    </a:lnTo>
                    <a:close/>
                    <a:moveTo>
                      <a:pt x="0" y="3587750"/>
                    </a:moveTo>
                    <a:lnTo>
                      <a:pt x="2780506" y="3587750"/>
                    </a:lnTo>
                    <a:lnTo>
                      <a:pt x="2780506" y="0"/>
                    </a:lnTo>
                    <a:lnTo>
                      <a:pt x="0" y="0"/>
                    </a:lnTo>
                    <a:lnTo>
                      <a:pt x="0" y="3587750"/>
                    </a:lnTo>
                    <a:close/>
                  </a:path>
                </a:pathLst>
              </a:custGeom>
              <a:solidFill>
                <a:srgbClr val="002A5A"/>
              </a:solidFill>
              <a:ln w="44847" cap="flat">
                <a:noFill/>
                <a:prstDash val="solid"/>
                <a:miter/>
              </a:ln>
            </p:spPr>
            <p:txBody>
              <a:bodyPr rtlCol="0" anchor="ctr"/>
              <a:lstStyle/>
              <a:p>
                <a:endParaRPr lang="en-NL"/>
              </a:p>
            </p:txBody>
          </p:sp>
          <p:sp>
            <p:nvSpPr>
              <p:cNvPr id="28" name="Freeform 27">
                <a:extLst>
                  <a:ext uri="{FF2B5EF4-FFF2-40B4-BE49-F238E27FC236}">
                    <a16:creationId xmlns:a16="http://schemas.microsoft.com/office/drawing/2014/main" id="{D0284757-DFED-FF40-9DFA-26843DAE37FD}"/>
                  </a:ext>
                </a:extLst>
              </p:cNvPr>
              <p:cNvSpPr/>
              <p:nvPr/>
            </p:nvSpPr>
            <p:spPr>
              <a:xfrm>
                <a:off x="6143712" y="3103505"/>
                <a:ext cx="219086" cy="206654"/>
              </a:xfrm>
              <a:custGeom>
                <a:avLst/>
                <a:gdLst>
                  <a:gd name="connsiteX0" fmla="*/ 663734 w 663733"/>
                  <a:gd name="connsiteY0" fmla="*/ 125571 h 547131"/>
                  <a:gd name="connsiteX1" fmla="*/ 538162 w 663733"/>
                  <a:gd name="connsiteY1" fmla="*/ 0 h 547131"/>
                  <a:gd name="connsiteX2" fmla="*/ 242173 w 663733"/>
                  <a:gd name="connsiteY2" fmla="*/ 295989 h 547131"/>
                  <a:gd name="connsiteX3" fmla="*/ 125571 w 663733"/>
                  <a:gd name="connsiteY3" fmla="*/ 179388 h 547131"/>
                  <a:gd name="connsiteX4" fmla="*/ 0 w 663733"/>
                  <a:gd name="connsiteY4" fmla="*/ 304959 h 547131"/>
                  <a:gd name="connsiteX5" fmla="*/ 242173 w 663733"/>
                  <a:gd name="connsiteY5" fmla="*/ 547132 h 54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33" h="547131">
                    <a:moveTo>
                      <a:pt x="663734" y="125571"/>
                    </a:moveTo>
                    <a:lnTo>
                      <a:pt x="538162" y="0"/>
                    </a:lnTo>
                    <a:lnTo>
                      <a:pt x="242173" y="295989"/>
                    </a:lnTo>
                    <a:lnTo>
                      <a:pt x="125571" y="179388"/>
                    </a:lnTo>
                    <a:lnTo>
                      <a:pt x="0" y="304959"/>
                    </a:lnTo>
                    <a:lnTo>
                      <a:pt x="242173" y="547132"/>
                    </a:lnTo>
                    <a:close/>
                  </a:path>
                </a:pathLst>
              </a:custGeom>
              <a:solidFill>
                <a:srgbClr val="3C9EE1"/>
              </a:solidFill>
              <a:ln w="44847" cap="flat">
                <a:noFill/>
                <a:prstDash val="solid"/>
                <a:miter/>
              </a:ln>
            </p:spPr>
            <p:txBody>
              <a:bodyPr rtlCol="0" anchor="ctr"/>
              <a:lstStyle/>
              <a:p>
                <a:endParaRPr lang="en-NL">
                  <a:solidFill>
                    <a:srgbClr val="009DE0"/>
                  </a:solidFill>
                </a:endParaRPr>
              </a:p>
            </p:txBody>
          </p:sp>
        </p:grpSp>
        <p:sp>
          <p:nvSpPr>
            <p:cNvPr id="29" name="TextBox 28">
              <a:extLst>
                <a:ext uri="{FF2B5EF4-FFF2-40B4-BE49-F238E27FC236}">
                  <a16:creationId xmlns:a16="http://schemas.microsoft.com/office/drawing/2014/main" id="{589D364C-D153-AA4C-A95D-24481E300817}"/>
                </a:ext>
              </a:extLst>
            </p:cNvPr>
            <p:cNvSpPr txBox="1"/>
            <p:nvPr/>
          </p:nvSpPr>
          <p:spPr>
            <a:xfrm>
              <a:off x="4770085" y="2332831"/>
              <a:ext cx="721672" cy="307777"/>
            </a:xfrm>
            <a:prstGeom prst="rect">
              <a:avLst/>
            </a:prstGeom>
            <a:noFill/>
          </p:spPr>
          <p:txBody>
            <a:bodyPr wrap="none" rtlCol="0">
              <a:spAutoFit/>
            </a:bodyPr>
            <a:lstStyle/>
            <a:p>
              <a:r>
                <a:rPr lang="en-NL" sz="1400" b="1" dirty="0">
                  <a:solidFill>
                    <a:sysClr val="windowText" lastClr="000000"/>
                  </a:solidFill>
                </a:rPr>
                <a:t>Group</a:t>
              </a:r>
            </a:p>
          </p:txBody>
        </p:sp>
        <p:sp>
          <p:nvSpPr>
            <p:cNvPr id="33" name="TextBox 32">
              <a:extLst>
                <a:ext uri="{FF2B5EF4-FFF2-40B4-BE49-F238E27FC236}">
                  <a16:creationId xmlns:a16="http://schemas.microsoft.com/office/drawing/2014/main" id="{A9EB2CD0-9FA6-A841-B4C3-F5216DE17717}"/>
                </a:ext>
              </a:extLst>
            </p:cNvPr>
            <p:cNvSpPr txBox="1"/>
            <p:nvPr/>
          </p:nvSpPr>
          <p:spPr>
            <a:xfrm>
              <a:off x="6096000" y="2332831"/>
              <a:ext cx="314510" cy="307777"/>
            </a:xfrm>
            <a:prstGeom prst="rect">
              <a:avLst/>
            </a:prstGeom>
            <a:noFill/>
          </p:spPr>
          <p:txBody>
            <a:bodyPr wrap="none" rtlCol="0">
              <a:spAutoFit/>
            </a:bodyPr>
            <a:lstStyle/>
            <a:p>
              <a:r>
                <a:rPr lang="en-NL" sz="1400" b="1" dirty="0">
                  <a:solidFill>
                    <a:sysClr val="windowText" lastClr="000000"/>
                  </a:solidFill>
                </a:rPr>
                <a:t>R</a:t>
              </a:r>
            </a:p>
          </p:txBody>
        </p:sp>
        <p:sp>
          <p:nvSpPr>
            <p:cNvPr id="35" name="TextBox 34">
              <a:extLst>
                <a:ext uri="{FF2B5EF4-FFF2-40B4-BE49-F238E27FC236}">
                  <a16:creationId xmlns:a16="http://schemas.microsoft.com/office/drawing/2014/main" id="{02EA6A5C-5A85-2743-ADF6-D0C64E413A6D}"/>
                </a:ext>
              </a:extLst>
            </p:cNvPr>
            <p:cNvSpPr txBox="1"/>
            <p:nvPr/>
          </p:nvSpPr>
          <p:spPr>
            <a:xfrm>
              <a:off x="6660169" y="2332830"/>
              <a:ext cx="354584" cy="307777"/>
            </a:xfrm>
            <a:prstGeom prst="rect">
              <a:avLst/>
            </a:prstGeom>
            <a:noFill/>
          </p:spPr>
          <p:txBody>
            <a:bodyPr wrap="none" rtlCol="0">
              <a:spAutoFit/>
            </a:bodyPr>
            <a:lstStyle/>
            <a:p>
              <a:r>
                <a:rPr lang="en-NL" sz="1400" b="1" dirty="0">
                  <a:solidFill>
                    <a:sysClr val="windowText" lastClr="000000"/>
                  </a:solidFill>
                </a:rPr>
                <a:t>W</a:t>
              </a:r>
            </a:p>
          </p:txBody>
        </p:sp>
        <p:sp>
          <p:nvSpPr>
            <p:cNvPr id="36" name="Rectangle 35">
              <a:extLst>
                <a:ext uri="{FF2B5EF4-FFF2-40B4-BE49-F238E27FC236}">
                  <a16:creationId xmlns:a16="http://schemas.microsoft.com/office/drawing/2014/main" id="{879F93D2-FABB-0F4C-870C-BF643F979D48}"/>
                </a:ext>
              </a:extLst>
            </p:cNvPr>
            <p:cNvSpPr/>
            <p:nvPr/>
          </p:nvSpPr>
          <p:spPr>
            <a:xfrm>
              <a:off x="6096000" y="3048000"/>
              <a:ext cx="314510" cy="304800"/>
            </a:xfrm>
            <a:prstGeom prst="rect">
              <a:avLst/>
            </a:prstGeom>
            <a:noFill/>
            <a:ln w="28575">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9DE0"/>
                </a:solidFill>
              </a:endParaRPr>
            </a:p>
          </p:txBody>
        </p:sp>
        <p:sp>
          <p:nvSpPr>
            <p:cNvPr id="37" name="Rectangle 36">
              <a:extLst>
                <a:ext uri="{FF2B5EF4-FFF2-40B4-BE49-F238E27FC236}">
                  <a16:creationId xmlns:a16="http://schemas.microsoft.com/office/drawing/2014/main" id="{3BD5AE44-3B5F-FC4E-A335-100CD832B1DB}"/>
                </a:ext>
              </a:extLst>
            </p:cNvPr>
            <p:cNvSpPr/>
            <p:nvPr/>
          </p:nvSpPr>
          <p:spPr>
            <a:xfrm>
              <a:off x="6680206" y="3048000"/>
              <a:ext cx="314510" cy="304800"/>
            </a:xfrm>
            <a:prstGeom prst="rect">
              <a:avLst/>
            </a:prstGeom>
            <a:noFill/>
            <a:ln w="28575">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9DE0"/>
                </a:solidFill>
              </a:endParaRPr>
            </a:p>
          </p:txBody>
        </p:sp>
        <p:sp>
          <p:nvSpPr>
            <p:cNvPr id="38" name="Rectangle 37">
              <a:extLst>
                <a:ext uri="{FF2B5EF4-FFF2-40B4-BE49-F238E27FC236}">
                  <a16:creationId xmlns:a16="http://schemas.microsoft.com/office/drawing/2014/main" id="{DE0120BB-ADCB-D043-80A6-7F35FED00227}"/>
                </a:ext>
              </a:extLst>
            </p:cNvPr>
            <p:cNvSpPr/>
            <p:nvPr/>
          </p:nvSpPr>
          <p:spPr>
            <a:xfrm>
              <a:off x="6097169" y="3686610"/>
              <a:ext cx="314510" cy="304800"/>
            </a:xfrm>
            <a:prstGeom prst="rect">
              <a:avLst/>
            </a:prstGeom>
            <a:noFill/>
            <a:ln w="28575">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9DE0"/>
                </a:solidFill>
              </a:endParaRPr>
            </a:p>
          </p:txBody>
        </p:sp>
        <p:sp>
          <p:nvSpPr>
            <p:cNvPr id="39" name="Rectangle 38">
              <a:extLst>
                <a:ext uri="{FF2B5EF4-FFF2-40B4-BE49-F238E27FC236}">
                  <a16:creationId xmlns:a16="http://schemas.microsoft.com/office/drawing/2014/main" id="{98A2E484-D04A-F944-A621-FF0F4ADEA4A9}"/>
                </a:ext>
              </a:extLst>
            </p:cNvPr>
            <p:cNvSpPr/>
            <p:nvPr/>
          </p:nvSpPr>
          <p:spPr>
            <a:xfrm>
              <a:off x="6681375" y="3686610"/>
              <a:ext cx="314510" cy="304800"/>
            </a:xfrm>
            <a:prstGeom prst="rect">
              <a:avLst/>
            </a:prstGeom>
            <a:noFill/>
            <a:ln w="28575">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9DE0"/>
                </a:solidFill>
              </a:endParaRPr>
            </a:p>
          </p:txBody>
        </p:sp>
        <p:sp>
          <p:nvSpPr>
            <p:cNvPr id="40" name="Rectangle 39">
              <a:extLst>
                <a:ext uri="{FF2B5EF4-FFF2-40B4-BE49-F238E27FC236}">
                  <a16:creationId xmlns:a16="http://schemas.microsoft.com/office/drawing/2014/main" id="{76198FB6-563D-C24A-A890-E96C659B4E92}"/>
                </a:ext>
              </a:extLst>
            </p:cNvPr>
            <p:cNvSpPr/>
            <p:nvPr/>
          </p:nvSpPr>
          <p:spPr>
            <a:xfrm>
              <a:off x="6096000" y="4325221"/>
              <a:ext cx="314510" cy="304800"/>
            </a:xfrm>
            <a:prstGeom prst="rect">
              <a:avLst/>
            </a:prstGeom>
            <a:noFill/>
            <a:ln w="28575">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9DE0"/>
                </a:solidFill>
              </a:endParaRPr>
            </a:p>
          </p:txBody>
        </p:sp>
        <p:sp>
          <p:nvSpPr>
            <p:cNvPr id="41" name="Rectangle 40">
              <a:extLst>
                <a:ext uri="{FF2B5EF4-FFF2-40B4-BE49-F238E27FC236}">
                  <a16:creationId xmlns:a16="http://schemas.microsoft.com/office/drawing/2014/main" id="{FD88FBCB-2505-4C48-833F-6B2112A1DD14}"/>
                </a:ext>
              </a:extLst>
            </p:cNvPr>
            <p:cNvSpPr/>
            <p:nvPr/>
          </p:nvSpPr>
          <p:spPr>
            <a:xfrm>
              <a:off x="6680206" y="4325221"/>
              <a:ext cx="314510" cy="304800"/>
            </a:xfrm>
            <a:prstGeom prst="rect">
              <a:avLst/>
            </a:prstGeom>
            <a:noFill/>
            <a:ln w="28575">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009DE0"/>
                </a:solidFill>
              </a:endParaRPr>
            </a:p>
          </p:txBody>
        </p:sp>
        <p:sp>
          <p:nvSpPr>
            <p:cNvPr id="42" name="Freeform 41">
              <a:extLst>
                <a:ext uri="{FF2B5EF4-FFF2-40B4-BE49-F238E27FC236}">
                  <a16:creationId xmlns:a16="http://schemas.microsoft.com/office/drawing/2014/main" id="{3C5E4A0D-86E8-3F41-A92D-9B0B3EBD1BBE}"/>
                </a:ext>
              </a:extLst>
            </p:cNvPr>
            <p:cNvSpPr/>
            <p:nvPr/>
          </p:nvSpPr>
          <p:spPr>
            <a:xfrm>
              <a:off x="6727918" y="3735683"/>
              <a:ext cx="219086" cy="206654"/>
            </a:xfrm>
            <a:custGeom>
              <a:avLst/>
              <a:gdLst>
                <a:gd name="connsiteX0" fmla="*/ 663734 w 663733"/>
                <a:gd name="connsiteY0" fmla="*/ 125571 h 547131"/>
                <a:gd name="connsiteX1" fmla="*/ 538162 w 663733"/>
                <a:gd name="connsiteY1" fmla="*/ 0 h 547131"/>
                <a:gd name="connsiteX2" fmla="*/ 242173 w 663733"/>
                <a:gd name="connsiteY2" fmla="*/ 295989 h 547131"/>
                <a:gd name="connsiteX3" fmla="*/ 125571 w 663733"/>
                <a:gd name="connsiteY3" fmla="*/ 179388 h 547131"/>
                <a:gd name="connsiteX4" fmla="*/ 0 w 663733"/>
                <a:gd name="connsiteY4" fmla="*/ 304959 h 547131"/>
                <a:gd name="connsiteX5" fmla="*/ 242173 w 663733"/>
                <a:gd name="connsiteY5" fmla="*/ 547132 h 54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33" h="547131">
                  <a:moveTo>
                    <a:pt x="663734" y="125571"/>
                  </a:moveTo>
                  <a:lnTo>
                    <a:pt x="538162" y="0"/>
                  </a:lnTo>
                  <a:lnTo>
                    <a:pt x="242173" y="295989"/>
                  </a:lnTo>
                  <a:lnTo>
                    <a:pt x="125571" y="179388"/>
                  </a:lnTo>
                  <a:lnTo>
                    <a:pt x="0" y="304959"/>
                  </a:lnTo>
                  <a:lnTo>
                    <a:pt x="242173" y="547132"/>
                  </a:lnTo>
                  <a:close/>
                </a:path>
              </a:pathLst>
            </a:custGeom>
            <a:solidFill>
              <a:srgbClr val="3C9EE1"/>
            </a:solidFill>
            <a:ln w="44847" cap="flat">
              <a:noFill/>
              <a:prstDash val="solid"/>
              <a:miter/>
            </a:ln>
          </p:spPr>
          <p:txBody>
            <a:bodyPr rtlCol="0" anchor="ctr"/>
            <a:lstStyle/>
            <a:p>
              <a:endParaRPr lang="en-NL">
                <a:solidFill>
                  <a:srgbClr val="009DE0"/>
                </a:solidFill>
              </a:endParaRPr>
            </a:p>
          </p:txBody>
        </p:sp>
        <p:sp>
          <p:nvSpPr>
            <p:cNvPr id="43" name="Freeform 42">
              <a:extLst>
                <a:ext uri="{FF2B5EF4-FFF2-40B4-BE49-F238E27FC236}">
                  <a16:creationId xmlns:a16="http://schemas.microsoft.com/office/drawing/2014/main" id="{684B8599-8FC7-8F42-97B7-BD01BC56F8BA}"/>
                </a:ext>
              </a:extLst>
            </p:cNvPr>
            <p:cNvSpPr/>
            <p:nvPr/>
          </p:nvSpPr>
          <p:spPr>
            <a:xfrm>
              <a:off x="6727918" y="4372250"/>
              <a:ext cx="219086" cy="206654"/>
            </a:xfrm>
            <a:custGeom>
              <a:avLst/>
              <a:gdLst>
                <a:gd name="connsiteX0" fmla="*/ 663734 w 663733"/>
                <a:gd name="connsiteY0" fmla="*/ 125571 h 547131"/>
                <a:gd name="connsiteX1" fmla="*/ 538162 w 663733"/>
                <a:gd name="connsiteY1" fmla="*/ 0 h 547131"/>
                <a:gd name="connsiteX2" fmla="*/ 242173 w 663733"/>
                <a:gd name="connsiteY2" fmla="*/ 295989 h 547131"/>
                <a:gd name="connsiteX3" fmla="*/ 125571 w 663733"/>
                <a:gd name="connsiteY3" fmla="*/ 179388 h 547131"/>
                <a:gd name="connsiteX4" fmla="*/ 0 w 663733"/>
                <a:gd name="connsiteY4" fmla="*/ 304959 h 547131"/>
                <a:gd name="connsiteX5" fmla="*/ 242173 w 663733"/>
                <a:gd name="connsiteY5" fmla="*/ 547132 h 54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33" h="547131">
                  <a:moveTo>
                    <a:pt x="663734" y="125571"/>
                  </a:moveTo>
                  <a:lnTo>
                    <a:pt x="538162" y="0"/>
                  </a:lnTo>
                  <a:lnTo>
                    <a:pt x="242173" y="295989"/>
                  </a:lnTo>
                  <a:lnTo>
                    <a:pt x="125571" y="179388"/>
                  </a:lnTo>
                  <a:lnTo>
                    <a:pt x="0" y="304959"/>
                  </a:lnTo>
                  <a:lnTo>
                    <a:pt x="242173" y="547132"/>
                  </a:lnTo>
                  <a:close/>
                </a:path>
              </a:pathLst>
            </a:custGeom>
            <a:solidFill>
              <a:srgbClr val="3C9EE1"/>
            </a:solidFill>
            <a:ln w="44847" cap="flat">
              <a:noFill/>
              <a:prstDash val="solid"/>
              <a:miter/>
            </a:ln>
          </p:spPr>
          <p:txBody>
            <a:bodyPr rtlCol="0" anchor="ctr"/>
            <a:lstStyle/>
            <a:p>
              <a:endParaRPr lang="en-NL">
                <a:solidFill>
                  <a:srgbClr val="009DE0"/>
                </a:solidFill>
              </a:endParaRPr>
            </a:p>
          </p:txBody>
        </p:sp>
        <p:sp>
          <p:nvSpPr>
            <p:cNvPr id="44" name="TextBox 43">
              <a:extLst>
                <a:ext uri="{FF2B5EF4-FFF2-40B4-BE49-F238E27FC236}">
                  <a16:creationId xmlns:a16="http://schemas.microsoft.com/office/drawing/2014/main" id="{EA2B02EC-7A09-B24F-9D22-3F09B521FF48}"/>
                </a:ext>
              </a:extLst>
            </p:cNvPr>
            <p:cNvSpPr txBox="1"/>
            <p:nvPr/>
          </p:nvSpPr>
          <p:spPr>
            <a:xfrm>
              <a:off x="4770085" y="3017520"/>
              <a:ext cx="1093569" cy="307777"/>
            </a:xfrm>
            <a:prstGeom prst="rect">
              <a:avLst/>
            </a:prstGeom>
            <a:noFill/>
          </p:spPr>
          <p:txBody>
            <a:bodyPr wrap="none" rtlCol="0">
              <a:spAutoFit/>
            </a:bodyPr>
            <a:lstStyle/>
            <a:p>
              <a:r>
                <a:rPr lang="en-NL" sz="1400" dirty="0">
                  <a:solidFill>
                    <a:sysClr val="windowText" lastClr="000000"/>
                  </a:solidFill>
                </a:rPr>
                <a:t>DL_SALES</a:t>
              </a:r>
            </a:p>
          </p:txBody>
        </p:sp>
        <p:sp>
          <p:nvSpPr>
            <p:cNvPr id="45" name="TextBox 44">
              <a:extLst>
                <a:ext uri="{FF2B5EF4-FFF2-40B4-BE49-F238E27FC236}">
                  <a16:creationId xmlns:a16="http://schemas.microsoft.com/office/drawing/2014/main" id="{6625B708-BCF0-4D4B-9350-BAC8E2527440}"/>
                </a:ext>
              </a:extLst>
            </p:cNvPr>
            <p:cNvSpPr txBox="1"/>
            <p:nvPr/>
          </p:nvSpPr>
          <p:spPr>
            <a:xfrm>
              <a:off x="4770085" y="3695300"/>
              <a:ext cx="893193" cy="307777"/>
            </a:xfrm>
            <a:prstGeom prst="rect">
              <a:avLst/>
            </a:prstGeom>
            <a:noFill/>
          </p:spPr>
          <p:txBody>
            <a:bodyPr wrap="none" rtlCol="0">
              <a:spAutoFit/>
            </a:bodyPr>
            <a:lstStyle/>
            <a:p>
              <a:r>
                <a:rPr lang="en-NL" sz="1400" dirty="0">
                  <a:solidFill>
                    <a:sysClr val="windowText" lastClr="000000"/>
                  </a:solidFill>
                </a:rPr>
                <a:t>DL_OPS</a:t>
              </a:r>
            </a:p>
          </p:txBody>
        </p:sp>
        <p:sp>
          <p:nvSpPr>
            <p:cNvPr id="46" name="TextBox 45">
              <a:extLst>
                <a:ext uri="{FF2B5EF4-FFF2-40B4-BE49-F238E27FC236}">
                  <a16:creationId xmlns:a16="http://schemas.microsoft.com/office/drawing/2014/main" id="{477E4C49-EFCE-DD4F-847F-0FFBF0086AD2}"/>
                </a:ext>
              </a:extLst>
            </p:cNvPr>
            <p:cNvSpPr txBox="1"/>
            <p:nvPr/>
          </p:nvSpPr>
          <p:spPr>
            <a:xfrm>
              <a:off x="4784212" y="4325221"/>
              <a:ext cx="912429" cy="307777"/>
            </a:xfrm>
            <a:prstGeom prst="rect">
              <a:avLst/>
            </a:prstGeom>
            <a:noFill/>
          </p:spPr>
          <p:txBody>
            <a:bodyPr wrap="none" rtlCol="0">
              <a:spAutoFit/>
            </a:bodyPr>
            <a:lstStyle/>
            <a:p>
              <a:r>
                <a:rPr lang="en-NL" sz="1400" dirty="0">
                  <a:solidFill>
                    <a:sysClr val="windowText" lastClr="000000"/>
                  </a:solidFill>
                </a:rPr>
                <a:t>DL_ADM</a:t>
              </a:r>
            </a:p>
          </p:txBody>
        </p:sp>
      </p:grpSp>
      <p:sp>
        <p:nvSpPr>
          <p:cNvPr id="48" name="Rectangle 47">
            <a:extLst>
              <a:ext uri="{FF2B5EF4-FFF2-40B4-BE49-F238E27FC236}">
                <a16:creationId xmlns:a16="http://schemas.microsoft.com/office/drawing/2014/main" id="{4BEB52AF-6856-A940-A4F1-C51BEDBF635B}"/>
              </a:ext>
            </a:extLst>
          </p:cNvPr>
          <p:cNvSpPr/>
          <p:nvPr/>
        </p:nvSpPr>
        <p:spPr>
          <a:xfrm>
            <a:off x="376042" y="2361982"/>
            <a:ext cx="3738758" cy="3539430"/>
          </a:xfrm>
          <a:prstGeom prst="rect">
            <a:avLst/>
          </a:prstGeom>
        </p:spPr>
        <p:txBody>
          <a:bodyPr wrap="square">
            <a:spAutoFit/>
          </a:bodyPr>
          <a:lstStyle/>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Preventing leakage of confidential information relies on preventing access to the information. When this fails, or cannot be guaranteed (on public networks for instance), encryption is required.</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Preventing access to information means user identification and authorization is critical. Subsequent access should be based on access control lists (ACL) that describe what kind of access the user has; read, write, execute, create, delete etc. </a:t>
            </a:r>
          </a:p>
          <a:p>
            <a:pPr marL="285750" indent="-285750">
              <a:buClr>
                <a:srgbClr val="00B0F0"/>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p:txBody>
      </p:sp>
      <p:sp>
        <p:nvSpPr>
          <p:cNvPr id="49" name="Rectangle 48">
            <a:extLst>
              <a:ext uri="{FF2B5EF4-FFF2-40B4-BE49-F238E27FC236}">
                <a16:creationId xmlns:a16="http://schemas.microsoft.com/office/drawing/2014/main" id="{1BD9D1F1-2928-B34C-BBBB-B2B8E7F508F0}"/>
              </a:ext>
            </a:extLst>
          </p:cNvPr>
          <p:cNvSpPr/>
          <p:nvPr/>
        </p:nvSpPr>
        <p:spPr>
          <a:xfrm>
            <a:off x="7876790" y="2361982"/>
            <a:ext cx="3738758" cy="3323987"/>
          </a:xfrm>
          <a:prstGeom prst="rect">
            <a:avLst/>
          </a:prstGeom>
        </p:spPr>
        <p:txBody>
          <a:bodyPr wrap="square">
            <a:spAutoFit/>
          </a:bodyPr>
          <a:lstStyle/>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A good access control covers the three categories: technical controls, programs, and policies.</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a:buClr>
                <a:srgbClr val="002A5A"/>
              </a:buCl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Encryption of information comes down to scrambling the information in such a way that legitimate users can easily descramble it but an adversary cannot. This requires some sort of digital key and a one-way decryption method that will not allow descrambling data without the key.</a:t>
            </a:r>
          </a:p>
        </p:txBody>
      </p:sp>
      <p:sp>
        <p:nvSpPr>
          <p:cNvPr id="2" name="Slide Number Placeholder 1">
            <a:extLst>
              <a:ext uri="{FF2B5EF4-FFF2-40B4-BE49-F238E27FC236}">
                <a16:creationId xmlns:a16="http://schemas.microsoft.com/office/drawing/2014/main" id="{BEFFC772-B055-4EE3-B042-9384C4B0F316}"/>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61</a:t>
            </a:fld>
            <a:endParaRPr lang="nl-NL"/>
          </a:p>
        </p:txBody>
      </p:sp>
    </p:spTree>
    <p:extLst>
      <p:ext uri="{BB962C8B-B14F-4D97-AF65-F5344CB8AC3E}">
        <p14:creationId xmlns:p14="http://schemas.microsoft.com/office/powerpoint/2010/main" val="3759023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a:solidFill>
                  <a:schemeClr val="bg1"/>
                </a:solidFill>
                <a:latin typeface="Montserrat SemiBold" panose="00000700000000000000" pitchFamily="2" charset="0"/>
              </a:rPr>
              <a:t>ISO/IEC 27002:2022</a:t>
            </a:r>
            <a:endParaRPr lang="en-NL" sz="2400" b="1">
              <a:solidFill>
                <a:schemeClr val="bg1"/>
              </a:solidFill>
              <a:latin typeface="Montserrat SemiBold" panose="00000700000000000000" pitchFamily="2" charset="0"/>
            </a:endParaRPr>
          </a:p>
        </p:txBody>
      </p:sp>
      <p:sp>
        <p:nvSpPr>
          <p:cNvPr id="34" name="TextBox 33">
            <a:extLst>
              <a:ext uri="{FF2B5EF4-FFF2-40B4-BE49-F238E27FC236}">
                <a16:creationId xmlns:a16="http://schemas.microsoft.com/office/drawing/2014/main" id="{9CC27AE0-9E5B-E347-94ED-8F76BF985811}"/>
              </a:ext>
            </a:extLst>
          </p:cNvPr>
          <p:cNvSpPr txBox="1"/>
          <p:nvPr/>
        </p:nvSpPr>
        <p:spPr>
          <a:xfrm>
            <a:off x="5257800" y="2076152"/>
            <a:ext cx="6248400" cy="4462760"/>
          </a:xfrm>
          <a:prstGeom prst="rect">
            <a:avLst/>
          </a:prstGeom>
          <a:noFill/>
        </p:spPr>
        <p:txBody>
          <a:bodyPr wrap="square" rtlCol="0">
            <a:spAutoFit/>
          </a:bodyPr>
          <a:lstStyle/>
          <a:p>
            <a:pPr marL="285750" indent="-285750">
              <a:buClr>
                <a:srgbClr val="002A5A"/>
              </a:buClr>
              <a:buFont typeface="Arial" panose="020B0604020202020204" pitchFamily="34" charset="0"/>
              <a:buChar char="•"/>
            </a:pPr>
            <a:r>
              <a:rPr lang="en-GB" dirty="0">
                <a:solidFill>
                  <a:srgbClr val="002A5A"/>
                </a:solidFill>
              </a:rPr>
              <a:t>This standard contains 93 controls.</a:t>
            </a:r>
          </a:p>
          <a:p>
            <a:pPr marL="285750" indent="-285750">
              <a:buClr>
                <a:srgbClr val="002A5A"/>
              </a:buClr>
              <a:buFont typeface="Arial" panose="020B0604020202020204" pitchFamily="34" charset="0"/>
              <a:buChar char="•"/>
            </a:pPr>
            <a:endParaRPr lang="en-GB" dirty="0">
              <a:solidFill>
                <a:srgbClr val="002A5A"/>
              </a:solidFill>
            </a:endParaRPr>
          </a:p>
          <a:p>
            <a:pPr marL="285750" indent="-285750">
              <a:buClr>
                <a:srgbClr val="002A5A"/>
              </a:buClr>
              <a:buFont typeface="Arial" panose="020B0604020202020204" pitchFamily="34" charset="0"/>
              <a:buChar char="•"/>
            </a:pPr>
            <a:r>
              <a:rPr lang="en-GB" dirty="0">
                <a:solidFill>
                  <a:srgbClr val="002A5A"/>
                </a:solidFill>
              </a:rPr>
              <a:t>Grouped into 4 themes:</a:t>
            </a:r>
          </a:p>
          <a:p>
            <a:pPr marL="742950" lvl="1" indent="-285750">
              <a:buClr>
                <a:srgbClr val="002A5A"/>
              </a:buClr>
              <a:buFont typeface="Arial" panose="020B0604020202020204" pitchFamily="34" charset="0"/>
              <a:buChar char="•"/>
            </a:pPr>
            <a:r>
              <a:rPr lang="en-GB" dirty="0">
                <a:solidFill>
                  <a:srgbClr val="002A5A"/>
                </a:solidFill>
              </a:rPr>
              <a:t>People (8 controls)</a:t>
            </a:r>
          </a:p>
          <a:p>
            <a:pPr marL="742950" lvl="1" indent="-285750">
              <a:buClr>
                <a:srgbClr val="002A5A"/>
              </a:buClr>
              <a:buFont typeface="Arial" panose="020B0604020202020204" pitchFamily="34" charset="0"/>
              <a:buChar char="•"/>
            </a:pPr>
            <a:r>
              <a:rPr lang="en-GB" dirty="0">
                <a:solidFill>
                  <a:srgbClr val="002A5A"/>
                </a:solidFill>
              </a:rPr>
              <a:t>Physical (14 controls)</a:t>
            </a:r>
          </a:p>
          <a:p>
            <a:pPr marL="742950" lvl="1" indent="-285750">
              <a:buClr>
                <a:srgbClr val="002A5A"/>
              </a:buClr>
              <a:buFont typeface="Arial" panose="020B0604020202020204" pitchFamily="34" charset="0"/>
              <a:buChar char="•"/>
            </a:pPr>
            <a:r>
              <a:rPr lang="en-GB" dirty="0">
                <a:solidFill>
                  <a:srgbClr val="002A5A"/>
                </a:solidFill>
              </a:rPr>
              <a:t>Technological (34 controls)</a:t>
            </a:r>
          </a:p>
          <a:p>
            <a:pPr marL="742950" lvl="1" indent="-285750">
              <a:buClr>
                <a:srgbClr val="002A5A"/>
              </a:buClr>
              <a:buFont typeface="Arial" panose="020B0604020202020204" pitchFamily="34" charset="0"/>
              <a:buChar char="•"/>
            </a:pPr>
            <a:r>
              <a:rPr lang="en-GB" dirty="0">
                <a:solidFill>
                  <a:srgbClr val="002A5A"/>
                </a:solidFill>
              </a:rPr>
              <a:t>Organizational (37 controls)</a:t>
            </a:r>
          </a:p>
          <a:p>
            <a:pPr>
              <a:buClr>
                <a:srgbClr val="002A5A"/>
              </a:buClr>
            </a:pPr>
            <a:endParaRPr lang="en-GB" dirty="0">
              <a:solidFill>
                <a:srgbClr val="002A5A"/>
              </a:solidFill>
            </a:endParaRPr>
          </a:p>
          <a:p>
            <a:pPr marL="285750" indent="-285750">
              <a:buClr>
                <a:srgbClr val="002A5A"/>
              </a:buClr>
              <a:buFont typeface="Arial" panose="020B0604020202020204" pitchFamily="34" charset="0"/>
              <a:buChar char="•"/>
            </a:pPr>
            <a:r>
              <a:rPr lang="en-GB" dirty="0">
                <a:solidFill>
                  <a:srgbClr val="002A5A"/>
                </a:solidFill>
              </a:rPr>
              <a:t>Each control has a number of attributes in five categories:</a:t>
            </a:r>
          </a:p>
          <a:p>
            <a:pPr marL="742950" lvl="1" indent="-285750">
              <a:buClr>
                <a:srgbClr val="002A5A"/>
              </a:buClr>
              <a:buFont typeface="Arial" panose="020B0604020202020204" pitchFamily="34" charset="0"/>
              <a:buChar char="•"/>
            </a:pPr>
            <a:r>
              <a:rPr lang="en-GB" dirty="0">
                <a:solidFill>
                  <a:srgbClr val="002A5A"/>
                </a:solidFill>
              </a:rPr>
              <a:t>Control type</a:t>
            </a:r>
          </a:p>
          <a:p>
            <a:pPr marL="742950" lvl="1" indent="-285750">
              <a:buClr>
                <a:srgbClr val="002A5A"/>
              </a:buClr>
              <a:buFont typeface="Arial" panose="020B0604020202020204" pitchFamily="34" charset="0"/>
              <a:buChar char="•"/>
            </a:pPr>
            <a:r>
              <a:rPr lang="en-GB" dirty="0">
                <a:solidFill>
                  <a:srgbClr val="002A5A"/>
                </a:solidFill>
              </a:rPr>
              <a:t>InfoSec properties</a:t>
            </a:r>
          </a:p>
          <a:p>
            <a:pPr marL="742950" lvl="1" indent="-285750">
              <a:buClr>
                <a:srgbClr val="002A5A"/>
              </a:buClr>
              <a:buFont typeface="Arial" panose="020B0604020202020204" pitchFamily="34" charset="0"/>
              <a:buChar char="•"/>
            </a:pPr>
            <a:r>
              <a:rPr lang="en-GB" dirty="0">
                <a:solidFill>
                  <a:srgbClr val="002A5A"/>
                </a:solidFill>
              </a:rPr>
              <a:t>Cybersecurity concepts</a:t>
            </a:r>
          </a:p>
          <a:p>
            <a:pPr marL="742950" lvl="1" indent="-285750">
              <a:buClr>
                <a:srgbClr val="002A5A"/>
              </a:buClr>
              <a:buFont typeface="Arial" panose="020B0604020202020204" pitchFamily="34" charset="0"/>
              <a:buChar char="•"/>
            </a:pPr>
            <a:r>
              <a:rPr lang="en-GB" dirty="0">
                <a:solidFill>
                  <a:srgbClr val="002A5A"/>
                </a:solidFill>
              </a:rPr>
              <a:t>Operational capabilities</a:t>
            </a:r>
          </a:p>
          <a:p>
            <a:pPr marL="742950" lvl="1" indent="-285750">
              <a:buClr>
                <a:srgbClr val="002A5A"/>
              </a:buClr>
              <a:buFont typeface="Arial" panose="020B0604020202020204" pitchFamily="34" charset="0"/>
              <a:buChar char="•"/>
            </a:pPr>
            <a:r>
              <a:rPr lang="en-GB" dirty="0">
                <a:solidFill>
                  <a:srgbClr val="002A5A"/>
                </a:solidFill>
              </a:rPr>
              <a:t>Security domains</a:t>
            </a:r>
          </a:p>
          <a:p>
            <a:pPr>
              <a:buClr>
                <a:srgbClr val="00B0F0"/>
              </a:buClr>
            </a:pPr>
            <a:endParaRPr lang="en-GB" sz="1400" dirty="0">
              <a:solidFill>
                <a:srgbClr val="002A5A"/>
              </a:solidFill>
            </a:endParaRPr>
          </a:p>
        </p:txBody>
      </p:sp>
      <p:pic>
        <p:nvPicPr>
          <p:cNvPr id="10" name="Graphic 9" descr="Document">
            <a:extLst>
              <a:ext uri="{FF2B5EF4-FFF2-40B4-BE49-F238E27FC236}">
                <a16:creationId xmlns:a16="http://schemas.microsoft.com/office/drawing/2014/main" id="{57039125-DFDF-C341-A8B0-81FF2352B9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800" y="1905000"/>
            <a:ext cx="3619453" cy="3619453"/>
          </a:xfrm>
          <a:prstGeom prst="rect">
            <a:avLst/>
          </a:prstGeom>
        </p:spPr>
      </p:pic>
      <p:sp>
        <p:nvSpPr>
          <p:cNvPr id="13" name="TextBox 12">
            <a:extLst>
              <a:ext uri="{FF2B5EF4-FFF2-40B4-BE49-F238E27FC236}">
                <a16:creationId xmlns:a16="http://schemas.microsoft.com/office/drawing/2014/main" id="{B67EE5FF-7DB0-8E48-B1DC-1A01C27515B8}"/>
              </a:ext>
            </a:extLst>
          </p:cNvPr>
          <p:cNvSpPr txBox="1"/>
          <p:nvPr/>
        </p:nvSpPr>
        <p:spPr>
          <a:xfrm>
            <a:off x="1524000" y="2540913"/>
            <a:ext cx="976549" cy="430887"/>
          </a:xfrm>
          <a:prstGeom prst="rect">
            <a:avLst/>
          </a:prstGeom>
          <a:noFill/>
        </p:spPr>
        <p:txBody>
          <a:bodyPr wrap="none" rtlCol="0">
            <a:spAutoFit/>
          </a:bodyPr>
          <a:lstStyle/>
          <a:p>
            <a:r>
              <a:rPr lang="en-GB" sz="1100" b="1" dirty="0">
                <a:solidFill>
                  <a:srgbClr val="002A5A"/>
                </a:solidFill>
              </a:rPr>
              <a:t>ISO/IEC</a:t>
            </a:r>
          </a:p>
          <a:p>
            <a:r>
              <a:rPr lang="en-GB" sz="1100" b="1" dirty="0">
                <a:solidFill>
                  <a:srgbClr val="002A5A"/>
                </a:solidFill>
              </a:rPr>
              <a:t> 27002:2022</a:t>
            </a:r>
          </a:p>
        </p:txBody>
      </p:sp>
      <p:sp>
        <p:nvSpPr>
          <p:cNvPr id="2" name="Slide Number Placeholder 1">
            <a:extLst>
              <a:ext uri="{FF2B5EF4-FFF2-40B4-BE49-F238E27FC236}">
                <a16:creationId xmlns:a16="http://schemas.microsoft.com/office/drawing/2014/main" id="{8DF372EB-ADEC-420D-9401-F8D35F88A35D}"/>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62</a:t>
            </a:fld>
            <a:endParaRPr lang="nl-NL"/>
          </a:p>
        </p:txBody>
      </p:sp>
    </p:spTree>
    <p:extLst>
      <p:ext uri="{BB962C8B-B14F-4D97-AF65-F5344CB8AC3E}">
        <p14:creationId xmlns:p14="http://schemas.microsoft.com/office/powerpoint/2010/main" val="29712960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nip and Round Single Corner of Rectangle 85">
            <a:extLst>
              <a:ext uri="{FF2B5EF4-FFF2-40B4-BE49-F238E27FC236}">
                <a16:creationId xmlns:a16="http://schemas.microsoft.com/office/drawing/2014/main" id="{0C95873F-47BC-A246-9004-68ED99B8F979}"/>
              </a:ext>
            </a:extLst>
          </p:cNvPr>
          <p:cNvSpPr/>
          <p:nvPr/>
        </p:nvSpPr>
        <p:spPr>
          <a:xfrm rot="10800000" flipV="1">
            <a:off x="76200" y="1711404"/>
            <a:ext cx="2232000" cy="4638700"/>
          </a:xfrm>
          <a:prstGeom prst="snipRound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rgbClr val="002A5A"/>
                </a:solidFill>
                <a:latin typeface="Roboto" panose="02000000000000000000" pitchFamily="2" charset="0"/>
                <a:ea typeface="Roboto" panose="02000000000000000000" pitchFamily="2" charset="0"/>
                <a:cs typeface="Roboto" panose="02000000000000000000" pitchFamily="2" charset="0"/>
              </a:rPr>
              <a:t>Control type</a:t>
            </a:r>
          </a:p>
          <a:p>
            <a:pPr marL="285750" indent="-285750">
              <a:buFont typeface="Arial" panose="020B0604020202020204" pitchFamily="34" charset="0"/>
              <a:buChar char="•"/>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Preventive</a:t>
            </a:r>
          </a:p>
          <a:p>
            <a:pPr marL="285750" indent="-285750">
              <a:buFont typeface="Arial" panose="020B0604020202020204" pitchFamily="34" charset="0"/>
              <a:buChar char="•"/>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Detective</a:t>
            </a:r>
          </a:p>
          <a:p>
            <a:pPr marL="285750" indent="-285750">
              <a:buFont typeface="Arial" panose="020B0604020202020204" pitchFamily="34" charset="0"/>
              <a:buChar char="•"/>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Corrective</a:t>
            </a:r>
            <a:endParaRPr lang="en-NL" dirty="0">
              <a:solidFill>
                <a:srgbClr val="002A5A"/>
              </a:solidFill>
              <a:latin typeface="Roboto" panose="02000000000000000000" pitchFamily="2" charset="0"/>
              <a:ea typeface="Roboto" panose="02000000000000000000" pitchFamily="2" charset="0"/>
              <a:cs typeface="Roboto" panose="02000000000000000000" pitchFamily="2" charset="0"/>
            </a:endParaRPr>
          </a:p>
        </p:txBody>
      </p:sp>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Attributes in controls</a:t>
            </a:r>
            <a:endParaRPr lang="en-NL" sz="2400" b="1" dirty="0">
              <a:solidFill>
                <a:schemeClr val="bg1"/>
              </a:solidFill>
              <a:latin typeface="Montserrat SemiBold" panose="00000700000000000000" pitchFamily="2" charset="0"/>
            </a:endParaRPr>
          </a:p>
        </p:txBody>
      </p:sp>
      <p:sp>
        <p:nvSpPr>
          <p:cNvPr id="7" name="Slide Number Placeholder 6">
            <a:extLst>
              <a:ext uri="{FF2B5EF4-FFF2-40B4-BE49-F238E27FC236}">
                <a16:creationId xmlns:a16="http://schemas.microsoft.com/office/drawing/2014/main" id="{443B39AD-19FD-4975-9894-9BA42616BB6B}"/>
              </a:ext>
            </a:extLst>
          </p:cNvPr>
          <p:cNvSpPr>
            <a:spLocks noGrp="1"/>
          </p:cNvSpPr>
          <p:nvPr>
            <p:ph type="sldNum" sz="quarter" idx="12"/>
          </p:nvPr>
        </p:nvSpPr>
        <p:spPr/>
        <p:txBody>
          <a:bodyPr/>
          <a:lstStyle/>
          <a:p>
            <a:pPr>
              <a:defRPr/>
            </a:pPr>
            <a:r>
              <a:rPr lang="nl-NL">
                <a:solidFill>
                  <a:srgbClr val="002A5A"/>
                </a:solidFill>
              </a:rPr>
              <a:t>0</a:t>
            </a:r>
            <a:fld id="{858E763E-C1F5-433F-AD86-2BCC4D2F67EC}" type="slidenum">
              <a:rPr lang="nl-NL" smtClean="0">
                <a:solidFill>
                  <a:srgbClr val="002A5A"/>
                </a:solidFill>
              </a:rPr>
              <a:pPr>
                <a:defRPr/>
              </a:pPr>
              <a:t>63</a:t>
            </a:fld>
            <a:endParaRPr lang="nl-NL">
              <a:solidFill>
                <a:srgbClr val="002A5A"/>
              </a:solidFill>
            </a:endParaRPr>
          </a:p>
        </p:txBody>
      </p:sp>
      <p:sp>
        <p:nvSpPr>
          <p:cNvPr id="50" name="Snip and Round Single Corner of Rectangle 85">
            <a:extLst>
              <a:ext uri="{FF2B5EF4-FFF2-40B4-BE49-F238E27FC236}">
                <a16:creationId xmlns:a16="http://schemas.microsoft.com/office/drawing/2014/main" id="{1F470E5D-2C99-DF4B-BD2B-89DBAF6FEB11}"/>
              </a:ext>
            </a:extLst>
          </p:cNvPr>
          <p:cNvSpPr/>
          <p:nvPr/>
        </p:nvSpPr>
        <p:spPr>
          <a:xfrm rot="10800000" flipV="1">
            <a:off x="9829800" y="1711404"/>
            <a:ext cx="2232000" cy="4638700"/>
          </a:xfrm>
          <a:prstGeom prst="snipRound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rgbClr val="002A5A"/>
                </a:solidFill>
                <a:latin typeface="Roboto" panose="02000000000000000000" pitchFamily="2" charset="0"/>
                <a:ea typeface="Roboto" panose="02000000000000000000" pitchFamily="2" charset="0"/>
                <a:cs typeface="Roboto" panose="02000000000000000000" pitchFamily="2" charset="0"/>
              </a:rPr>
              <a:t>Security domains</a:t>
            </a:r>
          </a:p>
          <a:p>
            <a:pPr marL="285750" indent="-285750">
              <a:buFont typeface="Arial" panose="020B0604020202020204" pitchFamily="34" charset="0"/>
              <a:buChar char="•"/>
            </a:pPr>
            <a:r>
              <a:rPr lang="en-US" dirty="0" err="1">
                <a:solidFill>
                  <a:srgbClr val="002A5A"/>
                </a:solidFill>
                <a:latin typeface="Roboto" panose="02000000000000000000" pitchFamily="2" charset="0"/>
                <a:ea typeface="Roboto" panose="02000000000000000000" pitchFamily="2" charset="0"/>
                <a:cs typeface="Roboto" panose="02000000000000000000" pitchFamily="2" charset="0"/>
              </a:rPr>
              <a:t>Governance_and_Ecosystem</a:t>
            </a:r>
            <a:endParaRPr lang="en-US" dirty="0">
              <a:solidFill>
                <a:srgbClr val="002A5A"/>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Protection</a:t>
            </a:r>
          </a:p>
          <a:p>
            <a:pPr marL="285750" indent="-285750">
              <a:buFont typeface="Arial" panose="020B0604020202020204" pitchFamily="34" charset="0"/>
              <a:buChar char="•"/>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Defense</a:t>
            </a:r>
          </a:p>
          <a:p>
            <a:pPr marL="285750" indent="-285750">
              <a:buFont typeface="Arial" panose="020B0604020202020204" pitchFamily="34" charset="0"/>
              <a:buChar char="•"/>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Resilience</a:t>
            </a:r>
            <a:endParaRPr lang="en-NL" dirty="0">
              <a:solidFill>
                <a:srgbClr val="002A5A"/>
              </a:solidFill>
              <a:latin typeface="Roboto" panose="02000000000000000000" pitchFamily="2" charset="0"/>
              <a:ea typeface="Roboto" panose="02000000000000000000" pitchFamily="2" charset="0"/>
              <a:cs typeface="Roboto" panose="02000000000000000000" pitchFamily="2" charset="0"/>
            </a:endParaRPr>
          </a:p>
        </p:txBody>
      </p:sp>
      <p:sp>
        <p:nvSpPr>
          <p:cNvPr id="51" name="Snip and Round Single Corner of Rectangle 85">
            <a:extLst>
              <a:ext uri="{FF2B5EF4-FFF2-40B4-BE49-F238E27FC236}">
                <a16:creationId xmlns:a16="http://schemas.microsoft.com/office/drawing/2014/main" id="{51BC85C6-7569-3C4B-BA34-1F167B49EC32}"/>
              </a:ext>
            </a:extLst>
          </p:cNvPr>
          <p:cNvSpPr/>
          <p:nvPr/>
        </p:nvSpPr>
        <p:spPr>
          <a:xfrm rot="10800000" flipV="1">
            <a:off x="7391400" y="1711404"/>
            <a:ext cx="2232000" cy="4638700"/>
          </a:xfrm>
          <a:prstGeom prst="snipRound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a:solidFill>
                  <a:srgbClr val="002A5A"/>
                </a:solidFill>
                <a:latin typeface="Roboto" panose="02000000000000000000" pitchFamily="2" charset="0"/>
                <a:ea typeface="Roboto" panose="02000000000000000000" pitchFamily="2" charset="0"/>
                <a:cs typeface="Roboto" panose="02000000000000000000" pitchFamily="2" charset="0"/>
              </a:rPr>
              <a:t>Operational capabilities</a:t>
            </a:r>
          </a:p>
          <a:p>
            <a:pPr marL="285750" indent="-285750">
              <a:buFont typeface="Arial" panose="020B0604020202020204" pitchFamily="34" charset="0"/>
              <a:buChar char="•"/>
            </a:pPr>
            <a:r>
              <a:rPr lang="en-US" sz="1200" dirty="0">
                <a:solidFill>
                  <a:srgbClr val="002A5A"/>
                </a:solidFill>
                <a:latin typeface="Roboto" panose="02000000000000000000" pitchFamily="2" charset="0"/>
                <a:ea typeface="Roboto" panose="02000000000000000000" pitchFamily="2" charset="0"/>
                <a:cs typeface="Roboto" panose="02000000000000000000" pitchFamily="2" charset="0"/>
              </a:rPr>
              <a:t>Governance</a:t>
            </a:r>
          </a:p>
          <a:p>
            <a:pPr marL="285750" indent="-285750">
              <a:buFont typeface="Arial" panose="020B0604020202020204" pitchFamily="34" charset="0"/>
              <a:buChar char="•"/>
            </a:pPr>
            <a:r>
              <a:rPr lang="en-US" sz="1200" dirty="0" err="1">
                <a:solidFill>
                  <a:srgbClr val="002A5A"/>
                </a:solidFill>
                <a:latin typeface="Roboto" panose="02000000000000000000" pitchFamily="2" charset="0"/>
                <a:ea typeface="Roboto" panose="02000000000000000000" pitchFamily="2" charset="0"/>
                <a:cs typeface="Roboto" panose="02000000000000000000" pitchFamily="2" charset="0"/>
              </a:rPr>
              <a:t>Asset_management</a:t>
            </a:r>
            <a:endParaRPr lang="en-US" sz="1200" dirty="0">
              <a:solidFill>
                <a:srgbClr val="002A5A"/>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200" dirty="0" err="1">
                <a:solidFill>
                  <a:srgbClr val="002A5A"/>
                </a:solidFill>
                <a:latin typeface="Roboto" panose="02000000000000000000" pitchFamily="2" charset="0"/>
                <a:ea typeface="Roboto" panose="02000000000000000000" pitchFamily="2" charset="0"/>
                <a:cs typeface="Roboto" panose="02000000000000000000" pitchFamily="2" charset="0"/>
              </a:rPr>
              <a:t>Information_protection</a:t>
            </a:r>
            <a:endParaRPr lang="en-US" sz="1200" dirty="0">
              <a:solidFill>
                <a:srgbClr val="002A5A"/>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200" dirty="0" err="1">
                <a:solidFill>
                  <a:srgbClr val="002A5A"/>
                </a:solidFill>
                <a:latin typeface="Roboto" panose="02000000000000000000" pitchFamily="2" charset="0"/>
                <a:ea typeface="Roboto" panose="02000000000000000000" pitchFamily="2" charset="0"/>
                <a:cs typeface="Roboto" panose="02000000000000000000" pitchFamily="2" charset="0"/>
              </a:rPr>
              <a:t>Human_resource_security</a:t>
            </a:r>
            <a:endParaRPr lang="en-US" sz="1200" dirty="0">
              <a:solidFill>
                <a:srgbClr val="002A5A"/>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200" dirty="0" err="1">
                <a:solidFill>
                  <a:srgbClr val="002A5A"/>
                </a:solidFill>
                <a:latin typeface="Roboto" panose="02000000000000000000" pitchFamily="2" charset="0"/>
                <a:ea typeface="Roboto" panose="02000000000000000000" pitchFamily="2" charset="0"/>
                <a:cs typeface="Roboto" panose="02000000000000000000" pitchFamily="2" charset="0"/>
              </a:rPr>
              <a:t>Physical_security</a:t>
            </a:r>
            <a:endParaRPr lang="en-US" sz="1200" dirty="0">
              <a:solidFill>
                <a:srgbClr val="002A5A"/>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200" dirty="0" err="1">
                <a:solidFill>
                  <a:srgbClr val="002A5A"/>
                </a:solidFill>
                <a:latin typeface="Roboto" panose="02000000000000000000" pitchFamily="2" charset="0"/>
                <a:ea typeface="Roboto" panose="02000000000000000000" pitchFamily="2" charset="0"/>
                <a:cs typeface="Roboto" panose="02000000000000000000" pitchFamily="2" charset="0"/>
              </a:rPr>
              <a:t>System_and_network_security</a:t>
            </a:r>
            <a:endParaRPr lang="en-US" sz="1200" dirty="0">
              <a:solidFill>
                <a:srgbClr val="002A5A"/>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200" dirty="0" err="1">
                <a:solidFill>
                  <a:srgbClr val="002A5A"/>
                </a:solidFill>
                <a:latin typeface="Roboto" panose="02000000000000000000" pitchFamily="2" charset="0"/>
                <a:ea typeface="Roboto" panose="02000000000000000000" pitchFamily="2" charset="0"/>
                <a:cs typeface="Roboto" panose="02000000000000000000" pitchFamily="2" charset="0"/>
              </a:rPr>
              <a:t>Application_security</a:t>
            </a:r>
            <a:endParaRPr lang="en-US" sz="1200" dirty="0">
              <a:solidFill>
                <a:srgbClr val="002A5A"/>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200" dirty="0" err="1">
                <a:solidFill>
                  <a:srgbClr val="002A5A"/>
                </a:solidFill>
                <a:latin typeface="Roboto" panose="02000000000000000000" pitchFamily="2" charset="0"/>
                <a:ea typeface="Roboto" panose="02000000000000000000" pitchFamily="2" charset="0"/>
                <a:cs typeface="Roboto" panose="02000000000000000000" pitchFamily="2" charset="0"/>
              </a:rPr>
              <a:t>Secure_configuration</a:t>
            </a:r>
            <a:endParaRPr lang="en-US" sz="1200" dirty="0">
              <a:solidFill>
                <a:srgbClr val="002A5A"/>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200" dirty="0" err="1">
                <a:solidFill>
                  <a:srgbClr val="002A5A"/>
                </a:solidFill>
                <a:latin typeface="Roboto" panose="02000000000000000000" pitchFamily="2" charset="0"/>
                <a:ea typeface="Roboto" panose="02000000000000000000" pitchFamily="2" charset="0"/>
                <a:cs typeface="Roboto" panose="02000000000000000000" pitchFamily="2" charset="0"/>
              </a:rPr>
              <a:t>Identity_and_access_management</a:t>
            </a:r>
            <a:endParaRPr lang="en-US" sz="1200" dirty="0">
              <a:solidFill>
                <a:srgbClr val="002A5A"/>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200" dirty="0" err="1">
                <a:solidFill>
                  <a:srgbClr val="002A5A"/>
                </a:solidFill>
                <a:latin typeface="Roboto" panose="02000000000000000000" pitchFamily="2" charset="0"/>
                <a:ea typeface="Roboto" panose="02000000000000000000" pitchFamily="2" charset="0"/>
                <a:cs typeface="Roboto" panose="02000000000000000000" pitchFamily="2" charset="0"/>
              </a:rPr>
              <a:t>Threat_and_vulnerability_management</a:t>
            </a:r>
            <a:endParaRPr lang="en-US" sz="1200" dirty="0">
              <a:solidFill>
                <a:srgbClr val="002A5A"/>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200" dirty="0">
                <a:solidFill>
                  <a:srgbClr val="002A5A"/>
                </a:solidFill>
                <a:latin typeface="Roboto" panose="02000000000000000000" pitchFamily="2" charset="0"/>
                <a:ea typeface="Roboto" panose="02000000000000000000" pitchFamily="2" charset="0"/>
                <a:cs typeface="Roboto" panose="02000000000000000000" pitchFamily="2" charset="0"/>
              </a:rPr>
              <a:t>Continuity</a:t>
            </a:r>
          </a:p>
          <a:p>
            <a:pPr marL="285750" indent="-285750">
              <a:buFont typeface="Arial" panose="020B0604020202020204" pitchFamily="34" charset="0"/>
              <a:buChar char="•"/>
            </a:pPr>
            <a:r>
              <a:rPr lang="en-US" sz="1200" dirty="0" err="1">
                <a:solidFill>
                  <a:srgbClr val="002A5A"/>
                </a:solidFill>
                <a:latin typeface="Roboto" panose="02000000000000000000" pitchFamily="2" charset="0"/>
                <a:ea typeface="Roboto" panose="02000000000000000000" pitchFamily="2" charset="0"/>
                <a:cs typeface="Roboto" panose="02000000000000000000" pitchFamily="2" charset="0"/>
              </a:rPr>
              <a:t>Supplier_relationships_security</a:t>
            </a:r>
            <a:r>
              <a:rPr lang="en-US" sz="1200" dirty="0">
                <a:solidFill>
                  <a:srgbClr val="002A5A"/>
                </a:solidFill>
                <a:latin typeface="Roboto" panose="02000000000000000000" pitchFamily="2" charset="0"/>
                <a:ea typeface="Roboto" panose="02000000000000000000" pitchFamily="2" charset="0"/>
                <a:cs typeface="Roboto" panose="02000000000000000000" pitchFamily="2" charset="0"/>
              </a:rPr>
              <a:t>,</a:t>
            </a:r>
          </a:p>
          <a:p>
            <a:pPr marL="285750" indent="-285750">
              <a:buFont typeface="Arial" panose="020B0604020202020204" pitchFamily="34" charset="0"/>
              <a:buChar char="•"/>
            </a:pPr>
            <a:r>
              <a:rPr lang="en-US" sz="1200" dirty="0" err="1">
                <a:solidFill>
                  <a:srgbClr val="002A5A"/>
                </a:solidFill>
                <a:latin typeface="Roboto" panose="02000000000000000000" pitchFamily="2" charset="0"/>
                <a:ea typeface="Roboto" panose="02000000000000000000" pitchFamily="2" charset="0"/>
                <a:cs typeface="Roboto" panose="02000000000000000000" pitchFamily="2" charset="0"/>
              </a:rPr>
              <a:t>Legal_and_Compliance</a:t>
            </a:r>
            <a:endParaRPr lang="en-US" sz="1200" dirty="0">
              <a:solidFill>
                <a:srgbClr val="002A5A"/>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200" dirty="0" err="1">
                <a:solidFill>
                  <a:srgbClr val="002A5A"/>
                </a:solidFill>
                <a:latin typeface="Roboto" panose="02000000000000000000" pitchFamily="2" charset="0"/>
                <a:ea typeface="Roboto" panose="02000000000000000000" pitchFamily="2" charset="0"/>
                <a:cs typeface="Roboto" panose="02000000000000000000" pitchFamily="2" charset="0"/>
              </a:rPr>
              <a:t>Information_security_event_management</a:t>
            </a:r>
            <a:endParaRPr lang="en-US" sz="1200" dirty="0">
              <a:solidFill>
                <a:srgbClr val="002A5A"/>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200" dirty="0" err="1">
                <a:solidFill>
                  <a:srgbClr val="002A5A"/>
                </a:solidFill>
                <a:latin typeface="Roboto" panose="02000000000000000000" pitchFamily="2" charset="0"/>
                <a:ea typeface="Roboto" panose="02000000000000000000" pitchFamily="2" charset="0"/>
                <a:cs typeface="Roboto" panose="02000000000000000000" pitchFamily="2" charset="0"/>
              </a:rPr>
              <a:t>Information_security_assurance</a:t>
            </a:r>
            <a:endParaRPr lang="en-US" sz="1200" dirty="0">
              <a:solidFill>
                <a:srgbClr val="002A5A"/>
              </a:solidFill>
              <a:latin typeface="Roboto" panose="02000000000000000000" pitchFamily="2" charset="0"/>
              <a:ea typeface="Roboto" panose="02000000000000000000" pitchFamily="2" charset="0"/>
              <a:cs typeface="Roboto" panose="02000000000000000000" pitchFamily="2" charset="0"/>
            </a:endParaRPr>
          </a:p>
        </p:txBody>
      </p:sp>
      <p:sp>
        <p:nvSpPr>
          <p:cNvPr id="52" name="Snip and Round Single Corner of Rectangle 85">
            <a:extLst>
              <a:ext uri="{FF2B5EF4-FFF2-40B4-BE49-F238E27FC236}">
                <a16:creationId xmlns:a16="http://schemas.microsoft.com/office/drawing/2014/main" id="{AAAAA883-7CF7-E44B-ACA7-F49E8E863E60}"/>
              </a:ext>
            </a:extLst>
          </p:cNvPr>
          <p:cNvSpPr/>
          <p:nvPr/>
        </p:nvSpPr>
        <p:spPr>
          <a:xfrm rot="10800000" flipV="1">
            <a:off x="4953000" y="1711404"/>
            <a:ext cx="2232000" cy="4638700"/>
          </a:xfrm>
          <a:prstGeom prst="snipRound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rgbClr val="002A5A"/>
                </a:solidFill>
                <a:latin typeface="Roboto" panose="02000000000000000000" pitchFamily="2" charset="0"/>
                <a:ea typeface="Roboto" panose="02000000000000000000" pitchFamily="2" charset="0"/>
                <a:cs typeface="Roboto" panose="02000000000000000000" pitchFamily="2" charset="0"/>
              </a:rPr>
              <a:t>Cybersecurity concepts</a:t>
            </a:r>
          </a:p>
          <a:p>
            <a:pPr marL="285750" indent="-285750">
              <a:buFont typeface="Arial" panose="020B0604020202020204" pitchFamily="34" charset="0"/>
              <a:buChar char="•"/>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Identify</a:t>
            </a:r>
          </a:p>
          <a:p>
            <a:pPr marL="285750" indent="-285750">
              <a:buFont typeface="Arial" panose="020B0604020202020204" pitchFamily="34" charset="0"/>
              <a:buChar char="•"/>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Protect</a:t>
            </a:r>
          </a:p>
          <a:p>
            <a:pPr marL="285750" indent="-285750">
              <a:buFont typeface="Arial" panose="020B0604020202020204" pitchFamily="34" charset="0"/>
              <a:buChar char="•"/>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Detect</a:t>
            </a:r>
          </a:p>
          <a:p>
            <a:pPr marL="285750" indent="-285750">
              <a:buFont typeface="Arial" panose="020B0604020202020204" pitchFamily="34" charset="0"/>
              <a:buChar char="•"/>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Respond</a:t>
            </a:r>
          </a:p>
          <a:p>
            <a:pPr marL="285750" indent="-285750">
              <a:buFont typeface="Arial" panose="020B0604020202020204" pitchFamily="34" charset="0"/>
              <a:buChar char="•"/>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Recover</a:t>
            </a:r>
            <a:endParaRPr lang="en-NL" dirty="0">
              <a:solidFill>
                <a:srgbClr val="002A5A"/>
              </a:solidFill>
              <a:latin typeface="Roboto" panose="02000000000000000000" pitchFamily="2" charset="0"/>
              <a:ea typeface="Roboto" panose="02000000000000000000" pitchFamily="2" charset="0"/>
              <a:cs typeface="Roboto" panose="02000000000000000000" pitchFamily="2" charset="0"/>
            </a:endParaRPr>
          </a:p>
        </p:txBody>
      </p:sp>
      <p:sp>
        <p:nvSpPr>
          <p:cNvPr id="53" name="Snip and Round Single Corner of Rectangle 85">
            <a:extLst>
              <a:ext uri="{FF2B5EF4-FFF2-40B4-BE49-F238E27FC236}">
                <a16:creationId xmlns:a16="http://schemas.microsoft.com/office/drawing/2014/main" id="{3FEAD333-CBE9-AE40-9F3F-BCF0470CEA38}"/>
              </a:ext>
            </a:extLst>
          </p:cNvPr>
          <p:cNvSpPr/>
          <p:nvPr/>
        </p:nvSpPr>
        <p:spPr>
          <a:xfrm rot="10800000" flipV="1">
            <a:off x="2514600" y="1711404"/>
            <a:ext cx="2232000" cy="4638700"/>
          </a:xfrm>
          <a:prstGeom prst="snipRound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rgbClr val="002A5A"/>
                </a:solidFill>
                <a:latin typeface="Roboto" panose="02000000000000000000" pitchFamily="2" charset="0"/>
                <a:ea typeface="Roboto" panose="02000000000000000000" pitchFamily="2" charset="0"/>
                <a:cs typeface="Roboto" panose="02000000000000000000" pitchFamily="2" charset="0"/>
              </a:rPr>
              <a:t>Information security properties</a:t>
            </a:r>
          </a:p>
          <a:p>
            <a:pPr marL="285750" indent="-285750">
              <a:buFont typeface="Arial" panose="020B0604020202020204" pitchFamily="34" charset="0"/>
              <a:buChar char="•"/>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Confidentiality</a:t>
            </a:r>
          </a:p>
          <a:p>
            <a:pPr marL="285750" indent="-285750">
              <a:buFont typeface="Arial" panose="020B0604020202020204" pitchFamily="34" charset="0"/>
              <a:buChar char="•"/>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Integrity</a:t>
            </a:r>
          </a:p>
          <a:p>
            <a:pPr marL="285750" indent="-285750">
              <a:buFont typeface="Arial" panose="020B0604020202020204" pitchFamily="34" charset="0"/>
              <a:buChar char="•"/>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Availability</a:t>
            </a:r>
            <a:endParaRPr lang="en-NL" dirty="0">
              <a:solidFill>
                <a:srgbClr val="002A5A"/>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3952182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ISO/IEC 27002 themes</a:t>
            </a:r>
            <a:endParaRPr lang="en-NL" sz="2400" b="1" dirty="0">
              <a:solidFill>
                <a:schemeClr val="bg1"/>
              </a:solidFill>
              <a:latin typeface="Montserrat SemiBold" panose="00000700000000000000" pitchFamily="2" charset="0"/>
            </a:endParaRPr>
          </a:p>
        </p:txBody>
      </p:sp>
      <p:pic>
        <p:nvPicPr>
          <p:cNvPr id="7" name="Graphic 6" descr="Document">
            <a:extLst>
              <a:ext uri="{FF2B5EF4-FFF2-40B4-BE49-F238E27FC236}">
                <a16:creationId xmlns:a16="http://schemas.microsoft.com/office/drawing/2014/main" id="{92626A9E-BE1B-204F-8F70-8DA8320866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800" y="1905000"/>
            <a:ext cx="3619453" cy="3619453"/>
          </a:xfrm>
          <a:prstGeom prst="rect">
            <a:avLst/>
          </a:prstGeom>
        </p:spPr>
      </p:pic>
      <p:sp>
        <p:nvSpPr>
          <p:cNvPr id="8" name="TextBox 7">
            <a:extLst>
              <a:ext uri="{FF2B5EF4-FFF2-40B4-BE49-F238E27FC236}">
                <a16:creationId xmlns:a16="http://schemas.microsoft.com/office/drawing/2014/main" id="{1000E40A-1FC9-374D-A9C5-A1BF06F9EBED}"/>
              </a:ext>
            </a:extLst>
          </p:cNvPr>
          <p:cNvSpPr txBox="1"/>
          <p:nvPr/>
        </p:nvSpPr>
        <p:spPr>
          <a:xfrm>
            <a:off x="1524000" y="2540913"/>
            <a:ext cx="976549" cy="430887"/>
          </a:xfrm>
          <a:prstGeom prst="rect">
            <a:avLst/>
          </a:prstGeom>
          <a:noFill/>
        </p:spPr>
        <p:txBody>
          <a:bodyPr wrap="none" rtlCol="0">
            <a:spAutoFit/>
          </a:bodyPr>
          <a:lstStyle/>
          <a:p>
            <a:r>
              <a:rPr lang="en-GB" sz="1100" b="1" dirty="0">
                <a:solidFill>
                  <a:srgbClr val="002A5A"/>
                </a:solidFill>
              </a:rPr>
              <a:t>ISO/IEC</a:t>
            </a:r>
          </a:p>
          <a:p>
            <a:r>
              <a:rPr lang="en-GB" sz="1100" b="1" dirty="0">
                <a:solidFill>
                  <a:srgbClr val="002A5A"/>
                </a:solidFill>
              </a:rPr>
              <a:t> 27002:2022</a:t>
            </a:r>
          </a:p>
        </p:txBody>
      </p:sp>
      <p:sp>
        <p:nvSpPr>
          <p:cNvPr id="9" name="TextBox 8">
            <a:extLst>
              <a:ext uri="{FF2B5EF4-FFF2-40B4-BE49-F238E27FC236}">
                <a16:creationId xmlns:a16="http://schemas.microsoft.com/office/drawing/2014/main" id="{92330024-497D-4040-956F-E3F67D239F9C}"/>
              </a:ext>
            </a:extLst>
          </p:cNvPr>
          <p:cNvSpPr txBox="1"/>
          <p:nvPr/>
        </p:nvSpPr>
        <p:spPr>
          <a:xfrm>
            <a:off x="5091112" y="2971800"/>
            <a:ext cx="6248400" cy="1345048"/>
          </a:xfrm>
          <a:prstGeom prst="rect">
            <a:avLst/>
          </a:prstGeom>
          <a:noFill/>
        </p:spPr>
        <p:txBody>
          <a:bodyPr wrap="square" rtlCol="0">
            <a:spAutoFit/>
          </a:bodyPr>
          <a:lstStyle/>
          <a:p>
            <a:pPr marL="342900" indent="-342900">
              <a:lnSpc>
                <a:spcPct val="150000"/>
              </a:lnSpc>
              <a:buClr>
                <a:srgbClr val="002A5A"/>
              </a:buClr>
              <a:buFont typeface="+mj-lt"/>
              <a:buAutoNum type="arabicPeriod" startAt="5"/>
            </a:pPr>
            <a:r>
              <a:rPr lang="en-GB" sz="1400" dirty="0">
                <a:solidFill>
                  <a:srgbClr val="002A5A"/>
                </a:solidFill>
              </a:rPr>
              <a:t>Organizational controls</a:t>
            </a:r>
          </a:p>
          <a:p>
            <a:pPr marL="342900" indent="-342900">
              <a:lnSpc>
                <a:spcPct val="150000"/>
              </a:lnSpc>
              <a:buClr>
                <a:srgbClr val="002A5A"/>
              </a:buClr>
              <a:buFont typeface="+mj-lt"/>
              <a:buAutoNum type="arabicPeriod" startAt="5"/>
            </a:pPr>
            <a:r>
              <a:rPr lang="en-GB" sz="1400" dirty="0">
                <a:solidFill>
                  <a:srgbClr val="002A5A"/>
                </a:solidFill>
              </a:rPr>
              <a:t>People controls</a:t>
            </a:r>
          </a:p>
          <a:p>
            <a:pPr marL="342900" indent="-342900">
              <a:lnSpc>
                <a:spcPct val="150000"/>
              </a:lnSpc>
              <a:buClr>
                <a:srgbClr val="002A5A"/>
              </a:buClr>
              <a:buFont typeface="+mj-lt"/>
              <a:buAutoNum type="arabicPeriod" startAt="5"/>
            </a:pPr>
            <a:r>
              <a:rPr lang="en-GB" sz="1400" dirty="0">
                <a:solidFill>
                  <a:srgbClr val="002A5A"/>
                </a:solidFill>
              </a:rPr>
              <a:t>Physical controls</a:t>
            </a:r>
          </a:p>
          <a:p>
            <a:pPr marL="342900" indent="-342900">
              <a:lnSpc>
                <a:spcPct val="150000"/>
              </a:lnSpc>
              <a:buClr>
                <a:srgbClr val="002A5A"/>
              </a:buClr>
              <a:buFont typeface="+mj-lt"/>
              <a:buAutoNum type="arabicPeriod" startAt="5"/>
            </a:pPr>
            <a:r>
              <a:rPr lang="en-GB" sz="1400" dirty="0">
                <a:solidFill>
                  <a:srgbClr val="002A5A"/>
                </a:solidFill>
              </a:rPr>
              <a:t>Technological controls</a:t>
            </a:r>
          </a:p>
        </p:txBody>
      </p:sp>
      <p:sp>
        <p:nvSpPr>
          <p:cNvPr id="2" name="Slide Number Placeholder 1">
            <a:extLst>
              <a:ext uri="{FF2B5EF4-FFF2-40B4-BE49-F238E27FC236}">
                <a16:creationId xmlns:a16="http://schemas.microsoft.com/office/drawing/2014/main" id="{796B6ABC-DC67-4B9F-AFB6-4A16115DD74E}"/>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64</a:t>
            </a:fld>
            <a:endParaRPr lang="nl-NL"/>
          </a:p>
        </p:txBody>
      </p:sp>
    </p:spTree>
    <p:extLst>
      <p:ext uri="{BB962C8B-B14F-4D97-AF65-F5344CB8AC3E}">
        <p14:creationId xmlns:p14="http://schemas.microsoft.com/office/powerpoint/2010/main" val="32647962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solidFill>
              <a:srgbClr val="009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Organizational controls</a:t>
            </a:r>
            <a:endParaRPr lang="en-NL" sz="2400" b="1" dirty="0">
              <a:solidFill>
                <a:schemeClr val="bg1"/>
              </a:solidFill>
              <a:latin typeface="Montserrat SemiBold" panose="00000700000000000000" pitchFamily="2" charset="0"/>
            </a:endParaRPr>
          </a:p>
        </p:txBody>
      </p:sp>
      <p:grpSp>
        <p:nvGrpSpPr>
          <p:cNvPr id="3" name="Group 2">
            <a:extLst>
              <a:ext uri="{FF2B5EF4-FFF2-40B4-BE49-F238E27FC236}">
                <a16:creationId xmlns:a16="http://schemas.microsoft.com/office/drawing/2014/main" id="{718C814C-82A8-D847-93D5-186426569D87}"/>
              </a:ext>
            </a:extLst>
          </p:cNvPr>
          <p:cNvGrpSpPr/>
          <p:nvPr/>
        </p:nvGrpSpPr>
        <p:grpSpPr>
          <a:xfrm>
            <a:off x="685800" y="2268136"/>
            <a:ext cx="3663846" cy="789880"/>
            <a:chOff x="152400" y="2057400"/>
            <a:chExt cx="3663846" cy="789880"/>
          </a:xfrm>
        </p:grpSpPr>
        <p:sp>
          <p:nvSpPr>
            <p:cNvPr id="10" name="TextBox 9">
              <a:extLst>
                <a:ext uri="{FF2B5EF4-FFF2-40B4-BE49-F238E27FC236}">
                  <a16:creationId xmlns:a16="http://schemas.microsoft.com/office/drawing/2014/main" id="{436907E2-EBB3-6F4E-AC02-95830A934223}"/>
                </a:ext>
              </a:extLst>
            </p:cNvPr>
            <p:cNvSpPr txBox="1"/>
            <p:nvPr/>
          </p:nvSpPr>
          <p:spPr>
            <a:xfrm>
              <a:off x="152400" y="2590800"/>
              <a:ext cx="3663846" cy="256480"/>
            </a:xfrm>
            <a:prstGeom prst="rect">
              <a:avLst/>
            </a:prstGeom>
            <a:noFill/>
          </p:spPr>
          <p:txBody>
            <a:bodyPr wrap="square" rtlCol="0">
              <a:spAutoFit/>
            </a:bodyPr>
            <a:lstStyle/>
            <a:p>
              <a:pPr>
                <a:lnSpc>
                  <a:spcPct val="150000"/>
                </a:lnSpc>
                <a:buClr>
                  <a:srgbClr val="00B0F0"/>
                </a:buClr>
              </a:pPr>
              <a:endParaRPr lang="en-GB" sz="800">
                <a:solidFill>
                  <a:srgbClr val="002A5A"/>
                </a:solidFill>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269F017C-1140-7941-AE00-62D02D51D562}"/>
                </a:ext>
              </a:extLst>
            </p:cNvPr>
            <p:cNvSpPr txBox="1"/>
            <p:nvPr/>
          </p:nvSpPr>
          <p:spPr>
            <a:xfrm>
              <a:off x="161144" y="2057400"/>
              <a:ext cx="1364476" cy="307777"/>
            </a:xfrm>
            <a:prstGeom prst="rect">
              <a:avLst/>
            </a:prstGeom>
            <a:noFill/>
          </p:spPr>
          <p:txBody>
            <a:bodyPr wrap="none" rtlCol="0">
              <a:spAutoFit/>
            </a:bodyPr>
            <a:lstStyle/>
            <a:p>
              <a:r>
                <a:rPr lang="en-US" sz="1400" b="1" dirty="0">
                  <a:solidFill>
                    <a:srgbClr val="002A5A"/>
                  </a:solidFill>
                  <a:latin typeface="Roboto" panose="02000000000000000000" pitchFamily="2" charset="0"/>
                  <a:ea typeface="Roboto" panose="02000000000000000000" pitchFamily="2" charset="0"/>
                </a:rPr>
                <a:t>Organizational</a:t>
              </a:r>
              <a:endParaRPr lang="en-NL" sz="1400" b="1" dirty="0">
                <a:solidFill>
                  <a:srgbClr val="002A5A"/>
                </a:solidFill>
                <a:latin typeface="Roboto" panose="02000000000000000000" pitchFamily="2" charset="0"/>
                <a:ea typeface="Roboto" panose="02000000000000000000" pitchFamily="2" charset="0"/>
              </a:endParaRPr>
            </a:p>
          </p:txBody>
        </p:sp>
        <p:cxnSp>
          <p:nvCxnSpPr>
            <p:cNvPr id="12" name="Straight Connector 11">
              <a:extLst>
                <a:ext uri="{FF2B5EF4-FFF2-40B4-BE49-F238E27FC236}">
                  <a16:creationId xmlns:a16="http://schemas.microsoft.com/office/drawing/2014/main" id="{4E9768DD-A3AA-9D47-AA52-5C90FA48DD5A}"/>
                </a:ext>
              </a:extLst>
            </p:cNvPr>
            <p:cNvCxnSpPr/>
            <p:nvPr/>
          </p:nvCxnSpPr>
          <p:spPr>
            <a:xfrm>
              <a:off x="161144" y="2365177"/>
              <a:ext cx="357265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22499C2C-9AE5-964C-83A0-11539642A71A}"/>
              </a:ext>
            </a:extLst>
          </p:cNvPr>
          <p:cNvSpPr/>
          <p:nvPr/>
        </p:nvSpPr>
        <p:spPr>
          <a:xfrm>
            <a:off x="428469" y="1842951"/>
            <a:ext cx="4419600" cy="4405448"/>
          </a:xfrm>
          <a:prstGeom prst="rect">
            <a:avLst/>
          </a:prstGeom>
          <a:noFill/>
          <a:ln w="57150">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Slide Number Placeholder 6">
            <a:extLst>
              <a:ext uri="{FF2B5EF4-FFF2-40B4-BE49-F238E27FC236}">
                <a16:creationId xmlns:a16="http://schemas.microsoft.com/office/drawing/2014/main" id="{2D29FAB5-A71B-44B6-9367-EE2E2FAF264D}"/>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65</a:t>
            </a:fld>
            <a:endParaRPr lang="nl-NL"/>
          </a:p>
        </p:txBody>
      </p:sp>
      <p:grpSp>
        <p:nvGrpSpPr>
          <p:cNvPr id="13" name="Group 12">
            <a:extLst>
              <a:ext uri="{FF2B5EF4-FFF2-40B4-BE49-F238E27FC236}">
                <a16:creationId xmlns:a16="http://schemas.microsoft.com/office/drawing/2014/main" id="{160CA65E-D40B-314F-A2B2-BF1D84A9C16F}"/>
              </a:ext>
            </a:extLst>
          </p:cNvPr>
          <p:cNvGrpSpPr/>
          <p:nvPr/>
        </p:nvGrpSpPr>
        <p:grpSpPr>
          <a:xfrm>
            <a:off x="6285875" y="2268136"/>
            <a:ext cx="3572656" cy="307777"/>
            <a:chOff x="161144" y="2057400"/>
            <a:chExt cx="3572656" cy="307777"/>
          </a:xfrm>
        </p:grpSpPr>
        <p:sp>
          <p:nvSpPr>
            <p:cNvPr id="15" name="TextBox 14">
              <a:extLst>
                <a:ext uri="{FF2B5EF4-FFF2-40B4-BE49-F238E27FC236}">
                  <a16:creationId xmlns:a16="http://schemas.microsoft.com/office/drawing/2014/main" id="{2557597E-1388-114B-B415-F1C7CBB7706C}"/>
                </a:ext>
              </a:extLst>
            </p:cNvPr>
            <p:cNvSpPr txBox="1"/>
            <p:nvPr/>
          </p:nvSpPr>
          <p:spPr>
            <a:xfrm>
              <a:off x="161144" y="2057400"/>
              <a:ext cx="1364476" cy="307777"/>
            </a:xfrm>
            <a:prstGeom prst="rect">
              <a:avLst/>
            </a:prstGeom>
            <a:noFill/>
          </p:spPr>
          <p:txBody>
            <a:bodyPr wrap="none" rtlCol="0">
              <a:spAutoFit/>
            </a:bodyPr>
            <a:lstStyle/>
            <a:p>
              <a:r>
                <a:rPr lang="en-US" sz="1400" b="1" dirty="0">
                  <a:solidFill>
                    <a:srgbClr val="002A5A"/>
                  </a:solidFill>
                  <a:latin typeface="Roboto" panose="02000000000000000000" pitchFamily="2" charset="0"/>
                  <a:ea typeface="Roboto" panose="02000000000000000000" pitchFamily="2" charset="0"/>
                </a:rPr>
                <a:t>Organizational</a:t>
              </a:r>
              <a:endParaRPr lang="en-NL" sz="1400" b="1" dirty="0">
                <a:solidFill>
                  <a:srgbClr val="002A5A"/>
                </a:solidFill>
                <a:latin typeface="Roboto" panose="02000000000000000000" pitchFamily="2" charset="0"/>
                <a:ea typeface="Roboto" panose="02000000000000000000" pitchFamily="2" charset="0"/>
              </a:endParaRPr>
            </a:p>
          </p:txBody>
        </p:sp>
        <p:cxnSp>
          <p:nvCxnSpPr>
            <p:cNvPr id="16" name="Straight Connector 15">
              <a:extLst>
                <a:ext uri="{FF2B5EF4-FFF2-40B4-BE49-F238E27FC236}">
                  <a16:creationId xmlns:a16="http://schemas.microsoft.com/office/drawing/2014/main" id="{A047C334-7E17-074E-91D4-2393DC725485}"/>
                </a:ext>
              </a:extLst>
            </p:cNvPr>
            <p:cNvCxnSpPr/>
            <p:nvPr/>
          </p:nvCxnSpPr>
          <p:spPr>
            <a:xfrm>
              <a:off x="161144" y="2365177"/>
              <a:ext cx="357265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549D87A3-49F5-AD42-B83A-43EDB9DDADA3}"/>
              </a:ext>
            </a:extLst>
          </p:cNvPr>
          <p:cNvSpPr/>
          <p:nvPr/>
        </p:nvSpPr>
        <p:spPr>
          <a:xfrm>
            <a:off x="6019800" y="1842950"/>
            <a:ext cx="4419600" cy="4405449"/>
          </a:xfrm>
          <a:prstGeom prst="rect">
            <a:avLst/>
          </a:prstGeom>
          <a:noFill/>
          <a:ln w="57150">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aphicFrame>
        <p:nvGraphicFramePr>
          <p:cNvPr id="8" name="Table 7">
            <a:extLst>
              <a:ext uri="{FF2B5EF4-FFF2-40B4-BE49-F238E27FC236}">
                <a16:creationId xmlns:a16="http://schemas.microsoft.com/office/drawing/2014/main" id="{0D68C415-89F1-D142-8009-8330EC1F8560}"/>
              </a:ext>
            </a:extLst>
          </p:cNvPr>
          <p:cNvGraphicFramePr>
            <a:graphicFrameLocks noGrp="1"/>
          </p:cNvGraphicFramePr>
          <p:nvPr>
            <p:extLst>
              <p:ext uri="{D42A27DB-BD31-4B8C-83A1-F6EECF244321}">
                <p14:modId xmlns:p14="http://schemas.microsoft.com/office/powerpoint/2010/main" val="2156305514"/>
              </p:ext>
            </p:extLst>
          </p:nvPr>
        </p:nvGraphicFramePr>
        <p:xfrm>
          <a:off x="710957" y="2703600"/>
          <a:ext cx="3822317" cy="3240000"/>
        </p:xfrm>
        <a:graphic>
          <a:graphicData uri="http://schemas.openxmlformats.org/drawingml/2006/table">
            <a:tbl>
              <a:tblPr>
                <a:tableStyleId>{5C22544A-7EE6-4342-B048-85BDC9FD1C3A}</a:tableStyleId>
              </a:tblPr>
              <a:tblGrid>
                <a:gridCol w="382466">
                  <a:extLst>
                    <a:ext uri="{9D8B030D-6E8A-4147-A177-3AD203B41FA5}">
                      <a16:colId xmlns:a16="http://schemas.microsoft.com/office/drawing/2014/main" val="4258174083"/>
                    </a:ext>
                  </a:extLst>
                </a:gridCol>
                <a:gridCol w="3439851">
                  <a:extLst>
                    <a:ext uri="{9D8B030D-6E8A-4147-A177-3AD203B41FA5}">
                      <a16:colId xmlns:a16="http://schemas.microsoft.com/office/drawing/2014/main" val="1765255641"/>
                    </a:ext>
                  </a:extLst>
                </a:gridCol>
              </a:tblGrid>
              <a:tr h="180000">
                <a:tc>
                  <a:txBody>
                    <a:bodyPr/>
                    <a:lstStyle/>
                    <a:p>
                      <a:pPr algn="l" fontAlgn="b"/>
                      <a:r>
                        <a:rPr lang="en-US" sz="900" u="none" strike="noStrike" dirty="0">
                          <a:effectLst/>
                        </a:rPr>
                        <a:t>5.1</a:t>
                      </a:r>
                      <a:endParaRPr lang="en-US" sz="900" b="0" i="0" u="none" strike="noStrike" dirty="0">
                        <a:solidFill>
                          <a:srgbClr val="000000"/>
                        </a:solidFill>
                        <a:effectLst/>
                        <a:latin typeface="Calibri" panose="020F0502020204030204" pitchFamily="34" charset="0"/>
                      </a:endParaRPr>
                    </a:p>
                  </a:txBody>
                  <a:tcPr marL="7438" marR="7438" marT="7438" marB="0" anchor="b"/>
                </a:tc>
                <a:tc>
                  <a:txBody>
                    <a:bodyPr/>
                    <a:lstStyle/>
                    <a:p>
                      <a:pPr algn="l" fontAlgn="b"/>
                      <a:r>
                        <a:rPr lang="en-US" sz="900" u="none" strike="noStrike">
                          <a:effectLst/>
                        </a:rPr>
                        <a:t>Policies for information security</a:t>
                      </a:r>
                      <a:endParaRPr lang="en-US" sz="900" b="0" i="0" u="none" strike="noStrike">
                        <a:solidFill>
                          <a:srgbClr val="000000"/>
                        </a:solidFill>
                        <a:effectLst/>
                        <a:latin typeface="Calibri" panose="020F0502020204030204" pitchFamily="34" charset="0"/>
                      </a:endParaRPr>
                    </a:p>
                  </a:txBody>
                  <a:tcPr marL="7438" marR="7438" marT="7438" marB="0" anchor="b"/>
                </a:tc>
                <a:extLst>
                  <a:ext uri="{0D108BD9-81ED-4DB2-BD59-A6C34878D82A}">
                    <a16:rowId xmlns:a16="http://schemas.microsoft.com/office/drawing/2014/main" val="1487065056"/>
                  </a:ext>
                </a:extLst>
              </a:tr>
              <a:tr h="180000">
                <a:tc>
                  <a:txBody>
                    <a:bodyPr/>
                    <a:lstStyle/>
                    <a:p>
                      <a:pPr algn="l" fontAlgn="b"/>
                      <a:r>
                        <a:rPr lang="en-US" sz="900" u="none" strike="noStrike">
                          <a:effectLst/>
                        </a:rPr>
                        <a:t>5.2</a:t>
                      </a:r>
                      <a:endParaRPr lang="en-US" sz="900" b="0" i="0" u="none" strike="noStrike">
                        <a:solidFill>
                          <a:srgbClr val="000000"/>
                        </a:solidFill>
                        <a:effectLst/>
                        <a:latin typeface="Calibri" panose="020F0502020204030204" pitchFamily="34" charset="0"/>
                      </a:endParaRPr>
                    </a:p>
                  </a:txBody>
                  <a:tcPr marL="7438" marR="7438" marT="7438" marB="0" anchor="b"/>
                </a:tc>
                <a:tc>
                  <a:txBody>
                    <a:bodyPr/>
                    <a:lstStyle/>
                    <a:p>
                      <a:pPr algn="l" fontAlgn="b"/>
                      <a:r>
                        <a:rPr lang="en-US" sz="900" u="none" strike="noStrike">
                          <a:effectLst/>
                        </a:rPr>
                        <a:t>Information security roles and responsibilities</a:t>
                      </a:r>
                      <a:endParaRPr lang="en-US" sz="900" b="0" i="0" u="none" strike="noStrike">
                        <a:solidFill>
                          <a:srgbClr val="000000"/>
                        </a:solidFill>
                        <a:effectLst/>
                        <a:latin typeface="Calibri" panose="020F0502020204030204" pitchFamily="34" charset="0"/>
                      </a:endParaRPr>
                    </a:p>
                  </a:txBody>
                  <a:tcPr marL="7438" marR="7438" marT="7438" marB="0" anchor="b"/>
                </a:tc>
                <a:extLst>
                  <a:ext uri="{0D108BD9-81ED-4DB2-BD59-A6C34878D82A}">
                    <a16:rowId xmlns:a16="http://schemas.microsoft.com/office/drawing/2014/main" val="363043902"/>
                  </a:ext>
                </a:extLst>
              </a:tr>
              <a:tr h="180000">
                <a:tc>
                  <a:txBody>
                    <a:bodyPr/>
                    <a:lstStyle/>
                    <a:p>
                      <a:pPr algn="l" fontAlgn="b"/>
                      <a:r>
                        <a:rPr lang="en-US" sz="900" u="none" strike="noStrike">
                          <a:effectLst/>
                        </a:rPr>
                        <a:t>5.3</a:t>
                      </a:r>
                      <a:endParaRPr lang="en-US" sz="900" b="0" i="0" u="none" strike="noStrike">
                        <a:solidFill>
                          <a:srgbClr val="000000"/>
                        </a:solidFill>
                        <a:effectLst/>
                        <a:latin typeface="Calibri" panose="020F0502020204030204" pitchFamily="34" charset="0"/>
                      </a:endParaRPr>
                    </a:p>
                  </a:txBody>
                  <a:tcPr marL="7438" marR="7438" marT="7438" marB="0" anchor="b"/>
                </a:tc>
                <a:tc>
                  <a:txBody>
                    <a:bodyPr/>
                    <a:lstStyle/>
                    <a:p>
                      <a:pPr algn="l" fontAlgn="b"/>
                      <a:r>
                        <a:rPr lang="en-US" sz="900" u="none" strike="noStrike">
                          <a:effectLst/>
                        </a:rPr>
                        <a:t>Segregation of duties</a:t>
                      </a:r>
                      <a:endParaRPr lang="en-US" sz="900" b="0" i="0" u="none" strike="noStrike">
                        <a:solidFill>
                          <a:srgbClr val="000000"/>
                        </a:solidFill>
                        <a:effectLst/>
                        <a:latin typeface="Calibri" panose="020F0502020204030204" pitchFamily="34" charset="0"/>
                      </a:endParaRPr>
                    </a:p>
                  </a:txBody>
                  <a:tcPr marL="7438" marR="7438" marT="7438" marB="0" anchor="b"/>
                </a:tc>
                <a:extLst>
                  <a:ext uri="{0D108BD9-81ED-4DB2-BD59-A6C34878D82A}">
                    <a16:rowId xmlns:a16="http://schemas.microsoft.com/office/drawing/2014/main" val="2678154016"/>
                  </a:ext>
                </a:extLst>
              </a:tr>
              <a:tr h="180000">
                <a:tc>
                  <a:txBody>
                    <a:bodyPr/>
                    <a:lstStyle/>
                    <a:p>
                      <a:pPr algn="l" fontAlgn="b"/>
                      <a:r>
                        <a:rPr lang="en-US" sz="900" u="none" strike="noStrike">
                          <a:effectLst/>
                        </a:rPr>
                        <a:t>5.4</a:t>
                      </a:r>
                      <a:endParaRPr lang="en-US" sz="900" b="0" i="0" u="none" strike="noStrike">
                        <a:solidFill>
                          <a:srgbClr val="000000"/>
                        </a:solidFill>
                        <a:effectLst/>
                        <a:latin typeface="Calibri" panose="020F0502020204030204" pitchFamily="34" charset="0"/>
                      </a:endParaRPr>
                    </a:p>
                  </a:txBody>
                  <a:tcPr marL="7438" marR="7438" marT="7438" marB="0" anchor="b"/>
                </a:tc>
                <a:tc>
                  <a:txBody>
                    <a:bodyPr/>
                    <a:lstStyle/>
                    <a:p>
                      <a:pPr algn="l" fontAlgn="b"/>
                      <a:r>
                        <a:rPr lang="en-US" sz="900" u="none" strike="noStrike">
                          <a:effectLst/>
                        </a:rPr>
                        <a:t>Management responsibilities</a:t>
                      </a:r>
                      <a:endParaRPr lang="en-US" sz="900" b="0" i="0" u="none" strike="noStrike">
                        <a:solidFill>
                          <a:srgbClr val="000000"/>
                        </a:solidFill>
                        <a:effectLst/>
                        <a:latin typeface="Calibri" panose="020F0502020204030204" pitchFamily="34" charset="0"/>
                      </a:endParaRPr>
                    </a:p>
                  </a:txBody>
                  <a:tcPr marL="7438" marR="7438" marT="7438" marB="0" anchor="b"/>
                </a:tc>
                <a:extLst>
                  <a:ext uri="{0D108BD9-81ED-4DB2-BD59-A6C34878D82A}">
                    <a16:rowId xmlns:a16="http://schemas.microsoft.com/office/drawing/2014/main" val="3110199958"/>
                  </a:ext>
                </a:extLst>
              </a:tr>
              <a:tr h="180000">
                <a:tc>
                  <a:txBody>
                    <a:bodyPr/>
                    <a:lstStyle/>
                    <a:p>
                      <a:pPr algn="l" fontAlgn="b"/>
                      <a:r>
                        <a:rPr lang="en-US" sz="900" u="none" strike="noStrike">
                          <a:effectLst/>
                        </a:rPr>
                        <a:t>5.5</a:t>
                      </a:r>
                      <a:endParaRPr lang="en-US" sz="900" b="0" i="0" u="none" strike="noStrike">
                        <a:solidFill>
                          <a:srgbClr val="000000"/>
                        </a:solidFill>
                        <a:effectLst/>
                        <a:latin typeface="Calibri" panose="020F0502020204030204" pitchFamily="34" charset="0"/>
                      </a:endParaRPr>
                    </a:p>
                  </a:txBody>
                  <a:tcPr marL="7438" marR="7438" marT="7438" marB="0" anchor="b"/>
                </a:tc>
                <a:tc>
                  <a:txBody>
                    <a:bodyPr/>
                    <a:lstStyle/>
                    <a:p>
                      <a:pPr algn="l" fontAlgn="b"/>
                      <a:r>
                        <a:rPr lang="en-US" sz="900" u="none" strike="noStrike">
                          <a:effectLst/>
                        </a:rPr>
                        <a:t>Contact with authorities</a:t>
                      </a:r>
                      <a:endParaRPr lang="en-US" sz="900" b="0" i="0" u="none" strike="noStrike">
                        <a:solidFill>
                          <a:srgbClr val="000000"/>
                        </a:solidFill>
                        <a:effectLst/>
                        <a:latin typeface="Calibri" panose="020F0502020204030204" pitchFamily="34" charset="0"/>
                      </a:endParaRPr>
                    </a:p>
                  </a:txBody>
                  <a:tcPr marL="7438" marR="7438" marT="7438" marB="0" anchor="b"/>
                </a:tc>
                <a:extLst>
                  <a:ext uri="{0D108BD9-81ED-4DB2-BD59-A6C34878D82A}">
                    <a16:rowId xmlns:a16="http://schemas.microsoft.com/office/drawing/2014/main" val="589538327"/>
                  </a:ext>
                </a:extLst>
              </a:tr>
              <a:tr h="180000">
                <a:tc>
                  <a:txBody>
                    <a:bodyPr/>
                    <a:lstStyle/>
                    <a:p>
                      <a:pPr algn="l" fontAlgn="b"/>
                      <a:r>
                        <a:rPr lang="en-US" sz="900" u="none" strike="noStrike">
                          <a:effectLst/>
                        </a:rPr>
                        <a:t>5.6</a:t>
                      </a:r>
                      <a:endParaRPr lang="en-US" sz="900" b="0" i="0" u="none" strike="noStrike">
                        <a:solidFill>
                          <a:srgbClr val="000000"/>
                        </a:solidFill>
                        <a:effectLst/>
                        <a:latin typeface="Calibri" panose="020F0502020204030204" pitchFamily="34" charset="0"/>
                      </a:endParaRPr>
                    </a:p>
                  </a:txBody>
                  <a:tcPr marL="7438" marR="7438" marT="7438" marB="0" anchor="b"/>
                </a:tc>
                <a:tc>
                  <a:txBody>
                    <a:bodyPr/>
                    <a:lstStyle/>
                    <a:p>
                      <a:pPr algn="l" fontAlgn="b"/>
                      <a:r>
                        <a:rPr lang="en-US" sz="900" u="none" strike="noStrike">
                          <a:effectLst/>
                        </a:rPr>
                        <a:t>Contact with special interest groups</a:t>
                      </a:r>
                      <a:endParaRPr lang="en-US" sz="900" b="0" i="0" u="none" strike="noStrike">
                        <a:solidFill>
                          <a:srgbClr val="000000"/>
                        </a:solidFill>
                        <a:effectLst/>
                        <a:latin typeface="Calibri" panose="020F0502020204030204" pitchFamily="34" charset="0"/>
                      </a:endParaRPr>
                    </a:p>
                  </a:txBody>
                  <a:tcPr marL="7438" marR="7438" marT="7438" marB="0" anchor="b"/>
                </a:tc>
                <a:extLst>
                  <a:ext uri="{0D108BD9-81ED-4DB2-BD59-A6C34878D82A}">
                    <a16:rowId xmlns:a16="http://schemas.microsoft.com/office/drawing/2014/main" val="182908138"/>
                  </a:ext>
                </a:extLst>
              </a:tr>
              <a:tr h="180000">
                <a:tc>
                  <a:txBody>
                    <a:bodyPr/>
                    <a:lstStyle/>
                    <a:p>
                      <a:pPr algn="l" fontAlgn="b"/>
                      <a:r>
                        <a:rPr lang="en-US" sz="900" u="none" strike="noStrike">
                          <a:effectLst/>
                        </a:rPr>
                        <a:t>5.7</a:t>
                      </a:r>
                      <a:endParaRPr lang="en-US" sz="900" b="0" i="0" u="none" strike="noStrike">
                        <a:solidFill>
                          <a:srgbClr val="000000"/>
                        </a:solidFill>
                        <a:effectLst/>
                        <a:latin typeface="Calibri" panose="020F0502020204030204" pitchFamily="34" charset="0"/>
                      </a:endParaRPr>
                    </a:p>
                  </a:txBody>
                  <a:tcPr marL="7438" marR="7438" marT="7438" marB="0" anchor="b"/>
                </a:tc>
                <a:tc>
                  <a:txBody>
                    <a:bodyPr/>
                    <a:lstStyle/>
                    <a:p>
                      <a:pPr algn="l" fontAlgn="b"/>
                      <a:r>
                        <a:rPr lang="en-US" sz="900" u="none" strike="noStrike">
                          <a:effectLst/>
                        </a:rPr>
                        <a:t>Threat intelligence</a:t>
                      </a:r>
                      <a:endParaRPr lang="en-US" sz="900" b="0" i="0" u="none" strike="noStrike">
                        <a:solidFill>
                          <a:srgbClr val="000000"/>
                        </a:solidFill>
                        <a:effectLst/>
                        <a:latin typeface="Calibri" panose="020F0502020204030204" pitchFamily="34" charset="0"/>
                      </a:endParaRPr>
                    </a:p>
                  </a:txBody>
                  <a:tcPr marL="7438" marR="7438" marT="7438" marB="0" anchor="b"/>
                </a:tc>
                <a:extLst>
                  <a:ext uri="{0D108BD9-81ED-4DB2-BD59-A6C34878D82A}">
                    <a16:rowId xmlns:a16="http://schemas.microsoft.com/office/drawing/2014/main" val="3231328696"/>
                  </a:ext>
                </a:extLst>
              </a:tr>
              <a:tr h="180000">
                <a:tc>
                  <a:txBody>
                    <a:bodyPr/>
                    <a:lstStyle/>
                    <a:p>
                      <a:pPr algn="l" fontAlgn="b"/>
                      <a:r>
                        <a:rPr lang="en-US" sz="900" u="none" strike="noStrike">
                          <a:effectLst/>
                        </a:rPr>
                        <a:t>5.8</a:t>
                      </a:r>
                      <a:endParaRPr lang="en-US" sz="900" b="0" i="0" u="none" strike="noStrike">
                        <a:solidFill>
                          <a:srgbClr val="000000"/>
                        </a:solidFill>
                        <a:effectLst/>
                        <a:latin typeface="Calibri" panose="020F0502020204030204" pitchFamily="34" charset="0"/>
                      </a:endParaRPr>
                    </a:p>
                  </a:txBody>
                  <a:tcPr marL="7438" marR="7438" marT="7438" marB="0" anchor="b"/>
                </a:tc>
                <a:tc>
                  <a:txBody>
                    <a:bodyPr/>
                    <a:lstStyle/>
                    <a:p>
                      <a:pPr algn="l" fontAlgn="b"/>
                      <a:r>
                        <a:rPr lang="en-US" sz="900" u="none" strike="noStrike" dirty="0">
                          <a:effectLst/>
                        </a:rPr>
                        <a:t>Information security in project management</a:t>
                      </a:r>
                      <a:endParaRPr lang="en-US" sz="900" b="0" i="0" u="none" strike="noStrike" dirty="0">
                        <a:solidFill>
                          <a:srgbClr val="000000"/>
                        </a:solidFill>
                        <a:effectLst/>
                        <a:latin typeface="Calibri" panose="020F0502020204030204" pitchFamily="34" charset="0"/>
                      </a:endParaRPr>
                    </a:p>
                  </a:txBody>
                  <a:tcPr marL="7438" marR="7438" marT="7438" marB="0" anchor="b"/>
                </a:tc>
                <a:extLst>
                  <a:ext uri="{0D108BD9-81ED-4DB2-BD59-A6C34878D82A}">
                    <a16:rowId xmlns:a16="http://schemas.microsoft.com/office/drawing/2014/main" val="634561251"/>
                  </a:ext>
                </a:extLst>
              </a:tr>
              <a:tr h="180000">
                <a:tc>
                  <a:txBody>
                    <a:bodyPr/>
                    <a:lstStyle/>
                    <a:p>
                      <a:pPr algn="l" fontAlgn="b"/>
                      <a:r>
                        <a:rPr lang="en-US" sz="900" u="none" strike="noStrike">
                          <a:effectLst/>
                        </a:rPr>
                        <a:t>5.9</a:t>
                      </a:r>
                      <a:endParaRPr lang="en-US" sz="900" b="0" i="0" u="none" strike="noStrike">
                        <a:solidFill>
                          <a:srgbClr val="000000"/>
                        </a:solidFill>
                        <a:effectLst/>
                        <a:latin typeface="Calibri" panose="020F0502020204030204" pitchFamily="34" charset="0"/>
                      </a:endParaRPr>
                    </a:p>
                  </a:txBody>
                  <a:tcPr marL="7438" marR="7438" marT="7438" marB="0" anchor="b"/>
                </a:tc>
                <a:tc>
                  <a:txBody>
                    <a:bodyPr/>
                    <a:lstStyle/>
                    <a:p>
                      <a:pPr algn="l" fontAlgn="b"/>
                      <a:r>
                        <a:rPr lang="en-US" sz="900" u="none" strike="noStrike">
                          <a:effectLst/>
                        </a:rPr>
                        <a:t>Inventory of information and other associated assets</a:t>
                      </a:r>
                      <a:endParaRPr lang="en-US" sz="900" b="0" i="0" u="none" strike="noStrike">
                        <a:solidFill>
                          <a:srgbClr val="000000"/>
                        </a:solidFill>
                        <a:effectLst/>
                        <a:latin typeface="Calibri" panose="020F0502020204030204" pitchFamily="34" charset="0"/>
                      </a:endParaRPr>
                    </a:p>
                  </a:txBody>
                  <a:tcPr marL="7438" marR="7438" marT="7438" marB="0" anchor="b"/>
                </a:tc>
                <a:extLst>
                  <a:ext uri="{0D108BD9-81ED-4DB2-BD59-A6C34878D82A}">
                    <a16:rowId xmlns:a16="http://schemas.microsoft.com/office/drawing/2014/main" val="1034949686"/>
                  </a:ext>
                </a:extLst>
              </a:tr>
              <a:tr h="180000">
                <a:tc>
                  <a:txBody>
                    <a:bodyPr/>
                    <a:lstStyle/>
                    <a:p>
                      <a:pPr algn="l" fontAlgn="b"/>
                      <a:r>
                        <a:rPr lang="en-US" sz="900" u="none" strike="noStrike">
                          <a:effectLst/>
                        </a:rPr>
                        <a:t>5.10</a:t>
                      </a:r>
                      <a:endParaRPr lang="en-US" sz="900" b="0" i="0" u="none" strike="noStrike">
                        <a:solidFill>
                          <a:srgbClr val="000000"/>
                        </a:solidFill>
                        <a:effectLst/>
                        <a:latin typeface="Calibri" panose="020F0502020204030204" pitchFamily="34" charset="0"/>
                      </a:endParaRPr>
                    </a:p>
                  </a:txBody>
                  <a:tcPr marL="7438" marR="7438" marT="7438" marB="0" anchor="b"/>
                </a:tc>
                <a:tc>
                  <a:txBody>
                    <a:bodyPr/>
                    <a:lstStyle/>
                    <a:p>
                      <a:pPr algn="l" fontAlgn="b"/>
                      <a:r>
                        <a:rPr lang="en-US" sz="900" u="none" strike="noStrike">
                          <a:effectLst/>
                        </a:rPr>
                        <a:t>Acceptable use of information and other associated assets</a:t>
                      </a:r>
                      <a:endParaRPr lang="en-US" sz="900" b="0" i="0" u="none" strike="noStrike">
                        <a:solidFill>
                          <a:srgbClr val="000000"/>
                        </a:solidFill>
                        <a:effectLst/>
                        <a:latin typeface="Calibri" panose="020F0502020204030204" pitchFamily="34" charset="0"/>
                      </a:endParaRPr>
                    </a:p>
                  </a:txBody>
                  <a:tcPr marL="7438" marR="7438" marT="7438" marB="0" anchor="b"/>
                </a:tc>
                <a:extLst>
                  <a:ext uri="{0D108BD9-81ED-4DB2-BD59-A6C34878D82A}">
                    <a16:rowId xmlns:a16="http://schemas.microsoft.com/office/drawing/2014/main" val="3909535604"/>
                  </a:ext>
                </a:extLst>
              </a:tr>
              <a:tr h="180000">
                <a:tc>
                  <a:txBody>
                    <a:bodyPr/>
                    <a:lstStyle/>
                    <a:p>
                      <a:pPr algn="l" fontAlgn="b"/>
                      <a:r>
                        <a:rPr lang="en-US" sz="900" u="none" strike="noStrike">
                          <a:effectLst/>
                        </a:rPr>
                        <a:t>5.11</a:t>
                      </a:r>
                      <a:endParaRPr lang="en-US" sz="900" b="0" i="0" u="none" strike="noStrike">
                        <a:solidFill>
                          <a:srgbClr val="000000"/>
                        </a:solidFill>
                        <a:effectLst/>
                        <a:latin typeface="Calibri" panose="020F0502020204030204" pitchFamily="34" charset="0"/>
                      </a:endParaRPr>
                    </a:p>
                  </a:txBody>
                  <a:tcPr marL="7438" marR="7438" marT="7438" marB="0" anchor="b"/>
                </a:tc>
                <a:tc>
                  <a:txBody>
                    <a:bodyPr/>
                    <a:lstStyle/>
                    <a:p>
                      <a:pPr algn="l" fontAlgn="b"/>
                      <a:r>
                        <a:rPr lang="en-US" sz="900" u="none" strike="noStrike">
                          <a:effectLst/>
                        </a:rPr>
                        <a:t>Return of assets</a:t>
                      </a:r>
                      <a:endParaRPr lang="en-US" sz="900" b="0" i="0" u="none" strike="noStrike">
                        <a:solidFill>
                          <a:srgbClr val="000000"/>
                        </a:solidFill>
                        <a:effectLst/>
                        <a:latin typeface="Calibri" panose="020F0502020204030204" pitchFamily="34" charset="0"/>
                      </a:endParaRPr>
                    </a:p>
                  </a:txBody>
                  <a:tcPr marL="7438" marR="7438" marT="7438" marB="0" anchor="b"/>
                </a:tc>
                <a:extLst>
                  <a:ext uri="{0D108BD9-81ED-4DB2-BD59-A6C34878D82A}">
                    <a16:rowId xmlns:a16="http://schemas.microsoft.com/office/drawing/2014/main" val="896729924"/>
                  </a:ext>
                </a:extLst>
              </a:tr>
              <a:tr h="180000">
                <a:tc>
                  <a:txBody>
                    <a:bodyPr/>
                    <a:lstStyle/>
                    <a:p>
                      <a:pPr algn="l" fontAlgn="b"/>
                      <a:r>
                        <a:rPr lang="en-US" sz="900" u="none" strike="noStrike">
                          <a:effectLst/>
                        </a:rPr>
                        <a:t>5.12</a:t>
                      </a:r>
                      <a:endParaRPr lang="en-US" sz="900" b="0" i="0" u="none" strike="noStrike">
                        <a:solidFill>
                          <a:srgbClr val="000000"/>
                        </a:solidFill>
                        <a:effectLst/>
                        <a:latin typeface="Calibri" panose="020F0502020204030204" pitchFamily="34" charset="0"/>
                      </a:endParaRPr>
                    </a:p>
                  </a:txBody>
                  <a:tcPr marL="7438" marR="7438" marT="7438" marB="0" anchor="b"/>
                </a:tc>
                <a:tc>
                  <a:txBody>
                    <a:bodyPr/>
                    <a:lstStyle/>
                    <a:p>
                      <a:pPr algn="l" fontAlgn="b"/>
                      <a:r>
                        <a:rPr lang="en-US" sz="900" u="none" strike="noStrike" dirty="0">
                          <a:effectLst/>
                        </a:rPr>
                        <a:t>Classification of information</a:t>
                      </a:r>
                      <a:endParaRPr lang="en-US" sz="900" b="0" i="0" u="none" strike="noStrike" dirty="0">
                        <a:solidFill>
                          <a:srgbClr val="000000"/>
                        </a:solidFill>
                        <a:effectLst/>
                        <a:latin typeface="Calibri" panose="020F0502020204030204" pitchFamily="34" charset="0"/>
                      </a:endParaRPr>
                    </a:p>
                  </a:txBody>
                  <a:tcPr marL="7438" marR="7438" marT="7438" marB="0" anchor="b"/>
                </a:tc>
                <a:extLst>
                  <a:ext uri="{0D108BD9-81ED-4DB2-BD59-A6C34878D82A}">
                    <a16:rowId xmlns:a16="http://schemas.microsoft.com/office/drawing/2014/main" val="4230820019"/>
                  </a:ext>
                </a:extLst>
              </a:tr>
              <a:tr h="180000">
                <a:tc>
                  <a:txBody>
                    <a:bodyPr/>
                    <a:lstStyle/>
                    <a:p>
                      <a:pPr algn="l" fontAlgn="b"/>
                      <a:r>
                        <a:rPr lang="en-US" sz="900" u="none" strike="noStrike">
                          <a:effectLst/>
                        </a:rPr>
                        <a:t>5.13</a:t>
                      </a:r>
                      <a:endParaRPr lang="en-US" sz="900" b="0" i="0" u="none" strike="noStrike">
                        <a:solidFill>
                          <a:srgbClr val="000000"/>
                        </a:solidFill>
                        <a:effectLst/>
                        <a:latin typeface="Calibri" panose="020F0502020204030204" pitchFamily="34" charset="0"/>
                      </a:endParaRPr>
                    </a:p>
                  </a:txBody>
                  <a:tcPr marL="7438" marR="7438" marT="7438" marB="0" anchor="b"/>
                </a:tc>
                <a:tc>
                  <a:txBody>
                    <a:bodyPr/>
                    <a:lstStyle/>
                    <a:p>
                      <a:pPr algn="l" fontAlgn="b"/>
                      <a:r>
                        <a:rPr lang="en-US" sz="900" u="none" strike="noStrike">
                          <a:effectLst/>
                        </a:rPr>
                        <a:t>Labelling of information</a:t>
                      </a:r>
                      <a:endParaRPr lang="en-US" sz="900" b="0" i="0" u="none" strike="noStrike">
                        <a:solidFill>
                          <a:srgbClr val="000000"/>
                        </a:solidFill>
                        <a:effectLst/>
                        <a:latin typeface="Calibri" panose="020F0502020204030204" pitchFamily="34" charset="0"/>
                      </a:endParaRPr>
                    </a:p>
                  </a:txBody>
                  <a:tcPr marL="7438" marR="7438" marT="7438" marB="0" anchor="b"/>
                </a:tc>
                <a:extLst>
                  <a:ext uri="{0D108BD9-81ED-4DB2-BD59-A6C34878D82A}">
                    <a16:rowId xmlns:a16="http://schemas.microsoft.com/office/drawing/2014/main" val="2817483553"/>
                  </a:ext>
                </a:extLst>
              </a:tr>
              <a:tr h="180000">
                <a:tc>
                  <a:txBody>
                    <a:bodyPr/>
                    <a:lstStyle/>
                    <a:p>
                      <a:pPr algn="l" fontAlgn="b"/>
                      <a:r>
                        <a:rPr lang="en-US" sz="900" u="none" strike="noStrike">
                          <a:effectLst/>
                        </a:rPr>
                        <a:t>5.14</a:t>
                      </a:r>
                      <a:endParaRPr lang="en-US" sz="900" b="0" i="0" u="none" strike="noStrike">
                        <a:solidFill>
                          <a:srgbClr val="000000"/>
                        </a:solidFill>
                        <a:effectLst/>
                        <a:latin typeface="Calibri" panose="020F0502020204030204" pitchFamily="34" charset="0"/>
                      </a:endParaRPr>
                    </a:p>
                  </a:txBody>
                  <a:tcPr marL="7438" marR="7438" marT="7438" marB="0" anchor="b"/>
                </a:tc>
                <a:tc>
                  <a:txBody>
                    <a:bodyPr/>
                    <a:lstStyle/>
                    <a:p>
                      <a:pPr algn="l" fontAlgn="b"/>
                      <a:r>
                        <a:rPr lang="en-US" sz="900" u="none" strike="noStrike">
                          <a:effectLst/>
                        </a:rPr>
                        <a:t>Information transfer</a:t>
                      </a:r>
                      <a:endParaRPr lang="en-US" sz="900" b="0" i="0" u="none" strike="noStrike">
                        <a:solidFill>
                          <a:srgbClr val="000000"/>
                        </a:solidFill>
                        <a:effectLst/>
                        <a:latin typeface="Calibri" panose="020F0502020204030204" pitchFamily="34" charset="0"/>
                      </a:endParaRPr>
                    </a:p>
                  </a:txBody>
                  <a:tcPr marL="7438" marR="7438" marT="7438" marB="0" anchor="b"/>
                </a:tc>
                <a:extLst>
                  <a:ext uri="{0D108BD9-81ED-4DB2-BD59-A6C34878D82A}">
                    <a16:rowId xmlns:a16="http://schemas.microsoft.com/office/drawing/2014/main" val="1523743176"/>
                  </a:ext>
                </a:extLst>
              </a:tr>
              <a:tr h="180000">
                <a:tc>
                  <a:txBody>
                    <a:bodyPr/>
                    <a:lstStyle/>
                    <a:p>
                      <a:pPr algn="l" fontAlgn="b"/>
                      <a:r>
                        <a:rPr lang="en-US" sz="900" u="none" strike="noStrike">
                          <a:effectLst/>
                        </a:rPr>
                        <a:t>5.15</a:t>
                      </a:r>
                      <a:endParaRPr lang="en-US" sz="900" b="0" i="0" u="none" strike="noStrike">
                        <a:solidFill>
                          <a:srgbClr val="000000"/>
                        </a:solidFill>
                        <a:effectLst/>
                        <a:latin typeface="Calibri" panose="020F0502020204030204" pitchFamily="34" charset="0"/>
                      </a:endParaRPr>
                    </a:p>
                  </a:txBody>
                  <a:tcPr marL="7438" marR="7438" marT="7438" marB="0" anchor="b"/>
                </a:tc>
                <a:tc>
                  <a:txBody>
                    <a:bodyPr/>
                    <a:lstStyle/>
                    <a:p>
                      <a:pPr algn="l" fontAlgn="b"/>
                      <a:r>
                        <a:rPr lang="en-US" sz="900" u="none" strike="noStrike" dirty="0">
                          <a:effectLst/>
                        </a:rPr>
                        <a:t>Access control</a:t>
                      </a:r>
                      <a:endParaRPr lang="en-US" sz="900" b="0" i="0" u="none" strike="noStrike" dirty="0">
                        <a:solidFill>
                          <a:srgbClr val="000000"/>
                        </a:solidFill>
                        <a:effectLst/>
                        <a:latin typeface="Calibri" panose="020F0502020204030204" pitchFamily="34" charset="0"/>
                      </a:endParaRPr>
                    </a:p>
                  </a:txBody>
                  <a:tcPr marL="7438" marR="7438" marT="7438" marB="0" anchor="b"/>
                </a:tc>
                <a:extLst>
                  <a:ext uri="{0D108BD9-81ED-4DB2-BD59-A6C34878D82A}">
                    <a16:rowId xmlns:a16="http://schemas.microsoft.com/office/drawing/2014/main" val="2815409360"/>
                  </a:ext>
                </a:extLst>
              </a:tr>
              <a:tr h="180000">
                <a:tc>
                  <a:txBody>
                    <a:bodyPr/>
                    <a:lstStyle/>
                    <a:p>
                      <a:pPr algn="l" fontAlgn="b"/>
                      <a:r>
                        <a:rPr lang="en-US" sz="900" u="none" strike="noStrike">
                          <a:effectLst/>
                        </a:rPr>
                        <a:t>5.16</a:t>
                      </a:r>
                      <a:endParaRPr lang="en-US" sz="900" b="0" i="0" u="none" strike="noStrike">
                        <a:solidFill>
                          <a:srgbClr val="000000"/>
                        </a:solidFill>
                        <a:effectLst/>
                        <a:latin typeface="Calibri" panose="020F0502020204030204" pitchFamily="34" charset="0"/>
                      </a:endParaRPr>
                    </a:p>
                  </a:txBody>
                  <a:tcPr marL="7438" marR="7438" marT="7438" marB="0" anchor="b"/>
                </a:tc>
                <a:tc>
                  <a:txBody>
                    <a:bodyPr/>
                    <a:lstStyle/>
                    <a:p>
                      <a:pPr algn="l" fontAlgn="b"/>
                      <a:r>
                        <a:rPr lang="en-US" sz="900" u="none" strike="noStrike">
                          <a:effectLst/>
                        </a:rPr>
                        <a:t>Identity management</a:t>
                      </a:r>
                      <a:endParaRPr lang="en-US" sz="900" b="0" i="0" u="none" strike="noStrike">
                        <a:solidFill>
                          <a:srgbClr val="000000"/>
                        </a:solidFill>
                        <a:effectLst/>
                        <a:latin typeface="Calibri" panose="020F0502020204030204" pitchFamily="34" charset="0"/>
                      </a:endParaRPr>
                    </a:p>
                  </a:txBody>
                  <a:tcPr marL="7438" marR="7438" marT="7438" marB="0" anchor="b"/>
                </a:tc>
                <a:extLst>
                  <a:ext uri="{0D108BD9-81ED-4DB2-BD59-A6C34878D82A}">
                    <a16:rowId xmlns:a16="http://schemas.microsoft.com/office/drawing/2014/main" val="3390997224"/>
                  </a:ext>
                </a:extLst>
              </a:tr>
              <a:tr h="180000">
                <a:tc>
                  <a:txBody>
                    <a:bodyPr/>
                    <a:lstStyle/>
                    <a:p>
                      <a:pPr algn="l" fontAlgn="b"/>
                      <a:r>
                        <a:rPr lang="en-US" sz="900" u="none" strike="noStrike">
                          <a:effectLst/>
                        </a:rPr>
                        <a:t>5.17</a:t>
                      </a:r>
                      <a:endParaRPr lang="en-US" sz="900" b="0" i="0" u="none" strike="noStrike">
                        <a:solidFill>
                          <a:srgbClr val="000000"/>
                        </a:solidFill>
                        <a:effectLst/>
                        <a:latin typeface="Calibri" panose="020F0502020204030204" pitchFamily="34" charset="0"/>
                      </a:endParaRPr>
                    </a:p>
                  </a:txBody>
                  <a:tcPr marL="7438" marR="7438" marT="7438" marB="0" anchor="b"/>
                </a:tc>
                <a:tc>
                  <a:txBody>
                    <a:bodyPr/>
                    <a:lstStyle/>
                    <a:p>
                      <a:pPr algn="l" fontAlgn="b"/>
                      <a:r>
                        <a:rPr lang="en-US" sz="900" u="none" strike="noStrike">
                          <a:effectLst/>
                        </a:rPr>
                        <a:t>Authentication information</a:t>
                      </a:r>
                      <a:endParaRPr lang="en-US" sz="900" b="0" i="0" u="none" strike="noStrike">
                        <a:solidFill>
                          <a:srgbClr val="000000"/>
                        </a:solidFill>
                        <a:effectLst/>
                        <a:latin typeface="Calibri" panose="020F0502020204030204" pitchFamily="34" charset="0"/>
                      </a:endParaRPr>
                    </a:p>
                  </a:txBody>
                  <a:tcPr marL="7438" marR="7438" marT="7438" marB="0" anchor="b"/>
                </a:tc>
                <a:extLst>
                  <a:ext uri="{0D108BD9-81ED-4DB2-BD59-A6C34878D82A}">
                    <a16:rowId xmlns:a16="http://schemas.microsoft.com/office/drawing/2014/main" val="1684515965"/>
                  </a:ext>
                </a:extLst>
              </a:tr>
              <a:tr h="180000">
                <a:tc>
                  <a:txBody>
                    <a:bodyPr/>
                    <a:lstStyle/>
                    <a:p>
                      <a:pPr algn="l" fontAlgn="b"/>
                      <a:r>
                        <a:rPr lang="en-US" sz="900" u="none" strike="noStrike">
                          <a:effectLst/>
                        </a:rPr>
                        <a:t>5.18</a:t>
                      </a:r>
                      <a:endParaRPr lang="en-US" sz="900" b="0" i="0" u="none" strike="noStrike">
                        <a:solidFill>
                          <a:srgbClr val="000000"/>
                        </a:solidFill>
                        <a:effectLst/>
                        <a:latin typeface="Calibri" panose="020F0502020204030204" pitchFamily="34" charset="0"/>
                      </a:endParaRPr>
                    </a:p>
                  </a:txBody>
                  <a:tcPr marL="7438" marR="7438" marT="7438" marB="0" anchor="b"/>
                </a:tc>
                <a:tc>
                  <a:txBody>
                    <a:bodyPr/>
                    <a:lstStyle/>
                    <a:p>
                      <a:pPr algn="l" fontAlgn="b"/>
                      <a:r>
                        <a:rPr lang="en-US" sz="900" u="none" strike="noStrike" dirty="0">
                          <a:effectLst/>
                        </a:rPr>
                        <a:t>Access rights</a:t>
                      </a:r>
                      <a:endParaRPr lang="en-US" sz="900" b="0" i="0" u="none" strike="noStrike" dirty="0">
                        <a:solidFill>
                          <a:srgbClr val="000000"/>
                        </a:solidFill>
                        <a:effectLst/>
                        <a:latin typeface="Calibri" panose="020F0502020204030204" pitchFamily="34" charset="0"/>
                      </a:endParaRPr>
                    </a:p>
                  </a:txBody>
                  <a:tcPr marL="7438" marR="7438" marT="7438" marB="0" anchor="b"/>
                </a:tc>
                <a:extLst>
                  <a:ext uri="{0D108BD9-81ED-4DB2-BD59-A6C34878D82A}">
                    <a16:rowId xmlns:a16="http://schemas.microsoft.com/office/drawing/2014/main" val="474068424"/>
                  </a:ext>
                </a:extLst>
              </a:tr>
            </a:tbl>
          </a:graphicData>
        </a:graphic>
      </p:graphicFrame>
      <p:graphicFrame>
        <p:nvGraphicFramePr>
          <p:cNvPr id="18" name="Table 17">
            <a:extLst>
              <a:ext uri="{FF2B5EF4-FFF2-40B4-BE49-F238E27FC236}">
                <a16:creationId xmlns:a16="http://schemas.microsoft.com/office/drawing/2014/main" id="{32DE947F-0D01-9C41-8579-567C15811BCF}"/>
              </a:ext>
            </a:extLst>
          </p:cNvPr>
          <p:cNvGraphicFramePr>
            <a:graphicFrameLocks noGrp="1"/>
          </p:cNvGraphicFramePr>
          <p:nvPr>
            <p:extLst>
              <p:ext uri="{D42A27DB-BD31-4B8C-83A1-F6EECF244321}">
                <p14:modId xmlns:p14="http://schemas.microsoft.com/office/powerpoint/2010/main" val="2057585239"/>
              </p:ext>
            </p:extLst>
          </p:nvPr>
        </p:nvGraphicFramePr>
        <p:xfrm>
          <a:off x="6257300" y="2687020"/>
          <a:ext cx="3881438" cy="3420000"/>
        </p:xfrm>
        <a:graphic>
          <a:graphicData uri="http://schemas.openxmlformats.org/drawingml/2006/table">
            <a:tbl>
              <a:tblPr>
                <a:tableStyleId>{5C22544A-7EE6-4342-B048-85BDC9FD1C3A}</a:tableStyleId>
              </a:tblPr>
              <a:tblGrid>
                <a:gridCol w="448300">
                  <a:extLst>
                    <a:ext uri="{9D8B030D-6E8A-4147-A177-3AD203B41FA5}">
                      <a16:colId xmlns:a16="http://schemas.microsoft.com/office/drawing/2014/main" val="689291386"/>
                    </a:ext>
                  </a:extLst>
                </a:gridCol>
                <a:gridCol w="3433138">
                  <a:extLst>
                    <a:ext uri="{9D8B030D-6E8A-4147-A177-3AD203B41FA5}">
                      <a16:colId xmlns:a16="http://schemas.microsoft.com/office/drawing/2014/main" val="393978374"/>
                    </a:ext>
                  </a:extLst>
                </a:gridCol>
              </a:tblGrid>
              <a:tr h="180000">
                <a:tc>
                  <a:txBody>
                    <a:bodyPr/>
                    <a:lstStyle/>
                    <a:p>
                      <a:pPr algn="l" fontAlgn="b"/>
                      <a:r>
                        <a:rPr lang="en-US" sz="900" u="none" strike="noStrike" dirty="0">
                          <a:effectLst/>
                        </a:rPr>
                        <a:t>5.19</a:t>
                      </a:r>
                      <a:endParaRPr lang="en-US" sz="900" b="0" i="0" u="none" strike="noStrike" dirty="0">
                        <a:solidFill>
                          <a:srgbClr val="000000"/>
                        </a:solidFill>
                        <a:effectLst/>
                        <a:latin typeface="Calibri" panose="020F0502020204030204" pitchFamily="34" charset="0"/>
                      </a:endParaRPr>
                    </a:p>
                  </a:txBody>
                  <a:tcPr marL="2576" marR="2576" marT="2576" marB="0" anchor="b"/>
                </a:tc>
                <a:tc>
                  <a:txBody>
                    <a:bodyPr/>
                    <a:lstStyle/>
                    <a:p>
                      <a:pPr algn="l" fontAlgn="b"/>
                      <a:r>
                        <a:rPr lang="en-US" sz="900" u="none" strike="noStrike">
                          <a:effectLst/>
                        </a:rPr>
                        <a:t>Information security in supplier relationships</a:t>
                      </a:r>
                      <a:endParaRPr lang="en-US" sz="900" b="0" i="0" u="none" strike="noStrike">
                        <a:solidFill>
                          <a:srgbClr val="000000"/>
                        </a:solidFill>
                        <a:effectLst/>
                        <a:latin typeface="Calibri" panose="020F0502020204030204" pitchFamily="34" charset="0"/>
                      </a:endParaRPr>
                    </a:p>
                  </a:txBody>
                  <a:tcPr marL="2576" marR="2576" marT="2576" marB="0" anchor="b"/>
                </a:tc>
                <a:extLst>
                  <a:ext uri="{0D108BD9-81ED-4DB2-BD59-A6C34878D82A}">
                    <a16:rowId xmlns:a16="http://schemas.microsoft.com/office/drawing/2014/main" val="1976166051"/>
                  </a:ext>
                </a:extLst>
              </a:tr>
              <a:tr h="180000">
                <a:tc>
                  <a:txBody>
                    <a:bodyPr/>
                    <a:lstStyle/>
                    <a:p>
                      <a:pPr algn="l" fontAlgn="b"/>
                      <a:r>
                        <a:rPr lang="en-US" sz="900" u="none" strike="noStrike">
                          <a:effectLst/>
                        </a:rPr>
                        <a:t>5.20</a:t>
                      </a:r>
                      <a:endParaRPr lang="en-US" sz="900" b="0" i="0" u="none" strike="noStrike">
                        <a:solidFill>
                          <a:srgbClr val="000000"/>
                        </a:solidFill>
                        <a:effectLst/>
                        <a:latin typeface="Calibri" panose="020F0502020204030204" pitchFamily="34" charset="0"/>
                      </a:endParaRPr>
                    </a:p>
                  </a:txBody>
                  <a:tcPr marL="2576" marR="2576" marT="2576" marB="0" anchor="b"/>
                </a:tc>
                <a:tc>
                  <a:txBody>
                    <a:bodyPr/>
                    <a:lstStyle/>
                    <a:p>
                      <a:pPr algn="l" fontAlgn="b"/>
                      <a:r>
                        <a:rPr lang="en-US" sz="900" u="none" strike="noStrike">
                          <a:effectLst/>
                        </a:rPr>
                        <a:t>Addressing information security within supplier agreements</a:t>
                      </a:r>
                      <a:endParaRPr lang="en-US" sz="900" b="0" i="0" u="none" strike="noStrike">
                        <a:solidFill>
                          <a:srgbClr val="000000"/>
                        </a:solidFill>
                        <a:effectLst/>
                        <a:latin typeface="Calibri" panose="020F0502020204030204" pitchFamily="34" charset="0"/>
                      </a:endParaRPr>
                    </a:p>
                  </a:txBody>
                  <a:tcPr marL="2576" marR="2576" marT="2576" marB="0" anchor="b"/>
                </a:tc>
                <a:extLst>
                  <a:ext uri="{0D108BD9-81ED-4DB2-BD59-A6C34878D82A}">
                    <a16:rowId xmlns:a16="http://schemas.microsoft.com/office/drawing/2014/main" val="868324772"/>
                  </a:ext>
                </a:extLst>
              </a:tr>
              <a:tr h="180000">
                <a:tc>
                  <a:txBody>
                    <a:bodyPr/>
                    <a:lstStyle/>
                    <a:p>
                      <a:pPr algn="l" fontAlgn="b"/>
                      <a:r>
                        <a:rPr lang="en-US" sz="900" u="none" strike="noStrike">
                          <a:effectLst/>
                        </a:rPr>
                        <a:t>5.21</a:t>
                      </a:r>
                      <a:endParaRPr lang="en-US" sz="900" b="0" i="0" u="none" strike="noStrike">
                        <a:solidFill>
                          <a:srgbClr val="000000"/>
                        </a:solidFill>
                        <a:effectLst/>
                        <a:latin typeface="Calibri" panose="020F0502020204030204" pitchFamily="34" charset="0"/>
                      </a:endParaRPr>
                    </a:p>
                  </a:txBody>
                  <a:tcPr marL="2576" marR="2576" marT="2576" marB="0" anchor="b"/>
                </a:tc>
                <a:tc>
                  <a:txBody>
                    <a:bodyPr/>
                    <a:lstStyle/>
                    <a:p>
                      <a:pPr algn="l" fontAlgn="b"/>
                      <a:r>
                        <a:rPr lang="en-US" sz="900" u="none" strike="noStrike">
                          <a:effectLst/>
                        </a:rPr>
                        <a:t>Managing information security in the ICT supply chain</a:t>
                      </a:r>
                      <a:endParaRPr lang="en-US" sz="900" b="0" i="0" u="none" strike="noStrike">
                        <a:solidFill>
                          <a:srgbClr val="000000"/>
                        </a:solidFill>
                        <a:effectLst/>
                        <a:latin typeface="Calibri" panose="020F0502020204030204" pitchFamily="34" charset="0"/>
                      </a:endParaRPr>
                    </a:p>
                  </a:txBody>
                  <a:tcPr marL="2576" marR="2576" marT="2576" marB="0" anchor="b"/>
                </a:tc>
                <a:extLst>
                  <a:ext uri="{0D108BD9-81ED-4DB2-BD59-A6C34878D82A}">
                    <a16:rowId xmlns:a16="http://schemas.microsoft.com/office/drawing/2014/main" val="3537889630"/>
                  </a:ext>
                </a:extLst>
              </a:tr>
              <a:tr h="180000">
                <a:tc>
                  <a:txBody>
                    <a:bodyPr/>
                    <a:lstStyle/>
                    <a:p>
                      <a:pPr algn="l" fontAlgn="b"/>
                      <a:r>
                        <a:rPr lang="en-US" sz="900" u="none" strike="noStrike">
                          <a:effectLst/>
                        </a:rPr>
                        <a:t>5.22</a:t>
                      </a:r>
                      <a:endParaRPr lang="en-US" sz="900" b="0" i="0" u="none" strike="noStrike">
                        <a:solidFill>
                          <a:srgbClr val="000000"/>
                        </a:solidFill>
                        <a:effectLst/>
                        <a:latin typeface="Calibri" panose="020F0502020204030204" pitchFamily="34" charset="0"/>
                      </a:endParaRPr>
                    </a:p>
                  </a:txBody>
                  <a:tcPr marL="2576" marR="2576" marT="2576" marB="0" anchor="b"/>
                </a:tc>
                <a:tc>
                  <a:txBody>
                    <a:bodyPr/>
                    <a:lstStyle/>
                    <a:p>
                      <a:pPr algn="l" fontAlgn="b"/>
                      <a:r>
                        <a:rPr lang="en-US" sz="900" u="none" strike="noStrike" dirty="0">
                          <a:effectLst/>
                        </a:rPr>
                        <a:t>Monitoring, review and change management of supplier services</a:t>
                      </a:r>
                      <a:endParaRPr lang="en-US" sz="900" b="0" i="0" u="none" strike="noStrike" dirty="0">
                        <a:solidFill>
                          <a:srgbClr val="000000"/>
                        </a:solidFill>
                        <a:effectLst/>
                        <a:latin typeface="Calibri" panose="020F0502020204030204" pitchFamily="34" charset="0"/>
                      </a:endParaRPr>
                    </a:p>
                  </a:txBody>
                  <a:tcPr marL="2576" marR="2576" marT="2576" marB="0" anchor="b"/>
                </a:tc>
                <a:extLst>
                  <a:ext uri="{0D108BD9-81ED-4DB2-BD59-A6C34878D82A}">
                    <a16:rowId xmlns:a16="http://schemas.microsoft.com/office/drawing/2014/main" val="3876712962"/>
                  </a:ext>
                </a:extLst>
              </a:tr>
              <a:tr h="180000">
                <a:tc>
                  <a:txBody>
                    <a:bodyPr/>
                    <a:lstStyle/>
                    <a:p>
                      <a:pPr algn="l" fontAlgn="b"/>
                      <a:r>
                        <a:rPr lang="en-US" sz="900" u="none" strike="noStrike">
                          <a:effectLst/>
                        </a:rPr>
                        <a:t>5.23</a:t>
                      </a:r>
                      <a:endParaRPr lang="en-US" sz="900" b="0" i="0" u="none" strike="noStrike">
                        <a:solidFill>
                          <a:srgbClr val="000000"/>
                        </a:solidFill>
                        <a:effectLst/>
                        <a:latin typeface="Calibri" panose="020F0502020204030204" pitchFamily="34" charset="0"/>
                      </a:endParaRPr>
                    </a:p>
                  </a:txBody>
                  <a:tcPr marL="2576" marR="2576" marT="2576" marB="0" anchor="b"/>
                </a:tc>
                <a:tc>
                  <a:txBody>
                    <a:bodyPr/>
                    <a:lstStyle/>
                    <a:p>
                      <a:pPr algn="l" fontAlgn="b"/>
                      <a:r>
                        <a:rPr lang="en-US" sz="900" u="none" strike="noStrike">
                          <a:effectLst/>
                        </a:rPr>
                        <a:t>Information security for use of cloud services</a:t>
                      </a:r>
                      <a:endParaRPr lang="en-US" sz="900" b="0" i="0" u="none" strike="noStrike">
                        <a:solidFill>
                          <a:srgbClr val="000000"/>
                        </a:solidFill>
                        <a:effectLst/>
                        <a:latin typeface="Calibri" panose="020F0502020204030204" pitchFamily="34" charset="0"/>
                      </a:endParaRPr>
                    </a:p>
                  </a:txBody>
                  <a:tcPr marL="2576" marR="2576" marT="2576" marB="0" anchor="b"/>
                </a:tc>
                <a:extLst>
                  <a:ext uri="{0D108BD9-81ED-4DB2-BD59-A6C34878D82A}">
                    <a16:rowId xmlns:a16="http://schemas.microsoft.com/office/drawing/2014/main" val="3468109907"/>
                  </a:ext>
                </a:extLst>
              </a:tr>
              <a:tr h="180000">
                <a:tc>
                  <a:txBody>
                    <a:bodyPr/>
                    <a:lstStyle/>
                    <a:p>
                      <a:pPr algn="l" fontAlgn="b"/>
                      <a:r>
                        <a:rPr lang="en-US" sz="900" u="none" strike="noStrike">
                          <a:effectLst/>
                        </a:rPr>
                        <a:t>5.24</a:t>
                      </a:r>
                      <a:endParaRPr lang="en-US" sz="900" b="0" i="0" u="none" strike="noStrike">
                        <a:solidFill>
                          <a:srgbClr val="000000"/>
                        </a:solidFill>
                        <a:effectLst/>
                        <a:latin typeface="Calibri" panose="020F0502020204030204" pitchFamily="34" charset="0"/>
                      </a:endParaRPr>
                    </a:p>
                  </a:txBody>
                  <a:tcPr marL="2576" marR="2576" marT="2576" marB="0" anchor="b"/>
                </a:tc>
                <a:tc>
                  <a:txBody>
                    <a:bodyPr/>
                    <a:lstStyle/>
                    <a:p>
                      <a:pPr algn="l" fontAlgn="b"/>
                      <a:r>
                        <a:rPr lang="en-US" sz="900" u="none" strike="noStrike">
                          <a:effectLst/>
                        </a:rPr>
                        <a:t>Information security incident management planning and preparation</a:t>
                      </a:r>
                      <a:endParaRPr lang="en-US" sz="900" b="0" i="0" u="none" strike="noStrike">
                        <a:solidFill>
                          <a:srgbClr val="000000"/>
                        </a:solidFill>
                        <a:effectLst/>
                        <a:latin typeface="Calibri" panose="020F0502020204030204" pitchFamily="34" charset="0"/>
                      </a:endParaRPr>
                    </a:p>
                  </a:txBody>
                  <a:tcPr marL="2576" marR="2576" marT="2576" marB="0" anchor="b"/>
                </a:tc>
                <a:extLst>
                  <a:ext uri="{0D108BD9-81ED-4DB2-BD59-A6C34878D82A}">
                    <a16:rowId xmlns:a16="http://schemas.microsoft.com/office/drawing/2014/main" val="322208369"/>
                  </a:ext>
                </a:extLst>
              </a:tr>
              <a:tr h="180000">
                <a:tc>
                  <a:txBody>
                    <a:bodyPr/>
                    <a:lstStyle/>
                    <a:p>
                      <a:pPr algn="l" fontAlgn="b"/>
                      <a:r>
                        <a:rPr lang="en-US" sz="900" u="none" strike="noStrike">
                          <a:effectLst/>
                        </a:rPr>
                        <a:t>5.25</a:t>
                      </a:r>
                      <a:endParaRPr lang="en-US" sz="900" b="0" i="0" u="none" strike="noStrike">
                        <a:solidFill>
                          <a:srgbClr val="000000"/>
                        </a:solidFill>
                        <a:effectLst/>
                        <a:latin typeface="Calibri" panose="020F0502020204030204" pitchFamily="34" charset="0"/>
                      </a:endParaRPr>
                    </a:p>
                  </a:txBody>
                  <a:tcPr marL="2576" marR="2576" marT="2576" marB="0" anchor="b"/>
                </a:tc>
                <a:tc>
                  <a:txBody>
                    <a:bodyPr/>
                    <a:lstStyle/>
                    <a:p>
                      <a:pPr algn="l" fontAlgn="b"/>
                      <a:r>
                        <a:rPr lang="en-US" sz="900" u="none" strike="noStrike">
                          <a:effectLst/>
                        </a:rPr>
                        <a:t>Assessment and decision on information security events</a:t>
                      </a:r>
                      <a:endParaRPr lang="en-US" sz="900" b="0" i="0" u="none" strike="noStrike">
                        <a:solidFill>
                          <a:srgbClr val="000000"/>
                        </a:solidFill>
                        <a:effectLst/>
                        <a:latin typeface="Calibri" panose="020F0502020204030204" pitchFamily="34" charset="0"/>
                      </a:endParaRPr>
                    </a:p>
                  </a:txBody>
                  <a:tcPr marL="2576" marR="2576" marT="2576" marB="0" anchor="b"/>
                </a:tc>
                <a:extLst>
                  <a:ext uri="{0D108BD9-81ED-4DB2-BD59-A6C34878D82A}">
                    <a16:rowId xmlns:a16="http://schemas.microsoft.com/office/drawing/2014/main" val="2872334988"/>
                  </a:ext>
                </a:extLst>
              </a:tr>
              <a:tr h="180000">
                <a:tc>
                  <a:txBody>
                    <a:bodyPr/>
                    <a:lstStyle/>
                    <a:p>
                      <a:pPr algn="l" fontAlgn="b"/>
                      <a:r>
                        <a:rPr lang="en-US" sz="900" u="none" strike="noStrike">
                          <a:effectLst/>
                        </a:rPr>
                        <a:t>5.26</a:t>
                      </a:r>
                      <a:endParaRPr lang="en-US" sz="900" b="0" i="0" u="none" strike="noStrike">
                        <a:solidFill>
                          <a:srgbClr val="000000"/>
                        </a:solidFill>
                        <a:effectLst/>
                        <a:latin typeface="Calibri" panose="020F0502020204030204" pitchFamily="34" charset="0"/>
                      </a:endParaRPr>
                    </a:p>
                  </a:txBody>
                  <a:tcPr marL="2576" marR="2576" marT="2576" marB="0" anchor="b"/>
                </a:tc>
                <a:tc>
                  <a:txBody>
                    <a:bodyPr/>
                    <a:lstStyle/>
                    <a:p>
                      <a:pPr algn="l" fontAlgn="b"/>
                      <a:r>
                        <a:rPr lang="en-US" sz="900" u="none" strike="noStrike">
                          <a:effectLst/>
                        </a:rPr>
                        <a:t>Response to information security incidents</a:t>
                      </a:r>
                      <a:endParaRPr lang="en-US" sz="900" b="0" i="0" u="none" strike="noStrike">
                        <a:solidFill>
                          <a:srgbClr val="000000"/>
                        </a:solidFill>
                        <a:effectLst/>
                        <a:latin typeface="Calibri" panose="020F0502020204030204" pitchFamily="34" charset="0"/>
                      </a:endParaRPr>
                    </a:p>
                  </a:txBody>
                  <a:tcPr marL="2576" marR="2576" marT="2576" marB="0" anchor="b"/>
                </a:tc>
                <a:extLst>
                  <a:ext uri="{0D108BD9-81ED-4DB2-BD59-A6C34878D82A}">
                    <a16:rowId xmlns:a16="http://schemas.microsoft.com/office/drawing/2014/main" val="56404093"/>
                  </a:ext>
                </a:extLst>
              </a:tr>
              <a:tr h="180000">
                <a:tc>
                  <a:txBody>
                    <a:bodyPr/>
                    <a:lstStyle/>
                    <a:p>
                      <a:pPr algn="l" fontAlgn="b"/>
                      <a:r>
                        <a:rPr lang="en-US" sz="900" u="none" strike="noStrike">
                          <a:effectLst/>
                        </a:rPr>
                        <a:t>5.27</a:t>
                      </a:r>
                      <a:endParaRPr lang="en-US" sz="900" b="0" i="0" u="none" strike="noStrike">
                        <a:solidFill>
                          <a:srgbClr val="000000"/>
                        </a:solidFill>
                        <a:effectLst/>
                        <a:latin typeface="Calibri" panose="020F0502020204030204" pitchFamily="34" charset="0"/>
                      </a:endParaRPr>
                    </a:p>
                  </a:txBody>
                  <a:tcPr marL="2576" marR="2576" marT="2576" marB="0" anchor="b"/>
                </a:tc>
                <a:tc>
                  <a:txBody>
                    <a:bodyPr/>
                    <a:lstStyle/>
                    <a:p>
                      <a:pPr algn="l" fontAlgn="b"/>
                      <a:r>
                        <a:rPr lang="en-US" sz="900" u="none" strike="noStrike">
                          <a:effectLst/>
                        </a:rPr>
                        <a:t>Learning from information security incidents</a:t>
                      </a:r>
                      <a:endParaRPr lang="en-US" sz="900" b="0" i="0" u="none" strike="noStrike">
                        <a:solidFill>
                          <a:srgbClr val="000000"/>
                        </a:solidFill>
                        <a:effectLst/>
                        <a:latin typeface="Calibri" panose="020F0502020204030204" pitchFamily="34" charset="0"/>
                      </a:endParaRPr>
                    </a:p>
                  </a:txBody>
                  <a:tcPr marL="2576" marR="2576" marT="2576" marB="0" anchor="b"/>
                </a:tc>
                <a:extLst>
                  <a:ext uri="{0D108BD9-81ED-4DB2-BD59-A6C34878D82A}">
                    <a16:rowId xmlns:a16="http://schemas.microsoft.com/office/drawing/2014/main" val="2477836162"/>
                  </a:ext>
                </a:extLst>
              </a:tr>
              <a:tr h="180000">
                <a:tc>
                  <a:txBody>
                    <a:bodyPr/>
                    <a:lstStyle/>
                    <a:p>
                      <a:pPr algn="l" fontAlgn="b"/>
                      <a:r>
                        <a:rPr lang="en-US" sz="900" u="none" strike="noStrike">
                          <a:effectLst/>
                        </a:rPr>
                        <a:t>5.28</a:t>
                      </a:r>
                      <a:endParaRPr lang="en-US" sz="900" b="0" i="0" u="none" strike="noStrike">
                        <a:solidFill>
                          <a:srgbClr val="000000"/>
                        </a:solidFill>
                        <a:effectLst/>
                        <a:latin typeface="Calibri" panose="020F0502020204030204" pitchFamily="34" charset="0"/>
                      </a:endParaRPr>
                    </a:p>
                  </a:txBody>
                  <a:tcPr marL="2576" marR="2576" marT="2576" marB="0" anchor="b"/>
                </a:tc>
                <a:tc>
                  <a:txBody>
                    <a:bodyPr/>
                    <a:lstStyle/>
                    <a:p>
                      <a:pPr algn="l" fontAlgn="b"/>
                      <a:r>
                        <a:rPr lang="en-US" sz="900" u="none" strike="noStrike">
                          <a:effectLst/>
                        </a:rPr>
                        <a:t>Collection of evidence</a:t>
                      </a:r>
                      <a:endParaRPr lang="en-US" sz="900" b="0" i="0" u="none" strike="noStrike">
                        <a:solidFill>
                          <a:srgbClr val="000000"/>
                        </a:solidFill>
                        <a:effectLst/>
                        <a:latin typeface="Calibri" panose="020F0502020204030204" pitchFamily="34" charset="0"/>
                      </a:endParaRPr>
                    </a:p>
                  </a:txBody>
                  <a:tcPr marL="2576" marR="2576" marT="2576" marB="0" anchor="b"/>
                </a:tc>
                <a:extLst>
                  <a:ext uri="{0D108BD9-81ED-4DB2-BD59-A6C34878D82A}">
                    <a16:rowId xmlns:a16="http://schemas.microsoft.com/office/drawing/2014/main" val="2755919455"/>
                  </a:ext>
                </a:extLst>
              </a:tr>
              <a:tr h="180000">
                <a:tc>
                  <a:txBody>
                    <a:bodyPr/>
                    <a:lstStyle/>
                    <a:p>
                      <a:pPr algn="l" fontAlgn="b"/>
                      <a:r>
                        <a:rPr lang="en-US" sz="900" u="none" strike="noStrike">
                          <a:effectLst/>
                        </a:rPr>
                        <a:t>5.29</a:t>
                      </a:r>
                      <a:endParaRPr lang="en-US" sz="900" b="0" i="0" u="none" strike="noStrike">
                        <a:solidFill>
                          <a:srgbClr val="000000"/>
                        </a:solidFill>
                        <a:effectLst/>
                        <a:latin typeface="Calibri" panose="020F0502020204030204" pitchFamily="34" charset="0"/>
                      </a:endParaRPr>
                    </a:p>
                  </a:txBody>
                  <a:tcPr marL="2576" marR="2576" marT="2576" marB="0" anchor="b"/>
                </a:tc>
                <a:tc>
                  <a:txBody>
                    <a:bodyPr/>
                    <a:lstStyle/>
                    <a:p>
                      <a:pPr algn="l" fontAlgn="b"/>
                      <a:r>
                        <a:rPr lang="en-US" sz="900" u="none" strike="noStrike">
                          <a:effectLst/>
                        </a:rPr>
                        <a:t>Information security during disruption</a:t>
                      </a:r>
                      <a:endParaRPr lang="en-US" sz="900" b="0" i="0" u="none" strike="noStrike">
                        <a:solidFill>
                          <a:srgbClr val="000000"/>
                        </a:solidFill>
                        <a:effectLst/>
                        <a:latin typeface="Calibri" panose="020F0502020204030204" pitchFamily="34" charset="0"/>
                      </a:endParaRPr>
                    </a:p>
                  </a:txBody>
                  <a:tcPr marL="2576" marR="2576" marT="2576" marB="0" anchor="b"/>
                </a:tc>
                <a:extLst>
                  <a:ext uri="{0D108BD9-81ED-4DB2-BD59-A6C34878D82A}">
                    <a16:rowId xmlns:a16="http://schemas.microsoft.com/office/drawing/2014/main" val="3992385441"/>
                  </a:ext>
                </a:extLst>
              </a:tr>
              <a:tr h="180000">
                <a:tc>
                  <a:txBody>
                    <a:bodyPr/>
                    <a:lstStyle/>
                    <a:p>
                      <a:pPr algn="l" fontAlgn="b"/>
                      <a:r>
                        <a:rPr lang="en-US" sz="900" u="none" strike="noStrike">
                          <a:effectLst/>
                        </a:rPr>
                        <a:t>5.30</a:t>
                      </a:r>
                      <a:endParaRPr lang="en-US" sz="900" b="0" i="0" u="none" strike="noStrike">
                        <a:solidFill>
                          <a:srgbClr val="000000"/>
                        </a:solidFill>
                        <a:effectLst/>
                        <a:latin typeface="Calibri" panose="020F0502020204030204" pitchFamily="34" charset="0"/>
                      </a:endParaRPr>
                    </a:p>
                  </a:txBody>
                  <a:tcPr marL="2576" marR="2576" marT="2576" marB="0" anchor="b"/>
                </a:tc>
                <a:tc>
                  <a:txBody>
                    <a:bodyPr/>
                    <a:lstStyle/>
                    <a:p>
                      <a:pPr algn="l" fontAlgn="b"/>
                      <a:r>
                        <a:rPr lang="en-US" sz="900" u="none" strike="noStrike">
                          <a:effectLst/>
                        </a:rPr>
                        <a:t>ICT readiness for business continuity</a:t>
                      </a:r>
                      <a:endParaRPr lang="en-US" sz="900" b="0" i="0" u="none" strike="noStrike">
                        <a:solidFill>
                          <a:srgbClr val="000000"/>
                        </a:solidFill>
                        <a:effectLst/>
                        <a:latin typeface="Calibri" panose="020F0502020204030204" pitchFamily="34" charset="0"/>
                      </a:endParaRPr>
                    </a:p>
                  </a:txBody>
                  <a:tcPr marL="2576" marR="2576" marT="2576" marB="0" anchor="b"/>
                </a:tc>
                <a:extLst>
                  <a:ext uri="{0D108BD9-81ED-4DB2-BD59-A6C34878D82A}">
                    <a16:rowId xmlns:a16="http://schemas.microsoft.com/office/drawing/2014/main" val="579502123"/>
                  </a:ext>
                </a:extLst>
              </a:tr>
              <a:tr h="180000">
                <a:tc>
                  <a:txBody>
                    <a:bodyPr/>
                    <a:lstStyle/>
                    <a:p>
                      <a:pPr algn="l" fontAlgn="b"/>
                      <a:r>
                        <a:rPr lang="en-US" sz="900" u="none" strike="noStrike">
                          <a:effectLst/>
                        </a:rPr>
                        <a:t>5.31</a:t>
                      </a:r>
                      <a:endParaRPr lang="en-US" sz="900" b="0" i="0" u="none" strike="noStrike">
                        <a:solidFill>
                          <a:srgbClr val="000000"/>
                        </a:solidFill>
                        <a:effectLst/>
                        <a:latin typeface="Calibri" panose="020F0502020204030204" pitchFamily="34" charset="0"/>
                      </a:endParaRPr>
                    </a:p>
                  </a:txBody>
                  <a:tcPr marL="2576" marR="2576" marT="2576" marB="0" anchor="b"/>
                </a:tc>
                <a:tc>
                  <a:txBody>
                    <a:bodyPr/>
                    <a:lstStyle/>
                    <a:p>
                      <a:pPr algn="l" fontAlgn="b"/>
                      <a:r>
                        <a:rPr lang="en-US" sz="900" u="none" strike="noStrike">
                          <a:effectLst/>
                        </a:rPr>
                        <a:t>Legal, statutory, regulatory and contractual requirements</a:t>
                      </a:r>
                      <a:endParaRPr lang="en-US" sz="900" b="0" i="0" u="none" strike="noStrike">
                        <a:solidFill>
                          <a:srgbClr val="000000"/>
                        </a:solidFill>
                        <a:effectLst/>
                        <a:latin typeface="Calibri" panose="020F0502020204030204" pitchFamily="34" charset="0"/>
                      </a:endParaRPr>
                    </a:p>
                  </a:txBody>
                  <a:tcPr marL="2576" marR="2576" marT="2576" marB="0" anchor="b"/>
                </a:tc>
                <a:extLst>
                  <a:ext uri="{0D108BD9-81ED-4DB2-BD59-A6C34878D82A}">
                    <a16:rowId xmlns:a16="http://schemas.microsoft.com/office/drawing/2014/main" val="4069244655"/>
                  </a:ext>
                </a:extLst>
              </a:tr>
              <a:tr h="180000">
                <a:tc>
                  <a:txBody>
                    <a:bodyPr/>
                    <a:lstStyle/>
                    <a:p>
                      <a:pPr algn="l" fontAlgn="b"/>
                      <a:r>
                        <a:rPr lang="en-US" sz="900" u="none" strike="noStrike">
                          <a:effectLst/>
                        </a:rPr>
                        <a:t>5.32</a:t>
                      </a:r>
                      <a:endParaRPr lang="en-US" sz="900" b="0" i="0" u="none" strike="noStrike">
                        <a:solidFill>
                          <a:srgbClr val="000000"/>
                        </a:solidFill>
                        <a:effectLst/>
                        <a:latin typeface="Calibri" panose="020F0502020204030204" pitchFamily="34" charset="0"/>
                      </a:endParaRPr>
                    </a:p>
                  </a:txBody>
                  <a:tcPr marL="2576" marR="2576" marT="2576" marB="0" anchor="b"/>
                </a:tc>
                <a:tc>
                  <a:txBody>
                    <a:bodyPr/>
                    <a:lstStyle/>
                    <a:p>
                      <a:pPr algn="l" fontAlgn="b"/>
                      <a:r>
                        <a:rPr lang="en-US" sz="900" u="none" strike="noStrike">
                          <a:effectLst/>
                        </a:rPr>
                        <a:t>Intellectual property rights</a:t>
                      </a:r>
                      <a:endParaRPr lang="en-US" sz="900" b="0" i="0" u="none" strike="noStrike">
                        <a:solidFill>
                          <a:srgbClr val="000000"/>
                        </a:solidFill>
                        <a:effectLst/>
                        <a:latin typeface="Calibri" panose="020F0502020204030204" pitchFamily="34" charset="0"/>
                      </a:endParaRPr>
                    </a:p>
                  </a:txBody>
                  <a:tcPr marL="2576" marR="2576" marT="2576" marB="0" anchor="b"/>
                </a:tc>
                <a:extLst>
                  <a:ext uri="{0D108BD9-81ED-4DB2-BD59-A6C34878D82A}">
                    <a16:rowId xmlns:a16="http://schemas.microsoft.com/office/drawing/2014/main" val="587930138"/>
                  </a:ext>
                </a:extLst>
              </a:tr>
              <a:tr h="180000">
                <a:tc>
                  <a:txBody>
                    <a:bodyPr/>
                    <a:lstStyle/>
                    <a:p>
                      <a:pPr algn="l" fontAlgn="b"/>
                      <a:r>
                        <a:rPr lang="en-US" sz="900" u="none" strike="noStrike">
                          <a:effectLst/>
                        </a:rPr>
                        <a:t>5.33</a:t>
                      </a:r>
                      <a:endParaRPr lang="en-US" sz="900" b="0" i="0" u="none" strike="noStrike">
                        <a:solidFill>
                          <a:srgbClr val="000000"/>
                        </a:solidFill>
                        <a:effectLst/>
                        <a:latin typeface="Calibri" panose="020F0502020204030204" pitchFamily="34" charset="0"/>
                      </a:endParaRPr>
                    </a:p>
                  </a:txBody>
                  <a:tcPr marL="2576" marR="2576" marT="2576" marB="0" anchor="b"/>
                </a:tc>
                <a:tc>
                  <a:txBody>
                    <a:bodyPr/>
                    <a:lstStyle/>
                    <a:p>
                      <a:pPr algn="l" fontAlgn="b"/>
                      <a:r>
                        <a:rPr lang="en-US" sz="900" u="none" strike="noStrike">
                          <a:effectLst/>
                        </a:rPr>
                        <a:t>Protection of records</a:t>
                      </a:r>
                      <a:endParaRPr lang="en-US" sz="900" b="0" i="0" u="none" strike="noStrike">
                        <a:solidFill>
                          <a:srgbClr val="000000"/>
                        </a:solidFill>
                        <a:effectLst/>
                        <a:latin typeface="Calibri" panose="020F0502020204030204" pitchFamily="34" charset="0"/>
                      </a:endParaRPr>
                    </a:p>
                  </a:txBody>
                  <a:tcPr marL="2576" marR="2576" marT="2576" marB="0" anchor="b"/>
                </a:tc>
                <a:extLst>
                  <a:ext uri="{0D108BD9-81ED-4DB2-BD59-A6C34878D82A}">
                    <a16:rowId xmlns:a16="http://schemas.microsoft.com/office/drawing/2014/main" val="3269854098"/>
                  </a:ext>
                </a:extLst>
              </a:tr>
              <a:tr h="180000">
                <a:tc>
                  <a:txBody>
                    <a:bodyPr/>
                    <a:lstStyle/>
                    <a:p>
                      <a:pPr algn="l" fontAlgn="b"/>
                      <a:r>
                        <a:rPr lang="en-US" sz="900" u="none" strike="noStrike">
                          <a:effectLst/>
                        </a:rPr>
                        <a:t>5.34</a:t>
                      </a:r>
                      <a:endParaRPr lang="en-US" sz="900" b="0" i="0" u="none" strike="noStrike">
                        <a:solidFill>
                          <a:srgbClr val="000000"/>
                        </a:solidFill>
                        <a:effectLst/>
                        <a:latin typeface="Calibri" panose="020F0502020204030204" pitchFamily="34" charset="0"/>
                      </a:endParaRPr>
                    </a:p>
                  </a:txBody>
                  <a:tcPr marL="2576" marR="2576" marT="2576" marB="0" anchor="b"/>
                </a:tc>
                <a:tc>
                  <a:txBody>
                    <a:bodyPr/>
                    <a:lstStyle/>
                    <a:p>
                      <a:pPr algn="l" fontAlgn="b"/>
                      <a:r>
                        <a:rPr lang="en-US" sz="900" u="none" strike="noStrike">
                          <a:effectLst/>
                        </a:rPr>
                        <a:t>Privacy and protection of PII</a:t>
                      </a:r>
                      <a:endParaRPr lang="en-US" sz="900" b="0" i="0" u="none" strike="noStrike">
                        <a:solidFill>
                          <a:srgbClr val="000000"/>
                        </a:solidFill>
                        <a:effectLst/>
                        <a:latin typeface="Calibri" panose="020F0502020204030204" pitchFamily="34" charset="0"/>
                      </a:endParaRPr>
                    </a:p>
                  </a:txBody>
                  <a:tcPr marL="2576" marR="2576" marT="2576" marB="0" anchor="b"/>
                </a:tc>
                <a:extLst>
                  <a:ext uri="{0D108BD9-81ED-4DB2-BD59-A6C34878D82A}">
                    <a16:rowId xmlns:a16="http://schemas.microsoft.com/office/drawing/2014/main" val="2737307432"/>
                  </a:ext>
                </a:extLst>
              </a:tr>
              <a:tr h="180000">
                <a:tc>
                  <a:txBody>
                    <a:bodyPr/>
                    <a:lstStyle/>
                    <a:p>
                      <a:pPr algn="l" fontAlgn="b"/>
                      <a:r>
                        <a:rPr lang="en-US" sz="900" u="none" strike="noStrike">
                          <a:effectLst/>
                        </a:rPr>
                        <a:t>5.35</a:t>
                      </a:r>
                      <a:endParaRPr lang="en-US" sz="900" b="0" i="0" u="none" strike="noStrike">
                        <a:solidFill>
                          <a:srgbClr val="000000"/>
                        </a:solidFill>
                        <a:effectLst/>
                        <a:latin typeface="Calibri" panose="020F0502020204030204" pitchFamily="34" charset="0"/>
                      </a:endParaRPr>
                    </a:p>
                  </a:txBody>
                  <a:tcPr marL="2576" marR="2576" marT="2576" marB="0" anchor="b"/>
                </a:tc>
                <a:tc>
                  <a:txBody>
                    <a:bodyPr/>
                    <a:lstStyle/>
                    <a:p>
                      <a:pPr algn="l" fontAlgn="b"/>
                      <a:r>
                        <a:rPr lang="en-US" sz="900" u="none" strike="noStrike" dirty="0">
                          <a:effectLst/>
                        </a:rPr>
                        <a:t>Independent review of information security</a:t>
                      </a:r>
                      <a:endParaRPr lang="en-US" sz="900" b="0" i="0" u="none" strike="noStrike" dirty="0">
                        <a:solidFill>
                          <a:srgbClr val="000000"/>
                        </a:solidFill>
                        <a:effectLst/>
                        <a:latin typeface="Calibri" panose="020F0502020204030204" pitchFamily="34" charset="0"/>
                      </a:endParaRPr>
                    </a:p>
                  </a:txBody>
                  <a:tcPr marL="2576" marR="2576" marT="2576" marB="0" anchor="b"/>
                </a:tc>
                <a:extLst>
                  <a:ext uri="{0D108BD9-81ED-4DB2-BD59-A6C34878D82A}">
                    <a16:rowId xmlns:a16="http://schemas.microsoft.com/office/drawing/2014/main" val="4160734150"/>
                  </a:ext>
                </a:extLst>
              </a:tr>
              <a:tr h="180000">
                <a:tc>
                  <a:txBody>
                    <a:bodyPr/>
                    <a:lstStyle/>
                    <a:p>
                      <a:pPr algn="l" fontAlgn="b"/>
                      <a:r>
                        <a:rPr lang="en-US" sz="900" u="none" strike="noStrike">
                          <a:effectLst/>
                        </a:rPr>
                        <a:t>5.36</a:t>
                      </a:r>
                      <a:endParaRPr lang="en-US" sz="900" b="0" i="0" u="none" strike="noStrike">
                        <a:solidFill>
                          <a:srgbClr val="000000"/>
                        </a:solidFill>
                        <a:effectLst/>
                        <a:latin typeface="Calibri" panose="020F0502020204030204" pitchFamily="34" charset="0"/>
                      </a:endParaRPr>
                    </a:p>
                  </a:txBody>
                  <a:tcPr marL="2576" marR="2576" marT="2576" marB="0" anchor="b"/>
                </a:tc>
                <a:tc>
                  <a:txBody>
                    <a:bodyPr/>
                    <a:lstStyle/>
                    <a:p>
                      <a:pPr algn="l" fontAlgn="b"/>
                      <a:r>
                        <a:rPr lang="en-US" sz="900" u="none" strike="noStrike">
                          <a:effectLst/>
                        </a:rPr>
                        <a:t>Compliance with policies, rules and standards for information security</a:t>
                      </a:r>
                      <a:endParaRPr lang="en-US" sz="900" b="0" i="0" u="none" strike="noStrike">
                        <a:solidFill>
                          <a:srgbClr val="000000"/>
                        </a:solidFill>
                        <a:effectLst/>
                        <a:latin typeface="Calibri" panose="020F0502020204030204" pitchFamily="34" charset="0"/>
                      </a:endParaRPr>
                    </a:p>
                  </a:txBody>
                  <a:tcPr marL="2576" marR="2576" marT="2576" marB="0" anchor="b"/>
                </a:tc>
                <a:extLst>
                  <a:ext uri="{0D108BD9-81ED-4DB2-BD59-A6C34878D82A}">
                    <a16:rowId xmlns:a16="http://schemas.microsoft.com/office/drawing/2014/main" val="1630949736"/>
                  </a:ext>
                </a:extLst>
              </a:tr>
              <a:tr h="180000">
                <a:tc>
                  <a:txBody>
                    <a:bodyPr/>
                    <a:lstStyle/>
                    <a:p>
                      <a:pPr algn="l" fontAlgn="b"/>
                      <a:r>
                        <a:rPr lang="en-US" sz="900" u="none" strike="noStrike">
                          <a:effectLst/>
                        </a:rPr>
                        <a:t>5.37</a:t>
                      </a:r>
                      <a:endParaRPr lang="en-US" sz="900" b="0" i="0" u="none" strike="noStrike">
                        <a:solidFill>
                          <a:srgbClr val="000000"/>
                        </a:solidFill>
                        <a:effectLst/>
                        <a:latin typeface="Calibri" panose="020F0502020204030204" pitchFamily="34" charset="0"/>
                      </a:endParaRPr>
                    </a:p>
                  </a:txBody>
                  <a:tcPr marL="2576" marR="2576" marT="2576" marB="0" anchor="b"/>
                </a:tc>
                <a:tc>
                  <a:txBody>
                    <a:bodyPr/>
                    <a:lstStyle/>
                    <a:p>
                      <a:pPr algn="l" fontAlgn="b"/>
                      <a:r>
                        <a:rPr lang="en-US" sz="900" u="none" strike="noStrike">
                          <a:effectLst/>
                        </a:rPr>
                        <a:t>Documented operating procedures</a:t>
                      </a:r>
                      <a:endParaRPr lang="en-US" sz="900" b="0" i="0" u="none" strike="noStrike">
                        <a:solidFill>
                          <a:srgbClr val="000000"/>
                        </a:solidFill>
                        <a:effectLst/>
                        <a:latin typeface="Calibri" panose="020F0502020204030204" pitchFamily="34" charset="0"/>
                      </a:endParaRPr>
                    </a:p>
                  </a:txBody>
                  <a:tcPr marL="2576" marR="2576" marT="2576" marB="0" anchor="b"/>
                </a:tc>
                <a:extLst>
                  <a:ext uri="{0D108BD9-81ED-4DB2-BD59-A6C34878D82A}">
                    <a16:rowId xmlns:a16="http://schemas.microsoft.com/office/drawing/2014/main" val="1571677053"/>
                  </a:ext>
                </a:extLst>
              </a:tr>
            </a:tbl>
          </a:graphicData>
        </a:graphic>
      </p:graphicFrame>
    </p:spTree>
    <p:extLst>
      <p:ext uri="{BB962C8B-B14F-4D97-AF65-F5344CB8AC3E}">
        <p14:creationId xmlns:p14="http://schemas.microsoft.com/office/powerpoint/2010/main" val="42129095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solidFill>
              <a:srgbClr val="009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People controls</a:t>
            </a:r>
            <a:endParaRPr lang="en-NL" sz="2400" b="1" dirty="0">
              <a:solidFill>
                <a:schemeClr val="bg1"/>
              </a:solidFill>
              <a:latin typeface="Montserrat SemiBold" panose="00000700000000000000" pitchFamily="2" charset="0"/>
            </a:endParaRPr>
          </a:p>
        </p:txBody>
      </p:sp>
      <p:sp>
        <p:nvSpPr>
          <p:cNvPr id="2" name="Rectangle 1">
            <a:extLst>
              <a:ext uri="{FF2B5EF4-FFF2-40B4-BE49-F238E27FC236}">
                <a16:creationId xmlns:a16="http://schemas.microsoft.com/office/drawing/2014/main" id="{22499C2C-9AE5-964C-83A0-11539642A71A}"/>
              </a:ext>
            </a:extLst>
          </p:cNvPr>
          <p:cNvSpPr/>
          <p:nvPr/>
        </p:nvSpPr>
        <p:spPr>
          <a:xfrm>
            <a:off x="428469" y="1842951"/>
            <a:ext cx="4419600" cy="4038600"/>
          </a:xfrm>
          <a:prstGeom prst="rect">
            <a:avLst/>
          </a:prstGeom>
          <a:noFill/>
          <a:ln w="57150">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3" name="Group 12">
            <a:extLst>
              <a:ext uri="{FF2B5EF4-FFF2-40B4-BE49-F238E27FC236}">
                <a16:creationId xmlns:a16="http://schemas.microsoft.com/office/drawing/2014/main" id="{C74AB329-6B8E-0946-B4D5-FF51105E6809}"/>
              </a:ext>
            </a:extLst>
          </p:cNvPr>
          <p:cNvGrpSpPr/>
          <p:nvPr/>
        </p:nvGrpSpPr>
        <p:grpSpPr>
          <a:xfrm>
            <a:off x="765942" y="2268135"/>
            <a:ext cx="3581402" cy="307777"/>
            <a:chOff x="4343400" y="2057400"/>
            <a:chExt cx="3581402" cy="307777"/>
          </a:xfrm>
        </p:grpSpPr>
        <p:sp>
          <p:nvSpPr>
            <p:cNvPr id="15" name="TextBox 14">
              <a:extLst>
                <a:ext uri="{FF2B5EF4-FFF2-40B4-BE49-F238E27FC236}">
                  <a16:creationId xmlns:a16="http://schemas.microsoft.com/office/drawing/2014/main" id="{991B4085-997C-7A4B-A10F-F6DEAF47DAA3}"/>
                </a:ext>
              </a:extLst>
            </p:cNvPr>
            <p:cNvSpPr txBox="1"/>
            <p:nvPr/>
          </p:nvSpPr>
          <p:spPr>
            <a:xfrm>
              <a:off x="4343400" y="2057400"/>
              <a:ext cx="745717" cy="307777"/>
            </a:xfrm>
            <a:prstGeom prst="rect">
              <a:avLst/>
            </a:prstGeom>
            <a:noFill/>
          </p:spPr>
          <p:txBody>
            <a:bodyPr wrap="none" rtlCol="0">
              <a:spAutoFit/>
            </a:bodyPr>
            <a:lstStyle/>
            <a:p>
              <a:r>
                <a:rPr lang="en-US" sz="1400" b="1" dirty="0">
                  <a:solidFill>
                    <a:srgbClr val="002A5A"/>
                  </a:solidFill>
                  <a:latin typeface="Roboto" panose="02000000000000000000" pitchFamily="2" charset="0"/>
                  <a:ea typeface="Roboto" panose="02000000000000000000" pitchFamily="2" charset="0"/>
                </a:rPr>
                <a:t>People</a:t>
              </a:r>
              <a:endParaRPr lang="en-NL" sz="1400" b="1" dirty="0">
                <a:solidFill>
                  <a:srgbClr val="002A5A"/>
                </a:solidFill>
                <a:latin typeface="Roboto" panose="02000000000000000000" pitchFamily="2" charset="0"/>
                <a:ea typeface="Roboto" panose="02000000000000000000" pitchFamily="2" charset="0"/>
              </a:endParaRPr>
            </a:p>
          </p:txBody>
        </p:sp>
        <p:cxnSp>
          <p:nvCxnSpPr>
            <p:cNvPr id="16" name="Straight Connector 15">
              <a:extLst>
                <a:ext uri="{FF2B5EF4-FFF2-40B4-BE49-F238E27FC236}">
                  <a16:creationId xmlns:a16="http://schemas.microsoft.com/office/drawing/2014/main" id="{B0A15C06-E3F4-1143-B5B7-96C69A4A396F}"/>
                </a:ext>
              </a:extLst>
            </p:cNvPr>
            <p:cNvCxnSpPr/>
            <p:nvPr/>
          </p:nvCxnSpPr>
          <p:spPr>
            <a:xfrm>
              <a:off x="4352146" y="2365177"/>
              <a:ext cx="357265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F7D8D89F-0522-46E4-BD8C-04CFC75FA56B}"/>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66</a:t>
            </a:fld>
            <a:endParaRPr lang="nl-NL"/>
          </a:p>
        </p:txBody>
      </p:sp>
      <p:graphicFrame>
        <p:nvGraphicFramePr>
          <p:cNvPr id="7" name="Table 6">
            <a:extLst>
              <a:ext uri="{FF2B5EF4-FFF2-40B4-BE49-F238E27FC236}">
                <a16:creationId xmlns:a16="http://schemas.microsoft.com/office/drawing/2014/main" id="{9E4B4B16-C46B-1840-A7C7-5E7BB75DF4E3}"/>
              </a:ext>
            </a:extLst>
          </p:cNvPr>
          <p:cNvGraphicFramePr>
            <a:graphicFrameLocks noGrp="1"/>
          </p:cNvGraphicFramePr>
          <p:nvPr>
            <p:extLst>
              <p:ext uri="{D42A27DB-BD31-4B8C-83A1-F6EECF244321}">
                <p14:modId xmlns:p14="http://schemas.microsoft.com/office/powerpoint/2010/main" val="3302689882"/>
              </p:ext>
            </p:extLst>
          </p:nvPr>
        </p:nvGraphicFramePr>
        <p:xfrm>
          <a:off x="779450" y="2740213"/>
          <a:ext cx="3567894" cy="1728000"/>
        </p:xfrm>
        <a:graphic>
          <a:graphicData uri="http://schemas.openxmlformats.org/drawingml/2006/table">
            <a:tbl>
              <a:tblPr>
                <a:tableStyleId>{5C22544A-7EE6-4342-B048-85BDC9FD1C3A}</a:tableStyleId>
              </a:tblPr>
              <a:tblGrid>
                <a:gridCol w="368368">
                  <a:extLst>
                    <a:ext uri="{9D8B030D-6E8A-4147-A177-3AD203B41FA5}">
                      <a16:colId xmlns:a16="http://schemas.microsoft.com/office/drawing/2014/main" val="26196304"/>
                    </a:ext>
                  </a:extLst>
                </a:gridCol>
                <a:gridCol w="3199526">
                  <a:extLst>
                    <a:ext uri="{9D8B030D-6E8A-4147-A177-3AD203B41FA5}">
                      <a16:colId xmlns:a16="http://schemas.microsoft.com/office/drawing/2014/main" val="1476417846"/>
                    </a:ext>
                  </a:extLst>
                </a:gridCol>
              </a:tblGrid>
              <a:tr h="216000">
                <a:tc>
                  <a:txBody>
                    <a:bodyPr/>
                    <a:lstStyle/>
                    <a:p>
                      <a:pPr algn="l" fontAlgn="b"/>
                      <a:r>
                        <a:rPr lang="en-US" sz="1000" u="none" strike="noStrike">
                          <a:effectLst/>
                        </a:rPr>
                        <a:t>6.1</a:t>
                      </a:r>
                      <a:endParaRPr lang="en-US" sz="1000" b="0" i="0" u="none" strike="noStrike">
                        <a:solidFill>
                          <a:srgbClr val="000000"/>
                        </a:solidFill>
                        <a:effectLst/>
                        <a:latin typeface="Calibri" panose="020F0502020204030204" pitchFamily="34" charset="0"/>
                      </a:endParaRPr>
                    </a:p>
                  </a:txBody>
                  <a:tcPr marL="8248" marR="8248" marT="8248" marB="0" anchor="b"/>
                </a:tc>
                <a:tc>
                  <a:txBody>
                    <a:bodyPr/>
                    <a:lstStyle/>
                    <a:p>
                      <a:pPr algn="l" fontAlgn="b"/>
                      <a:r>
                        <a:rPr lang="en-US" sz="1000" u="none" strike="noStrike">
                          <a:effectLst/>
                        </a:rPr>
                        <a:t>Screening</a:t>
                      </a:r>
                      <a:endParaRPr lang="en-US" sz="1000" b="0" i="0" u="none" strike="noStrike">
                        <a:solidFill>
                          <a:srgbClr val="000000"/>
                        </a:solidFill>
                        <a:effectLst/>
                        <a:latin typeface="Calibri" panose="020F0502020204030204" pitchFamily="34" charset="0"/>
                      </a:endParaRPr>
                    </a:p>
                  </a:txBody>
                  <a:tcPr marL="8248" marR="8248" marT="8248" marB="0" anchor="b"/>
                </a:tc>
                <a:extLst>
                  <a:ext uri="{0D108BD9-81ED-4DB2-BD59-A6C34878D82A}">
                    <a16:rowId xmlns:a16="http://schemas.microsoft.com/office/drawing/2014/main" val="1301725675"/>
                  </a:ext>
                </a:extLst>
              </a:tr>
              <a:tr h="216000">
                <a:tc>
                  <a:txBody>
                    <a:bodyPr/>
                    <a:lstStyle/>
                    <a:p>
                      <a:pPr algn="l" fontAlgn="b"/>
                      <a:r>
                        <a:rPr lang="en-US" sz="1000" u="none" strike="noStrike">
                          <a:effectLst/>
                        </a:rPr>
                        <a:t>6.2</a:t>
                      </a:r>
                      <a:endParaRPr lang="en-US" sz="1000" b="0" i="0" u="none" strike="noStrike">
                        <a:solidFill>
                          <a:srgbClr val="000000"/>
                        </a:solidFill>
                        <a:effectLst/>
                        <a:latin typeface="Calibri" panose="020F0502020204030204" pitchFamily="34" charset="0"/>
                      </a:endParaRPr>
                    </a:p>
                  </a:txBody>
                  <a:tcPr marL="8248" marR="8248" marT="8248" marB="0" anchor="b"/>
                </a:tc>
                <a:tc>
                  <a:txBody>
                    <a:bodyPr/>
                    <a:lstStyle/>
                    <a:p>
                      <a:pPr algn="l" fontAlgn="b"/>
                      <a:r>
                        <a:rPr lang="en-US" sz="1000" u="none" strike="noStrike">
                          <a:effectLst/>
                        </a:rPr>
                        <a:t>Terms and conditions of employment</a:t>
                      </a:r>
                      <a:endParaRPr lang="en-US" sz="1000" b="0" i="0" u="none" strike="noStrike">
                        <a:solidFill>
                          <a:srgbClr val="000000"/>
                        </a:solidFill>
                        <a:effectLst/>
                        <a:latin typeface="Calibri" panose="020F0502020204030204" pitchFamily="34" charset="0"/>
                      </a:endParaRPr>
                    </a:p>
                  </a:txBody>
                  <a:tcPr marL="8248" marR="8248" marT="8248" marB="0" anchor="b"/>
                </a:tc>
                <a:extLst>
                  <a:ext uri="{0D108BD9-81ED-4DB2-BD59-A6C34878D82A}">
                    <a16:rowId xmlns:a16="http://schemas.microsoft.com/office/drawing/2014/main" val="1822517328"/>
                  </a:ext>
                </a:extLst>
              </a:tr>
              <a:tr h="216000">
                <a:tc>
                  <a:txBody>
                    <a:bodyPr/>
                    <a:lstStyle/>
                    <a:p>
                      <a:pPr algn="l" fontAlgn="b"/>
                      <a:r>
                        <a:rPr lang="en-US" sz="1000" u="none" strike="noStrike">
                          <a:effectLst/>
                        </a:rPr>
                        <a:t>6.3</a:t>
                      </a:r>
                      <a:endParaRPr lang="en-US" sz="1000" b="0" i="0" u="none" strike="noStrike">
                        <a:solidFill>
                          <a:srgbClr val="000000"/>
                        </a:solidFill>
                        <a:effectLst/>
                        <a:latin typeface="Calibri" panose="020F0502020204030204" pitchFamily="34" charset="0"/>
                      </a:endParaRPr>
                    </a:p>
                  </a:txBody>
                  <a:tcPr marL="8248" marR="8248" marT="8248" marB="0" anchor="b"/>
                </a:tc>
                <a:tc>
                  <a:txBody>
                    <a:bodyPr/>
                    <a:lstStyle/>
                    <a:p>
                      <a:pPr algn="l" fontAlgn="b"/>
                      <a:r>
                        <a:rPr lang="en-US" sz="1000" u="none" strike="noStrike">
                          <a:effectLst/>
                        </a:rPr>
                        <a:t>Information security awareness, education and training</a:t>
                      </a:r>
                      <a:endParaRPr lang="en-US" sz="1000" b="0" i="0" u="none" strike="noStrike">
                        <a:solidFill>
                          <a:srgbClr val="000000"/>
                        </a:solidFill>
                        <a:effectLst/>
                        <a:latin typeface="Calibri" panose="020F0502020204030204" pitchFamily="34" charset="0"/>
                      </a:endParaRPr>
                    </a:p>
                  </a:txBody>
                  <a:tcPr marL="8248" marR="8248" marT="8248" marB="0" anchor="b"/>
                </a:tc>
                <a:extLst>
                  <a:ext uri="{0D108BD9-81ED-4DB2-BD59-A6C34878D82A}">
                    <a16:rowId xmlns:a16="http://schemas.microsoft.com/office/drawing/2014/main" val="2874969852"/>
                  </a:ext>
                </a:extLst>
              </a:tr>
              <a:tr h="216000">
                <a:tc>
                  <a:txBody>
                    <a:bodyPr/>
                    <a:lstStyle/>
                    <a:p>
                      <a:pPr algn="l" fontAlgn="b"/>
                      <a:r>
                        <a:rPr lang="en-US" sz="1000" u="none" strike="noStrike">
                          <a:effectLst/>
                        </a:rPr>
                        <a:t>6.4</a:t>
                      </a:r>
                      <a:endParaRPr lang="en-US" sz="1000" b="0" i="0" u="none" strike="noStrike">
                        <a:solidFill>
                          <a:srgbClr val="000000"/>
                        </a:solidFill>
                        <a:effectLst/>
                        <a:latin typeface="Calibri" panose="020F0502020204030204" pitchFamily="34" charset="0"/>
                      </a:endParaRPr>
                    </a:p>
                  </a:txBody>
                  <a:tcPr marL="8248" marR="8248" marT="8248" marB="0" anchor="b"/>
                </a:tc>
                <a:tc>
                  <a:txBody>
                    <a:bodyPr/>
                    <a:lstStyle/>
                    <a:p>
                      <a:pPr algn="l" fontAlgn="b"/>
                      <a:r>
                        <a:rPr lang="en-US" sz="1000" u="none" strike="noStrike">
                          <a:effectLst/>
                        </a:rPr>
                        <a:t>Disciplinary process</a:t>
                      </a:r>
                      <a:endParaRPr lang="en-US" sz="1000" b="0" i="0" u="none" strike="noStrike">
                        <a:solidFill>
                          <a:srgbClr val="000000"/>
                        </a:solidFill>
                        <a:effectLst/>
                        <a:latin typeface="Calibri" panose="020F0502020204030204" pitchFamily="34" charset="0"/>
                      </a:endParaRPr>
                    </a:p>
                  </a:txBody>
                  <a:tcPr marL="8248" marR="8248" marT="8248" marB="0" anchor="b"/>
                </a:tc>
                <a:extLst>
                  <a:ext uri="{0D108BD9-81ED-4DB2-BD59-A6C34878D82A}">
                    <a16:rowId xmlns:a16="http://schemas.microsoft.com/office/drawing/2014/main" val="1414281646"/>
                  </a:ext>
                </a:extLst>
              </a:tr>
              <a:tr h="216000">
                <a:tc>
                  <a:txBody>
                    <a:bodyPr/>
                    <a:lstStyle/>
                    <a:p>
                      <a:pPr algn="l" fontAlgn="b"/>
                      <a:r>
                        <a:rPr lang="en-US" sz="1000" u="none" strike="noStrike">
                          <a:effectLst/>
                        </a:rPr>
                        <a:t>6.5</a:t>
                      </a:r>
                      <a:endParaRPr lang="en-US" sz="1000" b="0" i="0" u="none" strike="noStrike">
                        <a:solidFill>
                          <a:srgbClr val="000000"/>
                        </a:solidFill>
                        <a:effectLst/>
                        <a:latin typeface="Calibri" panose="020F0502020204030204" pitchFamily="34" charset="0"/>
                      </a:endParaRPr>
                    </a:p>
                  </a:txBody>
                  <a:tcPr marL="8248" marR="8248" marT="8248" marB="0" anchor="b"/>
                </a:tc>
                <a:tc>
                  <a:txBody>
                    <a:bodyPr/>
                    <a:lstStyle/>
                    <a:p>
                      <a:pPr algn="l" fontAlgn="b"/>
                      <a:r>
                        <a:rPr lang="en-US" sz="1000" u="none" strike="noStrike">
                          <a:effectLst/>
                        </a:rPr>
                        <a:t>Responsibilities after termination or change of employment</a:t>
                      </a:r>
                      <a:endParaRPr lang="en-US" sz="1000" b="0" i="0" u="none" strike="noStrike">
                        <a:solidFill>
                          <a:srgbClr val="000000"/>
                        </a:solidFill>
                        <a:effectLst/>
                        <a:latin typeface="Calibri" panose="020F0502020204030204" pitchFamily="34" charset="0"/>
                      </a:endParaRPr>
                    </a:p>
                  </a:txBody>
                  <a:tcPr marL="8248" marR="8248" marT="8248" marB="0" anchor="b"/>
                </a:tc>
                <a:extLst>
                  <a:ext uri="{0D108BD9-81ED-4DB2-BD59-A6C34878D82A}">
                    <a16:rowId xmlns:a16="http://schemas.microsoft.com/office/drawing/2014/main" val="2397216297"/>
                  </a:ext>
                </a:extLst>
              </a:tr>
              <a:tr h="216000">
                <a:tc>
                  <a:txBody>
                    <a:bodyPr/>
                    <a:lstStyle/>
                    <a:p>
                      <a:pPr algn="l" fontAlgn="b"/>
                      <a:r>
                        <a:rPr lang="en-US" sz="1000" u="none" strike="noStrike">
                          <a:effectLst/>
                        </a:rPr>
                        <a:t>6.6</a:t>
                      </a:r>
                      <a:endParaRPr lang="en-US" sz="1000" b="0" i="0" u="none" strike="noStrike">
                        <a:solidFill>
                          <a:srgbClr val="000000"/>
                        </a:solidFill>
                        <a:effectLst/>
                        <a:latin typeface="Calibri" panose="020F0502020204030204" pitchFamily="34" charset="0"/>
                      </a:endParaRPr>
                    </a:p>
                  </a:txBody>
                  <a:tcPr marL="8248" marR="8248" marT="8248" marB="0" anchor="b"/>
                </a:tc>
                <a:tc>
                  <a:txBody>
                    <a:bodyPr/>
                    <a:lstStyle/>
                    <a:p>
                      <a:pPr algn="l" fontAlgn="b"/>
                      <a:r>
                        <a:rPr lang="en-US" sz="1000" u="none" strike="noStrike">
                          <a:effectLst/>
                        </a:rPr>
                        <a:t>Confidentiality or non-disclosure agreements</a:t>
                      </a:r>
                      <a:endParaRPr lang="en-US" sz="1000" b="0" i="0" u="none" strike="noStrike">
                        <a:solidFill>
                          <a:srgbClr val="000000"/>
                        </a:solidFill>
                        <a:effectLst/>
                        <a:latin typeface="Calibri" panose="020F0502020204030204" pitchFamily="34" charset="0"/>
                      </a:endParaRPr>
                    </a:p>
                  </a:txBody>
                  <a:tcPr marL="8248" marR="8248" marT="8248" marB="0" anchor="b"/>
                </a:tc>
                <a:extLst>
                  <a:ext uri="{0D108BD9-81ED-4DB2-BD59-A6C34878D82A}">
                    <a16:rowId xmlns:a16="http://schemas.microsoft.com/office/drawing/2014/main" val="3043833491"/>
                  </a:ext>
                </a:extLst>
              </a:tr>
              <a:tr h="216000">
                <a:tc>
                  <a:txBody>
                    <a:bodyPr/>
                    <a:lstStyle/>
                    <a:p>
                      <a:pPr algn="l" fontAlgn="b"/>
                      <a:r>
                        <a:rPr lang="en-US" sz="1000" u="none" strike="noStrike">
                          <a:effectLst/>
                        </a:rPr>
                        <a:t>6.7</a:t>
                      </a:r>
                      <a:endParaRPr lang="en-US" sz="1000" b="0" i="0" u="none" strike="noStrike">
                        <a:solidFill>
                          <a:srgbClr val="000000"/>
                        </a:solidFill>
                        <a:effectLst/>
                        <a:latin typeface="Calibri" panose="020F0502020204030204" pitchFamily="34" charset="0"/>
                      </a:endParaRPr>
                    </a:p>
                  </a:txBody>
                  <a:tcPr marL="8248" marR="8248" marT="8248" marB="0" anchor="b"/>
                </a:tc>
                <a:tc>
                  <a:txBody>
                    <a:bodyPr/>
                    <a:lstStyle/>
                    <a:p>
                      <a:pPr algn="l" fontAlgn="b"/>
                      <a:r>
                        <a:rPr lang="en-US" sz="1000" u="none" strike="noStrike">
                          <a:effectLst/>
                        </a:rPr>
                        <a:t>Remote working</a:t>
                      </a:r>
                      <a:endParaRPr lang="en-US" sz="1000" b="0" i="0" u="none" strike="noStrike">
                        <a:solidFill>
                          <a:srgbClr val="000000"/>
                        </a:solidFill>
                        <a:effectLst/>
                        <a:latin typeface="Calibri" panose="020F0502020204030204" pitchFamily="34" charset="0"/>
                      </a:endParaRPr>
                    </a:p>
                  </a:txBody>
                  <a:tcPr marL="8248" marR="8248" marT="8248" marB="0" anchor="b"/>
                </a:tc>
                <a:extLst>
                  <a:ext uri="{0D108BD9-81ED-4DB2-BD59-A6C34878D82A}">
                    <a16:rowId xmlns:a16="http://schemas.microsoft.com/office/drawing/2014/main" val="3945767708"/>
                  </a:ext>
                </a:extLst>
              </a:tr>
              <a:tr h="216000">
                <a:tc>
                  <a:txBody>
                    <a:bodyPr/>
                    <a:lstStyle/>
                    <a:p>
                      <a:pPr algn="l" fontAlgn="b"/>
                      <a:r>
                        <a:rPr lang="en-US" sz="1000" u="none" strike="noStrike">
                          <a:effectLst/>
                        </a:rPr>
                        <a:t>6.8</a:t>
                      </a:r>
                      <a:endParaRPr lang="en-US" sz="1000" b="0" i="0" u="none" strike="noStrike">
                        <a:solidFill>
                          <a:srgbClr val="000000"/>
                        </a:solidFill>
                        <a:effectLst/>
                        <a:latin typeface="Calibri" panose="020F0502020204030204" pitchFamily="34" charset="0"/>
                      </a:endParaRPr>
                    </a:p>
                  </a:txBody>
                  <a:tcPr marL="8248" marR="8248" marT="8248" marB="0" anchor="b"/>
                </a:tc>
                <a:tc>
                  <a:txBody>
                    <a:bodyPr/>
                    <a:lstStyle/>
                    <a:p>
                      <a:pPr algn="l" fontAlgn="b"/>
                      <a:r>
                        <a:rPr lang="en-US" sz="1000" u="none" strike="noStrike">
                          <a:effectLst/>
                        </a:rPr>
                        <a:t>Information security event reporting</a:t>
                      </a:r>
                      <a:endParaRPr lang="en-US" sz="1000" b="0" i="0" u="none" strike="noStrike">
                        <a:solidFill>
                          <a:srgbClr val="000000"/>
                        </a:solidFill>
                        <a:effectLst/>
                        <a:latin typeface="Calibri" panose="020F0502020204030204" pitchFamily="34" charset="0"/>
                      </a:endParaRPr>
                    </a:p>
                  </a:txBody>
                  <a:tcPr marL="8248" marR="8248" marT="8248" marB="0" anchor="b"/>
                </a:tc>
                <a:extLst>
                  <a:ext uri="{0D108BD9-81ED-4DB2-BD59-A6C34878D82A}">
                    <a16:rowId xmlns:a16="http://schemas.microsoft.com/office/drawing/2014/main" val="779678297"/>
                  </a:ext>
                </a:extLst>
              </a:tr>
            </a:tbl>
          </a:graphicData>
        </a:graphic>
      </p:graphicFrame>
    </p:spTree>
    <p:extLst>
      <p:ext uri="{BB962C8B-B14F-4D97-AF65-F5344CB8AC3E}">
        <p14:creationId xmlns:p14="http://schemas.microsoft.com/office/powerpoint/2010/main" val="24461394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solidFill>
              <a:srgbClr val="009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Physical controls</a:t>
            </a:r>
            <a:endParaRPr lang="en-NL" sz="2400" b="1" dirty="0">
              <a:solidFill>
                <a:schemeClr val="bg1"/>
              </a:solidFill>
              <a:latin typeface="Montserrat SemiBold" panose="00000700000000000000" pitchFamily="2" charset="0"/>
            </a:endParaRPr>
          </a:p>
        </p:txBody>
      </p:sp>
      <p:sp>
        <p:nvSpPr>
          <p:cNvPr id="2" name="Rectangle 1">
            <a:extLst>
              <a:ext uri="{FF2B5EF4-FFF2-40B4-BE49-F238E27FC236}">
                <a16:creationId xmlns:a16="http://schemas.microsoft.com/office/drawing/2014/main" id="{22499C2C-9AE5-964C-83A0-11539642A71A}"/>
              </a:ext>
            </a:extLst>
          </p:cNvPr>
          <p:cNvSpPr/>
          <p:nvPr/>
        </p:nvSpPr>
        <p:spPr>
          <a:xfrm>
            <a:off x="428469" y="1842951"/>
            <a:ext cx="4419600" cy="4038600"/>
          </a:xfrm>
          <a:prstGeom prst="rect">
            <a:avLst/>
          </a:prstGeom>
          <a:noFill/>
          <a:ln w="57150">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1" name="Group 10">
            <a:extLst>
              <a:ext uri="{FF2B5EF4-FFF2-40B4-BE49-F238E27FC236}">
                <a16:creationId xmlns:a16="http://schemas.microsoft.com/office/drawing/2014/main" id="{A125156E-1C81-6342-8346-C3EE3C457127}"/>
              </a:ext>
            </a:extLst>
          </p:cNvPr>
          <p:cNvGrpSpPr/>
          <p:nvPr/>
        </p:nvGrpSpPr>
        <p:grpSpPr>
          <a:xfrm>
            <a:off x="791331" y="2264389"/>
            <a:ext cx="3628269" cy="307777"/>
            <a:chOff x="8411331" y="2057400"/>
            <a:chExt cx="3628269" cy="307777"/>
          </a:xfrm>
        </p:grpSpPr>
        <p:sp>
          <p:nvSpPr>
            <p:cNvPr id="17" name="TextBox 16">
              <a:extLst>
                <a:ext uri="{FF2B5EF4-FFF2-40B4-BE49-F238E27FC236}">
                  <a16:creationId xmlns:a16="http://schemas.microsoft.com/office/drawing/2014/main" id="{4FA3C274-63BD-8B4F-A9D5-BAF275B4E357}"/>
                </a:ext>
              </a:extLst>
            </p:cNvPr>
            <p:cNvSpPr txBox="1"/>
            <p:nvPr/>
          </p:nvSpPr>
          <p:spPr>
            <a:xfrm>
              <a:off x="8411331" y="2057400"/>
              <a:ext cx="869149" cy="307777"/>
            </a:xfrm>
            <a:prstGeom prst="rect">
              <a:avLst/>
            </a:prstGeom>
            <a:noFill/>
          </p:spPr>
          <p:txBody>
            <a:bodyPr wrap="none" rtlCol="0">
              <a:spAutoFit/>
            </a:bodyPr>
            <a:lstStyle/>
            <a:p>
              <a:r>
                <a:rPr lang="en-US" sz="1400" b="1" dirty="0">
                  <a:solidFill>
                    <a:srgbClr val="002A5A"/>
                  </a:solidFill>
                  <a:latin typeface="Roboto" panose="02000000000000000000" pitchFamily="2" charset="0"/>
                  <a:ea typeface="Roboto" panose="02000000000000000000" pitchFamily="2" charset="0"/>
                </a:rPr>
                <a:t>Physical</a:t>
              </a:r>
              <a:endParaRPr lang="en-NL" sz="1400" b="1" dirty="0">
                <a:solidFill>
                  <a:srgbClr val="002A5A"/>
                </a:solidFill>
                <a:latin typeface="Roboto" panose="02000000000000000000" pitchFamily="2" charset="0"/>
                <a:ea typeface="Roboto" panose="02000000000000000000" pitchFamily="2" charset="0"/>
              </a:endParaRPr>
            </a:p>
          </p:txBody>
        </p:sp>
        <p:cxnSp>
          <p:nvCxnSpPr>
            <p:cNvPr id="18" name="Straight Connector 17">
              <a:extLst>
                <a:ext uri="{FF2B5EF4-FFF2-40B4-BE49-F238E27FC236}">
                  <a16:creationId xmlns:a16="http://schemas.microsoft.com/office/drawing/2014/main" id="{47AEC6A2-6F74-5D4A-90A4-C058237AD496}"/>
                </a:ext>
              </a:extLst>
            </p:cNvPr>
            <p:cNvCxnSpPr/>
            <p:nvPr/>
          </p:nvCxnSpPr>
          <p:spPr>
            <a:xfrm>
              <a:off x="8466944" y="2365177"/>
              <a:ext cx="357265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C47D99D8-888A-42CF-B55B-6A4B33F9E69A}"/>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67</a:t>
            </a:fld>
            <a:endParaRPr lang="nl-NL"/>
          </a:p>
        </p:txBody>
      </p:sp>
      <p:graphicFrame>
        <p:nvGraphicFramePr>
          <p:cNvPr id="7" name="Table 6">
            <a:extLst>
              <a:ext uri="{FF2B5EF4-FFF2-40B4-BE49-F238E27FC236}">
                <a16:creationId xmlns:a16="http://schemas.microsoft.com/office/drawing/2014/main" id="{BE41A6A9-7EFE-8F40-8C47-2F7E054D7DB5}"/>
              </a:ext>
            </a:extLst>
          </p:cNvPr>
          <p:cNvGraphicFramePr>
            <a:graphicFrameLocks noGrp="1"/>
          </p:cNvGraphicFramePr>
          <p:nvPr>
            <p:extLst>
              <p:ext uri="{D42A27DB-BD31-4B8C-83A1-F6EECF244321}">
                <p14:modId xmlns:p14="http://schemas.microsoft.com/office/powerpoint/2010/main" val="114563532"/>
              </p:ext>
            </p:extLst>
          </p:nvPr>
        </p:nvGraphicFramePr>
        <p:xfrm>
          <a:off x="872969" y="2680949"/>
          <a:ext cx="3572657" cy="3024000"/>
        </p:xfrm>
        <a:graphic>
          <a:graphicData uri="http://schemas.openxmlformats.org/drawingml/2006/table">
            <a:tbl>
              <a:tblPr>
                <a:tableStyleId>{5C22544A-7EE6-4342-B048-85BDC9FD1C3A}</a:tableStyleId>
              </a:tblPr>
              <a:tblGrid>
                <a:gridCol w="322442">
                  <a:extLst>
                    <a:ext uri="{9D8B030D-6E8A-4147-A177-3AD203B41FA5}">
                      <a16:colId xmlns:a16="http://schemas.microsoft.com/office/drawing/2014/main" val="2670403722"/>
                    </a:ext>
                  </a:extLst>
                </a:gridCol>
                <a:gridCol w="3250215">
                  <a:extLst>
                    <a:ext uri="{9D8B030D-6E8A-4147-A177-3AD203B41FA5}">
                      <a16:colId xmlns:a16="http://schemas.microsoft.com/office/drawing/2014/main" val="4266924612"/>
                    </a:ext>
                  </a:extLst>
                </a:gridCol>
              </a:tblGrid>
              <a:tr h="216000">
                <a:tc>
                  <a:txBody>
                    <a:bodyPr/>
                    <a:lstStyle/>
                    <a:p>
                      <a:pPr algn="l" fontAlgn="b"/>
                      <a:r>
                        <a:rPr lang="en-US" sz="900" u="none" strike="noStrike" dirty="0">
                          <a:effectLst/>
                        </a:rPr>
                        <a:t>7.1</a:t>
                      </a:r>
                      <a:endParaRPr lang="en-US" sz="900" b="0" i="0" u="none" strike="noStrike" dirty="0">
                        <a:solidFill>
                          <a:srgbClr val="000000"/>
                        </a:solidFill>
                        <a:effectLst/>
                        <a:latin typeface="Calibri" panose="020F0502020204030204" pitchFamily="34" charset="0"/>
                      </a:endParaRPr>
                    </a:p>
                  </a:txBody>
                  <a:tcPr marL="5431" marR="5431" marT="5431" marB="0" anchor="b"/>
                </a:tc>
                <a:tc>
                  <a:txBody>
                    <a:bodyPr/>
                    <a:lstStyle/>
                    <a:p>
                      <a:pPr algn="l" fontAlgn="b"/>
                      <a:r>
                        <a:rPr lang="en-US" sz="900" u="none" strike="noStrike" dirty="0">
                          <a:effectLst/>
                        </a:rPr>
                        <a:t>Physical security perimeters</a:t>
                      </a:r>
                      <a:endParaRPr lang="en-US" sz="900" b="0" i="0" u="none" strike="noStrike" dirty="0">
                        <a:solidFill>
                          <a:srgbClr val="000000"/>
                        </a:solidFill>
                        <a:effectLst/>
                        <a:latin typeface="Calibri" panose="020F0502020204030204" pitchFamily="34" charset="0"/>
                      </a:endParaRPr>
                    </a:p>
                  </a:txBody>
                  <a:tcPr marL="5431" marR="5431" marT="5431" marB="0" anchor="b"/>
                </a:tc>
                <a:extLst>
                  <a:ext uri="{0D108BD9-81ED-4DB2-BD59-A6C34878D82A}">
                    <a16:rowId xmlns:a16="http://schemas.microsoft.com/office/drawing/2014/main" val="3930781099"/>
                  </a:ext>
                </a:extLst>
              </a:tr>
              <a:tr h="216000">
                <a:tc>
                  <a:txBody>
                    <a:bodyPr/>
                    <a:lstStyle/>
                    <a:p>
                      <a:pPr algn="l" fontAlgn="b"/>
                      <a:r>
                        <a:rPr lang="en-US" sz="900" u="none" strike="noStrike">
                          <a:effectLst/>
                        </a:rPr>
                        <a:t>7.2</a:t>
                      </a:r>
                      <a:endParaRPr lang="en-US" sz="900" b="0" i="0" u="none" strike="noStrike">
                        <a:solidFill>
                          <a:srgbClr val="000000"/>
                        </a:solidFill>
                        <a:effectLst/>
                        <a:latin typeface="Calibri" panose="020F0502020204030204" pitchFamily="34" charset="0"/>
                      </a:endParaRPr>
                    </a:p>
                  </a:txBody>
                  <a:tcPr marL="5431" marR="5431" marT="5431" marB="0" anchor="b"/>
                </a:tc>
                <a:tc>
                  <a:txBody>
                    <a:bodyPr/>
                    <a:lstStyle/>
                    <a:p>
                      <a:pPr algn="l" fontAlgn="b"/>
                      <a:r>
                        <a:rPr lang="en-US" sz="900" u="none" strike="noStrike">
                          <a:effectLst/>
                        </a:rPr>
                        <a:t>Physical entry</a:t>
                      </a:r>
                      <a:endParaRPr lang="en-US" sz="900" b="0" i="0" u="none" strike="noStrike">
                        <a:solidFill>
                          <a:srgbClr val="000000"/>
                        </a:solidFill>
                        <a:effectLst/>
                        <a:latin typeface="Calibri" panose="020F0502020204030204" pitchFamily="34" charset="0"/>
                      </a:endParaRPr>
                    </a:p>
                  </a:txBody>
                  <a:tcPr marL="5431" marR="5431" marT="5431" marB="0" anchor="b"/>
                </a:tc>
                <a:extLst>
                  <a:ext uri="{0D108BD9-81ED-4DB2-BD59-A6C34878D82A}">
                    <a16:rowId xmlns:a16="http://schemas.microsoft.com/office/drawing/2014/main" val="394438782"/>
                  </a:ext>
                </a:extLst>
              </a:tr>
              <a:tr h="216000">
                <a:tc>
                  <a:txBody>
                    <a:bodyPr/>
                    <a:lstStyle/>
                    <a:p>
                      <a:pPr algn="l" fontAlgn="b"/>
                      <a:r>
                        <a:rPr lang="en-US" sz="900" u="none" strike="noStrike">
                          <a:effectLst/>
                        </a:rPr>
                        <a:t>7.3</a:t>
                      </a:r>
                      <a:endParaRPr lang="en-US" sz="900" b="0" i="0" u="none" strike="noStrike">
                        <a:solidFill>
                          <a:srgbClr val="000000"/>
                        </a:solidFill>
                        <a:effectLst/>
                        <a:latin typeface="Calibri" panose="020F0502020204030204" pitchFamily="34" charset="0"/>
                      </a:endParaRPr>
                    </a:p>
                  </a:txBody>
                  <a:tcPr marL="5431" marR="5431" marT="5431" marB="0" anchor="b"/>
                </a:tc>
                <a:tc>
                  <a:txBody>
                    <a:bodyPr/>
                    <a:lstStyle/>
                    <a:p>
                      <a:pPr algn="l" fontAlgn="b"/>
                      <a:r>
                        <a:rPr lang="en-US" sz="900" u="none" strike="noStrike">
                          <a:effectLst/>
                        </a:rPr>
                        <a:t>Securing offices, rooms and facilities</a:t>
                      </a:r>
                      <a:endParaRPr lang="en-US" sz="900" b="0" i="0" u="none" strike="noStrike">
                        <a:solidFill>
                          <a:srgbClr val="000000"/>
                        </a:solidFill>
                        <a:effectLst/>
                        <a:latin typeface="Calibri" panose="020F0502020204030204" pitchFamily="34" charset="0"/>
                      </a:endParaRPr>
                    </a:p>
                  </a:txBody>
                  <a:tcPr marL="5431" marR="5431" marT="5431" marB="0" anchor="b"/>
                </a:tc>
                <a:extLst>
                  <a:ext uri="{0D108BD9-81ED-4DB2-BD59-A6C34878D82A}">
                    <a16:rowId xmlns:a16="http://schemas.microsoft.com/office/drawing/2014/main" val="1854226108"/>
                  </a:ext>
                </a:extLst>
              </a:tr>
              <a:tr h="216000">
                <a:tc>
                  <a:txBody>
                    <a:bodyPr/>
                    <a:lstStyle/>
                    <a:p>
                      <a:pPr algn="l" fontAlgn="b"/>
                      <a:r>
                        <a:rPr lang="en-US" sz="900" u="none" strike="noStrike">
                          <a:effectLst/>
                        </a:rPr>
                        <a:t>7.4</a:t>
                      </a:r>
                      <a:endParaRPr lang="en-US" sz="900" b="0" i="0" u="none" strike="noStrike">
                        <a:solidFill>
                          <a:srgbClr val="000000"/>
                        </a:solidFill>
                        <a:effectLst/>
                        <a:latin typeface="Calibri" panose="020F0502020204030204" pitchFamily="34" charset="0"/>
                      </a:endParaRPr>
                    </a:p>
                  </a:txBody>
                  <a:tcPr marL="5431" marR="5431" marT="5431" marB="0" anchor="b"/>
                </a:tc>
                <a:tc>
                  <a:txBody>
                    <a:bodyPr/>
                    <a:lstStyle/>
                    <a:p>
                      <a:pPr algn="l" fontAlgn="b"/>
                      <a:r>
                        <a:rPr lang="en-US" sz="900" u="none" strike="noStrike">
                          <a:effectLst/>
                        </a:rPr>
                        <a:t>Physical security monitoring</a:t>
                      </a:r>
                      <a:endParaRPr lang="en-US" sz="900" b="0" i="0" u="none" strike="noStrike">
                        <a:solidFill>
                          <a:srgbClr val="000000"/>
                        </a:solidFill>
                        <a:effectLst/>
                        <a:latin typeface="Calibri" panose="020F0502020204030204" pitchFamily="34" charset="0"/>
                      </a:endParaRPr>
                    </a:p>
                  </a:txBody>
                  <a:tcPr marL="5431" marR="5431" marT="5431" marB="0" anchor="b"/>
                </a:tc>
                <a:extLst>
                  <a:ext uri="{0D108BD9-81ED-4DB2-BD59-A6C34878D82A}">
                    <a16:rowId xmlns:a16="http://schemas.microsoft.com/office/drawing/2014/main" val="3952367335"/>
                  </a:ext>
                </a:extLst>
              </a:tr>
              <a:tr h="216000">
                <a:tc>
                  <a:txBody>
                    <a:bodyPr/>
                    <a:lstStyle/>
                    <a:p>
                      <a:pPr algn="l" fontAlgn="b"/>
                      <a:r>
                        <a:rPr lang="en-US" sz="900" u="none" strike="noStrike">
                          <a:effectLst/>
                        </a:rPr>
                        <a:t>7.5</a:t>
                      </a:r>
                      <a:endParaRPr lang="en-US" sz="900" b="0" i="0" u="none" strike="noStrike">
                        <a:solidFill>
                          <a:srgbClr val="000000"/>
                        </a:solidFill>
                        <a:effectLst/>
                        <a:latin typeface="Calibri" panose="020F0502020204030204" pitchFamily="34" charset="0"/>
                      </a:endParaRPr>
                    </a:p>
                  </a:txBody>
                  <a:tcPr marL="5431" marR="5431" marT="5431" marB="0" anchor="b"/>
                </a:tc>
                <a:tc>
                  <a:txBody>
                    <a:bodyPr/>
                    <a:lstStyle/>
                    <a:p>
                      <a:pPr algn="l" fontAlgn="b"/>
                      <a:r>
                        <a:rPr lang="en-US" sz="900" u="none" strike="noStrike">
                          <a:effectLst/>
                        </a:rPr>
                        <a:t>Protecting against physical and environmental threats</a:t>
                      </a:r>
                      <a:endParaRPr lang="en-US" sz="900" b="0" i="0" u="none" strike="noStrike">
                        <a:solidFill>
                          <a:srgbClr val="000000"/>
                        </a:solidFill>
                        <a:effectLst/>
                        <a:latin typeface="Calibri" panose="020F0502020204030204" pitchFamily="34" charset="0"/>
                      </a:endParaRPr>
                    </a:p>
                  </a:txBody>
                  <a:tcPr marL="5431" marR="5431" marT="5431" marB="0" anchor="b"/>
                </a:tc>
                <a:extLst>
                  <a:ext uri="{0D108BD9-81ED-4DB2-BD59-A6C34878D82A}">
                    <a16:rowId xmlns:a16="http://schemas.microsoft.com/office/drawing/2014/main" val="2170357784"/>
                  </a:ext>
                </a:extLst>
              </a:tr>
              <a:tr h="216000">
                <a:tc>
                  <a:txBody>
                    <a:bodyPr/>
                    <a:lstStyle/>
                    <a:p>
                      <a:pPr algn="l" fontAlgn="b"/>
                      <a:r>
                        <a:rPr lang="en-US" sz="900" u="none" strike="noStrike">
                          <a:effectLst/>
                        </a:rPr>
                        <a:t>7.6</a:t>
                      </a:r>
                      <a:endParaRPr lang="en-US" sz="900" b="0" i="0" u="none" strike="noStrike">
                        <a:solidFill>
                          <a:srgbClr val="000000"/>
                        </a:solidFill>
                        <a:effectLst/>
                        <a:latin typeface="Calibri" panose="020F0502020204030204" pitchFamily="34" charset="0"/>
                      </a:endParaRPr>
                    </a:p>
                  </a:txBody>
                  <a:tcPr marL="5431" marR="5431" marT="5431" marB="0" anchor="b"/>
                </a:tc>
                <a:tc>
                  <a:txBody>
                    <a:bodyPr/>
                    <a:lstStyle/>
                    <a:p>
                      <a:pPr algn="l" fontAlgn="b"/>
                      <a:r>
                        <a:rPr lang="en-US" sz="900" u="none" strike="noStrike">
                          <a:effectLst/>
                        </a:rPr>
                        <a:t>Working in secure areas</a:t>
                      </a:r>
                      <a:endParaRPr lang="en-US" sz="900" b="0" i="0" u="none" strike="noStrike">
                        <a:solidFill>
                          <a:srgbClr val="000000"/>
                        </a:solidFill>
                        <a:effectLst/>
                        <a:latin typeface="Calibri" panose="020F0502020204030204" pitchFamily="34" charset="0"/>
                      </a:endParaRPr>
                    </a:p>
                  </a:txBody>
                  <a:tcPr marL="5431" marR="5431" marT="5431" marB="0" anchor="b"/>
                </a:tc>
                <a:extLst>
                  <a:ext uri="{0D108BD9-81ED-4DB2-BD59-A6C34878D82A}">
                    <a16:rowId xmlns:a16="http://schemas.microsoft.com/office/drawing/2014/main" val="1708026567"/>
                  </a:ext>
                </a:extLst>
              </a:tr>
              <a:tr h="216000">
                <a:tc>
                  <a:txBody>
                    <a:bodyPr/>
                    <a:lstStyle/>
                    <a:p>
                      <a:pPr algn="l" fontAlgn="b"/>
                      <a:r>
                        <a:rPr lang="en-US" sz="900" u="none" strike="noStrike">
                          <a:effectLst/>
                        </a:rPr>
                        <a:t>7.7</a:t>
                      </a:r>
                      <a:endParaRPr lang="en-US" sz="900" b="0" i="0" u="none" strike="noStrike">
                        <a:solidFill>
                          <a:srgbClr val="000000"/>
                        </a:solidFill>
                        <a:effectLst/>
                        <a:latin typeface="Calibri" panose="020F0502020204030204" pitchFamily="34" charset="0"/>
                      </a:endParaRPr>
                    </a:p>
                  </a:txBody>
                  <a:tcPr marL="5431" marR="5431" marT="5431" marB="0" anchor="b"/>
                </a:tc>
                <a:tc>
                  <a:txBody>
                    <a:bodyPr/>
                    <a:lstStyle/>
                    <a:p>
                      <a:pPr algn="l" fontAlgn="b"/>
                      <a:r>
                        <a:rPr lang="en-US" sz="900" u="none" strike="noStrike">
                          <a:effectLst/>
                        </a:rPr>
                        <a:t>Clear desk and clear screen</a:t>
                      </a:r>
                      <a:endParaRPr lang="en-US" sz="900" b="0" i="0" u="none" strike="noStrike">
                        <a:solidFill>
                          <a:srgbClr val="000000"/>
                        </a:solidFill>
                        <a:effectLst/>
                        <a:latin typeface="Calibri" panose="020F0502020204030204" pitchFamily="34" charset="0"/>
                      </a:endParaRPr>
                    </a:p>
                  </a:txBody>
                  <a:tcPr marL="5431" marR="5431" marT="5431" marB="0" anchor="b"/>
                </a:tc>
                <a:extLst>
                  <a:ext uri="{0D108BD9-81ED-4DB2-BD59-A6C34878D82A}">
                    <a16:rowId xmlns:a16="http://schemas.microsoft.com/office/drawing/2014/main" val="901387568"/>
                  </a:ext>
                </a:extLst>
              </a:tr>
              <a:tr h="216000">
                <a:tc>
                  <a:txBody>
                    <a:bodyPr/>
                    <a:lstStyle/>
                    <a:p>
                      <a:pPr algn="l" fontAlgn="b"/>
                      <a:r>
                        <a:rPr lang="en-US" sz="900" u="none" strike="noStrike">
                          <a:effectLst/>
                        </a:rPr>
                        <a:t>7.8</a:t>
                      </a:r>
                      <a:endParaRPr lang="en-US" sz="900" b="0" i="0" u="none" strike="noStrike">
                        <a:solidFill>
                          <a:srgbClr val="000000"/>
                        </a:solidFill>
                        <a:effectLst/>
                        <a:latin typeface="Calibri" panose="020F0502020204030204" pitchFamily="34" charset="0"/>
                      </a:endParaRPr>
                    </a:p>
                  </a:txBody>
                  <a:tcPr marL="5431" marR="5431" marT="5431" marB="0" anchor="b"/>
                </a:tc>
                <a:tc>
                  <a:txBody>
                    <a:bodyPr/>
                    <a:lstStyle/>
                    <a:p>
                      <a:pPr algn="l" fontAlgn="b"/>
                      <a:r>
                        <a:rPr lang="en-US" sz="900" u="none" strike="noStrike">
                          <a:effectLst/>
                        </a:rPr>
                        <a:t>Equipment siting and protection</a:t>
                      </a:r>
                      <a:endParaRPr lang="en-US" sz="900" b="0" i="0" u="none" strike="noStrike">
                        <a:solidFill>
                          <a:srgbClr val="000000"/>
                        </a:solidFill>
                        <a:effectLst/>
                        <a:latin typeface="Calibri" panose="020F0502020204030204" pitchFamily="34" charset="0"/>
                      </a:endParaRPr>
                    </a:p>
                  </a:txBody>
                  <a:tcPr marL="5431" marR="5431" marT="5431" marB="0" anchor="b"/>
                </a:tc>
                <a:extLst>
                  <a:ext uri="{0D108BD9-81ED-4DB2-BD59-A6C34878D82A}">
                    <a16:rowId xmlns:a16="http://schemas.microsoft.com/office/drawing/2014/main" val="2562028093"/>
                  </a:ext>
                </a:extLst>
              </a:tr>
              <a:tr h="216000">
                <a:tc>
                  <a:txBody>
                    <a:bodyPr/>
                    <a:lstStyle/>
                    <a:p>
                      <a:pPr algn="l" fontAlgn="b"/>
                      <a:r>
                        <a:rPr lang="en-US" sz="900" u="none" strike="noStrike">
                          <a:effectLst/>
                        </a:rPr>
                        <a:t>7.9</a:t>
                      </a:r>
                      <a:endParaRPr lang="en-US" sz="900" b="0" i="0" u="none" strike="noStrike">
                        <a:solidFill>
                          <a:srgbClr val="000000"/>
                        </a:solidFill>
                        <a:effectLst/>
                        <a:latin typeface="Calibri" panose="020F0502020204030204" pitchFamily="34" charset="0"/>
                      </a:endParaRPr>
                    </a:p>
                  </a:txBody>
                  <a:tcPr marL="5431" marR="5431" marT="5431" marB="0" anchor="b"/>
                </a:tc>
                <a:tc>
                  <a:txBody>
                    <a:bodyPr/>
                    <a:lstStyle/>
                    <a:p>
                      <a:pPr algn="l" fontAlgn="b"/>
                      <a:r>
                        <a:rPr lang="en-US" sz="900" u="none" strike="noStrike">
                          <a:effectLst/>
                        </a:rPr>
                        <a:t>Security of assets off-premises</a:t>
                      </a:r>
                      <a:endParaRPr lang="en-US" sz="900" b="0" i="0" u="none" strike="noStrike">
                        <a:solidFill>
                          <a:srgbClr val="000000"/>
                        </a:solidFill>
                        <a:effectLst/>
                        <a:latin typeface="Calibri" panose="020F0502020204030204" pitchFamily="34" charset="0"/>
                      </a:endParaRPr>
                    </a:p>
                  </a:txBody>
                  <a:tcPr marL="5431" marR="5431" marT="5431" marB="0" anchor="b"/>
                </a:tc>
                <a:extLst>
                  <a:ext uri="{0D108BD9-81ED-4DB2-BD59-A6C34878D82A}">
                    <a16:rowId xmlns:a16="http://schemas.microsoft.com/office/drawing/2014/main" val="2435670706"/>
                  </a:ext>
                </a:extLst>
              </a:tr>
              <a:tr h="216000">
                <a:tc>
                  <a:txBody>
                    <a:bodyPr/>
                    <a:lstStyle/>
                    <a:p>
                      <a:pPr algn="l" fontAlgn="b"/>
                      <a:r>
                        <a:rPr lang="en-US" sz="900" u="none" strike="noStrike">
                          <a:effectLst/>
                        </a:rPr>
                        <a:t>7.10</a:t>
                      </a:r>
                      <a:endParaRPr lang="en-US" sz="900" b="0" i="0" u="none" strike="noStrike">
                        <a:solidFill>
                          <a:srgbClr val="000000"/>
                        </a:solidFill>
                        <a:effectLst/>
                        <a:latin typeface="Calibri" panose="020F0502020204030204" pitchFamily="34" charset="0"/>
                      </a:endParaRPr>
                    </a:p>
                  </a:txBody>
                  <a:tcPr marL="5431" marR="5431" marT="5431" marB="0" anchor="b"/>
                </a:tc>
                <a:tc>
                  <a:txBody>
                    <a:bodyPr/>
                    <a:lstStyle/>
                    <a:p>
                      <a:pPr algn="l" fontAlgn="b"/>
                      <a:r>
                        <a:rPr lang="en-US" sz="900" u="none" strike="noStrike">
                          <a:effectLst/>
                        </a:rPr>
                        <a:t>Storage media</a:t>
                      </a:r>
                      <a:endParaRPr lang="en-US" sz="900" b="0" i="0" u="none" strike="noStrike">
                        <a:solidFill>
                          <a:srgbClr val="000000"/>
                        </a:solidFill>
                        <a:effectLst/>
                        <a:latin typeface="Calibri" panose="020F0502020204030204" pitchFamily="34" charset="0"/>
                      </a:endParaRPr>
                    </a:p>
                  </a:txBody>
                  <a:tcPr marL="5431" marR="5431" marT="5431" marB="0" anchor="b"/>
                </a:tc>
                <a:extLst>
                  <a:ext uri="{0D108BD9-81ED-4DB2-BD59-A6C34878D82A}">
                    <a16:rowId xmlns:a16="http://schemas.microsoft.com/office/drawing/2014/main" val="3690868370"/>
                  </a:ext>
                </a:extLst>
              </a:tr>
              <a:tr h="216000">
                <a:tc>
                  <a:txBody>
                    <a:bodyPr/>
                    <a:lstStyle/>
                    <a:p>
                      <a:pPr algn="l" fontAlgn="b"/>
                      <a:r>
                        <a:rPr lang="en-US" sz="900" u="none" strike="noStrike">
                          <a:effectLst/>
                        </a:rPr>
                        <a:t>7.11</a:t>
                      </a:r>
                      <a:endParaRPr lang="en-US" sz="900" b="0" i="0" u="none" strike="noStrike">
                        <a:solidFill>
                          <a:srgbClr val="000000"/>
                        </a:solidFill>
                        <a:effectLst/>
                        <a:latin typeface="Calibri" panose="020F0502020204030204" pitchFamily="34" charset="0"/>
                      </a:endParaRPr>
                    </a:p>
                  </a:txBody>
                  <a:tcPr marL="5431" marR="5431" marT="5431" marB="0" anchor="b"/>
                </a:tc>
                <a:tc>
                  <a:txBody>
                    <a:bodyPr/>
                    <a:lstStyle/>
                    <a:p>
                      <a:pPr algn="l" fontAlgn="b"/>
                      <a:r>
                        <a:rPr lang="en-US" sz="900" u="none" strike="noStrike">
                          <a:effectLst/>
                        </a:rPr>
                        <a:t>Supporting utilities</a:t>
                      </a:r>
                      <a:endParaRPr lang="en-US" sz="900" b="0" i="0" u="none" strike="noStrike">
                        <a:solidFill>
                          <a:srgbClr val="000000"/>
                        </a:solidFill>
                        <a:effectLst/>
                        <a:latin typeface="Calibri" panose="020F0502020204030204" pitchFamily="34" charset="0"/>
                      </a:endParaRPr>
                    </a:p>
                  </a:txBody>
                  <a:tcPr marL="5431" marR="5431" marT="5431" marB="0" anchor="b"/>
                </a:tc>
                <a:extLst>
                  <a:ext uri="{0D108BD9-81ED-4DB2-BD59-A6C34878D82A}">
                    <a16:rowId xmlns:a16="http://schemas.microsoft.com/office/drawing/2014/main" val="2754706545"/>
                  </a:ext>
                </a:extLst>
              </a:tr>
              <a:tr h="216000">
                <a:tc>
                  <a:txBody>
                    <a:bodyPr/>
                    <a:lstStyle/>
                    <a:p>
                      <a:pPr algn="l" fontAlgn="b"/>
                      <a:r>
                        <a:rPr lang="en-US" sz="900" u="none" strike="noStrike">
                          <a:effectLst/>
                        </a:rPr>
                        <a:t>7.12</a:t>
                      </a:r>
                      <a:endParaRPr lang="en-US" sz="900" b="0" i="0" u="none" strike="noStrike">
                        <a:solidFill>
                          <a:srgbClr val="000000"/>
                        </a:solidFill>
                        <a:effectLst/>
                        <a:latin typeface="Calibri" panose="020F0502020204030204" pitchFamily="34" charset="0"/>
                      </a:endParaRPr>
                    </a:p>
                  </a:txBody>
                  <a:tcPr marL="5431" marR="5431" marT="5431" marB="0" anchor="b"/>
                </a:tc>
                <a:tc>
                  <a:txBody>
                    <a:bodyPr/>
                    <a:lstStyle/>
                    <a:p>
                      <a:pPr algn="l" fontAlgn="b"/>
                      <a:r>
                        <a:rPr lang="en-US" sz="900" u="none" strike="noStrike">
                          <a:effectLst/>
                        </a:rPr>
                        <a:t>Cabling security</a:t>
                      </a:r>
                      <a:endParaRPr lang="en-US" sz="900" b="0" i="0" u="none" strike="noStrike">
                        <a:solidFill>
                          <a:srgbClr val="000000"/>
                        </a:solidFill>
                        <a:effectLst/>
                        <a:latin typeface="Calibri" panose="020F0502020204030204" pitchFamily="34" charset="0"/>
                      </a:endParaRPr>
                    </a:p>
                  </a:txBody>
                  <a:tcPr marL="5431" marR="5431" marT="5431" marB="0" anchor="b"/>
                </a:tc>
                <a:extLst>
                  <a:ext uri="{0D108BD9-81ED-4DB2-BD59-A6C34878D82A}">
                    <a16:rowId xmlns:a16="http://schemas.microsoft.com/office/drawing/2014/main" val="1822639987"/>
                  </a:ext>
                </a:extLst>
              </a:tr>
              <a:tr h="216000">
                <a:tc>
                  <a:txBody>
                    <a:bodyPr/>
                    <a:lstStyle/>
                    <a:p>
                      <a:pPr algn="l" fontAlgn="b"/>
                      <a:r>
                        <a:rPr lang="en-US" sz="900" u="none" strike="noStrike">
                          <a:effectLst/>
                        </a:rPr>
                        <a:t>7.13</a:t>
                      </a:r>
                      <a:endParaRPr lang="en-US" sz="900" b="0" i="0" u="none" strike="noStrike">
                        <a:solidFill>
                          <a:srgbClr val="000000"/>
                        </a:solidFill>
                        <a:effectLst/>
                        <a:latin typeface="Calibri" panose="020F0502020204030204" pitchFamily="34" charset="0"/>
                      </a:endParaRPr>
                    </a:p>
                  </a:txBody>
                  <a:tcPr marL="5431" marR="5431" marT="5431" marB="0" anchor="b"/>
                </a:tc>
                <a:tc>
                  <a:txBody>
                    <a:bodyPr/>
                    <a:lstStyle/>
                    <a:p>
                      <a:pPr algn="l" fontAlgn="b"/>
                      <a:r>
                        <a:rPr lang="en-US" sz="900" u="none" strike="noStrike">
                          <a:effectLst/>
                        </a:rPr>
                        <a:t>Equipment maintenance</a:t>
                      </a:r>
                      <a:endParaRPr lang="en-US" sz="900" b="0" i="0" u="none" strike="noStrike">
                        <a:solidFill>
                          <a:srgbClr val="000000"/>
                        </a:solidFill>
                        <a:effectLst/>
                        <a:latin typeface="Calibri" panose="020F0502020204030204" pitchFamily="34" charset="0"/>
                      </a:endParaRPr>
                    </a:p>
                  </a:txBody>
                  <a:tcPr marL="5431" marR="5431" marT="5431" marB="0" anchor="b"/>
                </a:tc>
                <a:extLst>
                  <a:ext uri="{0D108BD9-81ED-4DB2-BD59-A6C34878D82A}">
                    <a16:rowId xmlns:a16="http://schemas.microsoft.com/office/drawing/2014/main" val="2566704245"/>
                  </a:ext>
                </a:extLst>
              </a:tr>
              <a:tr h="216000">
                <a:tc>
                  <a:txBody>
                    <a:bodyPr/>
                    <a:lstStyle/>
                    <a:p>
                      <a:pPr algn="l" fontAlgn="b"/>
                      <a:r>
                        <a:rPr lang="en-US" sz="900" u="none" strike="noStrike">
                          <a:effectLst/>
                        </a:rPr>
                        <a:t>7.14</a:t>
                      </a:r>
                      <a:endParaRPr lang="en-US" sz="900" b="0" i="0" u="none" strike="noStrike">
                        <a:solidFill>
                          <a:srgbClr val="000000"/>
                        </a:solidFill>
                        <a:effectLst/>
                        <a:latin typeface="Calibri" panose="020F0502020204030204" pitchFamily="34" charset="0"/>
                      </a:endParaRPr>
                    </a:p>
                  </a:txBody>
                  <a:tcPr marL="5431" marR="5431" marT="5431" marB="0" anchor="b"/>
                </a:tc>
                <a:tc>
                  <a:txBody>
                    <a:bodyPr/>
                    <a:lstStyle/>
                    <a:p>
                      <a:pPr algn="l" fontAlgn="b"/>
                      <a:r>
                        <a:rPr lang="en-US" sz="900" u="none" strike="noStrike" dirty="0">
                          <a:effectLst/>
                        </a:rPr>
                        <a:t>Secure disposal or re-use of equipment</a:t>
                      </a:r>
                      <a:endParaRPr lang="en-US" sz="900" b="0" i="0" u="none" strike="noStrike" dirty="0">
                        <a:solidFill>
                          <a:srgbClr val="000000"/>
                        </a:solidFill>
                        <a:effectLst/>
                        <a:latin typeface="Calibri" panose="020F0502020204030204" pitchFamily="34" charset="0"/>
                      </a:endParaRPr>
                    </a:p>
                  </a:txBody>
                  <a:tcPr marL="5431" marR="5431" marT="5431" marB="0" anchor="b"/>
                </a:tc>
                <a:extLst>
                  <a:ext uri="{0D108BD9-81ED-4DB2-BD59-A6C34878D82A}">
                    <a16:rowId xmlns:a16="http://schemas.microsoft.com/office/drawing/2014/main" val="1836137358"/>
                  </a:ext>
                </a:extLst>
              </a:tr>
            </a:tbl>
          </a:graphicData>
        </a:graphic>
      </p:graphicFrame>
    </p:spTree>
    <p:extLst>
      <p:ext uri="{BB962C8B-B14F-4D97-AF65-F5344CB8AC3E}">
        <p14:creationId xmlns:p14="http://schemas.microsoft.com/office/powerpoint/2010/main" val="42854386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solidFill>
              <a:srgbClr val="009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Technological controls</a:t>
            </a:r>
            <a:endParaRPr lang="en-NL" sz="2400" b="1" dirty="0">
              <a:solidFill>
                <a:schemeClr val="bg1"/>
              </a:solidFill>
              <a:latin typeface="Montserrat SemiBold" panose="00000700000000000000" pitchFamily="2" charset="0"/>
            </a:endParaRPr>
          </a:p>
        </p:txBody>
      </p:sp>
      <p:sp>
        <p:nvSpPr>
          <p:cNvPr id="2" name="Rectangle 1">
            <a:extLst>
              <a:ext uri="{FF2B5EF4-FFF2-40B4-BE49-F238E27FC236}">
                <a16:creationId xmlns:a16="http://schemas.microsoft.com/office/drawing/2014/main" id="{22499C2C-9AE5-964C-83A0-11539642A71A}"/>
              </a:ext>
            </a:extLst>
          </p:cNvPr>
          <p:cNvSpPr/>
          <p:nvPr/>
        </p:nvSpPr>
        <p:spPr>
          <a:xfrm>
            <a:off x="428469" y="1842951"/>
            <a:ext cx="4419600" cy="4513398"/>
          </a:xfrm>
          <a:prstGeom prst="rect">
            <a:avLst/>
          </a:prstGeom>
          <a:noFill/>
          <a:ln w="57150">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1" name="Group 10">
            <a:extLst>
              <a:ext uri="{FF2B5EF4-FFF2-40B4-BE49-F238E27FC236}">
                <a16:creationId xmlns:a16="http://schemas.microsoft.com/office/drawing/2014/main" id="{A125156E-1C81-6342-8346-C3EE3C457127}"/>
              </a:ext>
            </a:extLst>
          </p:cNvPr>
          <p:cNvGrpSpPr/>
          <p:nvPr/>
        </p:nvGrpSpPr>
        <p:grpSpPr>
          <a:xfrm>
            <a:off x="791331" y="2264389"/>
            <a:ext cx="3628269" cy="307777"/>
            <a:chOff x="8411331" y="2057400"/>
            <a:chExt cx="3628269" cy="307777"/>
          </a:xfrm>
        </p:grpSpPr>
        <p:sp>
          <p:nvSpPr>
            <p:cNvPr id="17" name="TextBox 16">
              <a:extLst>
                <a:ext uri="{FF2B5EF4-FFF2-40B4-BE49-F238E27FC236}">
                  <a16:creationId xmlns:a16="http://schemas.microsoft.com/office/drawing/2014/main" id="{4FA3C274-63BD-8B4F-A9D5-BAF275B4E357}"/>
                </a:ext>
              </a:extLst>
            </p:cNvPr>
            <p:cNvSpPr txBox="1"/>
            <p:nvPr/>
          </p:nvSpPr>
          <p:spPr>
            <a:xfrm>
              <a:off x="8411331" y="2057400"/>
              <a:ext cx="1326004" cy="307777"/>
            </a:xfrm>
            <a:prstGeom prst="rect">
              <a:avLst/>
            </a:prstGeom>
            <a:noFill/>
          </p:spPr>
          <p:txBody>
            <a:bodyPr wrap="none" rtlCol="0">
              <a:spAutoFit/>
            </a:bodyPr>
            <a:lstStyle/>
            <a:p>
              <a:r>
                <a:rPr lang="en-US" sz="1400" b="1" dirty="0">
                  <a:solidFill>
                    <a:srgbClr val="002A5A"/>
                  </a:solidFill>
                  <a:latin typeface="Roboto" panose="02000000000000000000" pitchFamily="2" charset="0"/>
                  <a:ea typeface="Roboto" panose="02000000000000000000" pitchFamily="2" charset="0"/>
                </a:rPr>
                <a:t>Technological</a:t>
              </a:r>
              <a:endParaRPr lang="en-NL" sz="1400" b="1" dirty="0">
                <a:solidFill>
                  <a:srgbClr val="002A5A"/>
                </a:solidFill>
                <a:latin typeface="Roboto" panose="02000000000000000000" pitchFamily="2" charset="0"/>
                <a:ea typeface="Roboto" panose="02000000000000000000" pitchFamily="2" charset="0"/>
              </a:endParaRPr>
            </a:p>
          </p:txBody>
        </p:sp>
        <p:cxnSp>
          <p:nvCxnSpPr>
            <p:cNvPr id="18" name="Straight Connector 17">
              <a:extLst>
                <a:ext uri="{FF2B5EF4-FFF2-40B4-BE49-F238E27FC236}">
                  <a16:creationId xmlns:a16="http://schemas.microsoft.com/office/drawing/2014/main" id="{47AEC6A2-6F74-5D4A-90A4-C058237AD496}"/>
                </a:ext>
              </a:extLst>
            </p:cNvPr>
            <p:cNvCxnSpPr/>
            <p:nvPr/>
          </p:nvCxnSpPr>
          <p:spPr>
            <a:xfrm>
              <a:off x="8466944" y="2365177"/>
              <a:ext cx="357265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C47D99D8-888A-42CF-B55B-6A4B33F9E69A}"/>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68</a:t>
            </a:fld>
            <a:endParaRPr lang="nl-NL"/>
          </a:p>
        </p:txBody>
      </p:sp>
      <p:sp>
        <p:nvSpPr>
          <p:cNvPr id="13" name="Rectangle 12">
            <a:extLst>
              <a:ext uri="{FF2B5EF4-FFF2-40B4-BE49-F238E27FC236}">
                <a16:creationId xmlns:a16="http://schemas.microsoft.com/office/drawing/2014/main" id="{7D9EC1ED-82FE-4F43-B129-112D721EE888}"/>
              </a:ext>
            </a:extLst>
          </p:cNvPr>
          <p:cNvSpPr/>
          <p:nvPr/>
        </p:nvSpPr>
        <p:spPr>
          <a:xfrm>
            <a:off x="5943600" y="1842950"/>
            <a:ext cx="4419600" cy="4513399"/>
          </a:xfrm>
          <a:prstGeom prst="rect">
            <a:avLst/>
          </a:prstGeom>
          <a:noFill/>
          <a:ln w="57150">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4" name="Group 13">
            <a:extLst>
              <a:ext uri="{FF2B5EF4-FFF2-40B4-BE49-F238E27FC236}">
                <a16:creationId xmlns:a16="http://schemas.microsoft.com/office/drawing/2014/main" id="{782A10A6-6F7C-7240-AD79-A1D8A665ECE0}"/>
              </a:ext>
            </a:extLst>
          </p:cNvPr>
          <p:cNvGrpSpPr/>
          <p:nvPr/>
        </p:nvGrpSpPr>
        <p:grpSpPr>
          <a:xfrm>
            <a:off x="6306462" y="2264389"/>
            <a:ext cx="3628269" cy="307777"/>
            <a:chOff x="8411331" y="2057400"/>
            <a:chExt cx="3628269" cy="307777"/>
          </a:xfrm>
        </p:grpSpPr>
        <p:sp>
          <p:nvSpPr>
            <p:cNvPr id="15" name="TextBox 14">
              <a:extLst>
                <a:ext uri="{FF2B5EF4-FFF2-40B4-BE49-F238E27FC236}">
                  <a16:creationId xmlns:a16="http://schemas.microsoft.com/office/drawing/2014/main" id="{59A2E87C-1B99-9E40-AE9C-A9BCB26CED5D}"/>
                </a:ext>
              </a:extLst>
            </p:cNvPr>
            <p:cNvSpPr txBox="1"/>
            <p:nvPr/>
          </p:nvSpPr>
          <p:spPr>
            <a:xfrm>
              <a:off x="8411331" y="2057400"/>
              <a:ext cx="1326004" cy="307777"/>
            </a:xfrm>
            <a:prstGeom prst="rect">
              <a:avLst/>
            </a:prstGeom>
            <a:noFill/>
          </p:spPr>
          <p:txBody>
            <a:bodyPr wrap="none" rtlCol="0">
              <a:spAutoFit/>
            </a:bodyPr>
            <a:lstStyle/>
            <a:p>
              <a:r>
                <a:rPr lang="en-US" sz="1400" b="1" dirty="0">
                  <a:solidFill>
                    <a:srgbClr val="002A5A"/>
                  </a:solidFill>
                  <a:latin typeface="Roboto" panose="02000000000000000000" pitchFamily="2" charset="0"/>
                  <a:ea typeface="Roboto" panose="02000000000000000000" pitchFamily="2" charset="0"/>
                </a:rPr>
                <a:t>Technological</a:t>
              </a:r>
              <a:endParaRPr lang="en-NL" sz="1400" b="1" dirty="0">
                <a:solidFill>
                  <a:srgbClr val="002A5A"/>
                </a:solidFill>
                <a:latin typeface="Roboto" panose="02000000000000000000" pitchFamily="2" charset="0"/>
                <a:ea typeface="Roboto" panose="02000000000000000000" pitchFamily="2" charset="0"/>
              </a:endParaRPr>
            </a:p>
          </p:txBody>
        </p:sp>
        <p:cxnSp>
          <p:nvCxnSpPr>
            <p:cNvPr id="16" name="Straight Connector 15">
              <a:extLst>
                <a:ext uri="{FF2B5EF4-FFF2-40B4-BE49-F238E27FC236}">
                  <a16:creationId xmlns:a16="http://schemas.microsoft.com/office/drawing/2014/main" id="{6D2FB813-7E0E-0744-A5C8-94FF4B234321}"/>
                </a:ext>
              </a:extLst>
            </p:cNvPr>
            <p:cNvCxnSpPr/>
            <p:nvPr/>
          </p:nvCxnSpPr>
          <p:spPr>
            <a:xfrm>
              <a:off x="8466944" y="2365177"/>
              <a:ext cx="357265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7" name="Table 6">
            <a:extLst>
              <a:ext uri="{FF2B5EF4-FFF2-40B4-BE49-F238E27FC236}">
                <a16:creationId xmlns:a16="http://schemas.microsoft.com/office/drawing/2014/main" id="{D3C960DC-6535-7D4C-B8AC-45129B41DE2C}"/>
              </a:ext>
            </a:extLst>
          </p:cNvPr>
          <p:cNvGraphicFramePr>
            <a:graphicFrameLocks noGrp="1"/>
          </p:cNvGraphicFramePr>
          <p:nvPr>
            <p:extLst>
              <p:ext uri="{D42A27DB-BD31-4B8C-83A1-F6EECF244321}">
                <p14:modId xmlns:p14="http://schemas.microsoft.com/office/powerpoint/2010/main" val="3914101760"/>
              </p:ext>
            </p:extLst>
          </p:nvPr>
        </p:nvGraphicFramePr>
        <p:xfrm>
          <a:off x="846944" y="2608257"/>
          <a:ext cx="3572655" cy="3060000"/>
        </p:xfrm>
        <a:graphic>
          <a:graphicData uri="http://schemas.openxmlformats.org/drawingml/2006/table">
            <a:tbl>
              <a:tblPr>
                <a:tableStyleId>{5C22544A-7EE6-4342-B048-85BDC9FD1C3A}</a:tableStyleId>
              </a:tblPr>
              <a:tblGrid>
                <a:gridCol w="448456">
                  <a:extLst>
                    <a:ext uri="{9D8B030D-6E8A-4147-A177-3AD203B41FA5}">
                      <a16:colId xmlns:a16="http://schemas.microsoft.com/office/drawing/2014/main" val="579692965"/>
                    </a:ext>
                  </a:extLst>
                </a:gridCol>
                <a:gridCol w="1933314">
                  <a:extLst>
                    <a:ext uri="{9D8B030D-6E8A-4147-A177-3AD203B41FA5}">
                      <a16:colId xmlns:a16="http://schemas.microsoft.com/office/drawing/2014/main" val="4255624978"/>
                    </a:ext>
                  </a:extLst>
                </a:gridCol>
                <a:gridCol w="1190885">
                  <a:extLst>
                    <a:ext uri="{9D8B030D-6E8A-4147-A177-3AD203B41FA5}">
                      <a16:colId xmlns:a16="http://schemas.microsoft.com/office/drawing/2014/main" val="1062063724"/>
                    </a:ext>
                  </a:extLst>
                </a:gridCol>
              </a:tblGrid>
              <a:tr h="180000">
                <a:tc>
                  <a:txBody>
                    <a:bodyPr/>
                    <a:lstStyle/>
                    <a:p>
                      <a:pPr algn="l" fontAlgn="b"/>
                      <a:r>
                        <a:rPr lang="en-US" sz="1100" u="none" strike="noStrike" dirty="0">
                          <a:effectLst/>
                        </a:rPr>
                        <a:t>8.1</a:t>
                      </a:r>
                      <a:endParaRPr lang="en-US" sz="1100" b="0" i="0" u="none" strike="noStrike" dirty="0">
                        <a:solidFill>
                          <a:srgbClr val="000000"/>
                        </a:solidFill>
                        <a:effectLst/>
                        <a:latin typeface="Calibri" panose="020F0502020204030204" pitchFamily="34" charset="0"/>
                      </a:endParaRPr>
                    </a:p>
                  </a:txBody>
                  <a:tcPr marL="9215" marR="9215" marT="9215" marB="0" anchor="b"/>
                </a:tc>
                <a:tc gridSpan="2">
                  <a:txBody>
                    <a:bodyPr/>
                    <a:lstStyle/>
                    <a:p>
                      <a:pPr algn="l" fontAlgn="b"/>
                      <a:r>
                        <a:rPr lang="en-US" sz="1100" u="none" strike="noStrike">
                          <a:effectLst/>
                        </a:rPr>
                        <a:t>User endpoint devices</a:t>
                      </a:r>
                      <a:endParaRPr lang="en-US" sz="1100" b="0" i="0" u="none" strike="noStrike">
                        <a:solidFill>
                          <a:srgbClr val="000000"/>
                        </a:solidFill>
                        <a:effectLst/>
                        <a:latin typeface="Calibri" panose="020F0502020204030204" pitchFamily="34" charset="0"/>
                      </a:endParaRPr>
                    </a:p>
                  </a:txBody>
                  <a:tcPr marL="9215" marR="9215" marT="9215" marB="0" anchor="b"/>
                </a:tc>
                <a:tc hMerge="1">
                  <a:txBody>
                    <a:bodyPr/>
                    <a:lstStyle/>
                    <a:p>
                      <a:endParaRPr lang="en-US"/>
                    </a:p>
                  </a:txBody>
                  <a:tcPr/>
                </a:tc>
                <a:extLst>
                  <a:ext uri="{0D108BD9-81ED-4DB2-BD59-A6C34878D82A}">
                    <a16:rowId xmlns:a16="http://schemas.microsoft.com/office/drawing/2014/main" val="1452312884"/>
                  </a:ext>
                </a:extLst>
              </a:tr>
              <a:tr h="180000">
                <a:tc>
                  <a:txBody>
                    <a:bodyPr/>
                    <a:lstStyle/>
                    <a:p>
                      <a:pPr algn="l" fontAlgn="b"/>
                      <a:r>
                        <a:rPr lang="en-US" sz="1100" u="none" strike="noStrike">
                          <a:effectLst/>
                        </a:rPr>
                        <a:t>8.2</a:t>
                      </a:r>
                      <a:endParaRPr lang="en-US" sz="1100" b="0" i="0" u="none" strike="noStrike">
                        <a:solidFill>
                          <a:srgbClr val="000000"/>
                        </a:solidFill>
                        <a:effectLst/>
                        <a:latin typeface="Calibri" panose="020F0502020204030204" pitchFamily="34" charset="0"/>
                      </a:endParaRPr>
                    </a:p>
                  </a:txBody>
                  <a:tcPr marL="9215" marR="9215" marT="9215" marB="0" anchor="b"/>
                </a:tc>
                <a:tc gridSpan="2">
                  <a:txBody>
                    <a:bodyPr/>
                    <a:lstStyle/>
                    <a:p>
                      <a:pPr algn="l" fontAlgn="b"/>
                      <a:r>
                        <a:rPr lang="en-US" sz="1100" u="none" strike="noStrike">
                          <a:effectLst/>
                        </a:rPr>
                        <a:t>Privileged access rights</a:t>
                      </a:r>
                      <a:endParaRPr lang="en-US" sz="1100" b="0" i="0" u="none" strike="noStrike">
                        <a:solidFill>
                          <a:srgbClr val="000000"/>
                        </a:solidFill>
                        <a:effectLst/>
                        <a:latin typeface="Calibri" panose="020F0502020204030204" pitchFamily="34" charset="0"/>
                      </a:endParaRPr>
                    </a:p>
                  </a:txBody>
                  <a:tcPr marL="9215" marR="9215" marT="9215" marB="0" anchor="b"/>
                </a:tc>
                <a:tc hMerge="1">
                  <a:txBody>
                    <a:bodyPr/>
                    <a:lstStyle/>
                    <a:p>
                      <a:endParaRPr lang="en-US"/>
                    </a:p>
                  </a:txBody>
                  <a:tcPr/>
                </a:tc>
                <a:extLst>
                  <a:ext uri="{0D108BD9-81ED-4DB2-BD59-A6C34878D82A}">
                    <a16:rowId xmlns:a16="http://schemas.microsoft.com/office/drawing/2014/main" val="3441729163"/>
                  </a:ext>
                </a:extLst>
              </a:tr>
              <a:tr h="180000">
                <a:tc>
                  <a:txBody>
                    <a:bodyPr/>
                    <a:lstStyle/>
                    <a:p>
                      <a:pPr algn="l" fontAlgn="b"/>
                      <a:r>
                        <a:rPr lang="en-US" sz="1100" u="none" strike="noStrike">
                          <a:effectLst/>
                        </a:rPr>
                        <a:t>8.3</a:t>
                      </a:r>
                      <a:endParaRPr lang="en-US" sz="1100" b="0" i="0" u="none" strike="noStrike">
                        <a:solidFill>
                          <a:srgbClr val="000000"/>
                        </a:solidFill>
                        <a:effectLst/>
                        <a:latin typeface="Calibri" panose="020F0502020204030204" pitchFamily="34" charset="0"/>
                      </a:endParaRPr>
                    </a:p>
                  </a:txBody>
                  <a:tcPr marL="9215" marR="9215" marT="9215" marB="0" anchor="b"/>
                </a:tc>
                <a:tc gridSpan="2">
                  <a:txBody>
                    <a:bodyPr/>
                    <a:lstStyle/>
                    <a:p>
                      <a:pPr algn="l" fontAlgn="b"/>
                      <a:r>
                        <a:rPr lang="en-US" sz="1100" u="none" strike="noStrike">
                          <a:effectLst/>
                        </a:rPr>
                        <a:t>Information access restriction</a:t>
                      </a:r>
                      <a:endParaRPr lang="en-US" sz="1100" b="0" i="0" u="none" strike="noStrike">
                        <a:solidFill>
                          <a:srgbClr val="000000"/>
                        </a:solidFill>
                        <a:effectLst/>
                        <a:latin typeface="Calibri" panose="020F0502020204030204" pitchFamily="34" charset="0"/>
                      </a:endParaRPr>
                    </a:p>
                  </a:txBody>
                  <a:tcPr marL="9215" marR="9215" marT="9215" marB="0" anchor="b"/>
                </a:tc>
                <a:tc hMerge="1">
                  <a:txBody>
                    <a:bodyPr/>
                    <a:lstStyle/>
                    <a:p>
                      <a:endParaRPr lang="en-US"/>
                    </a:p>
                  </a:txBody>
                  <a:tcPr/>
                </a:tc>
                <a:extLst>
                  <a:ext uri="{0D108BD9-81ED-4DB2-BD59-A6C34878D82A}">
                    <a16:rowId xmlns:a16="http://schemas.microsoft.com/office/drawing/2014/main" val="3497481165"/>
                  </a:ext>
                </a:extLst>
              </a:tr>
              <a:tr h="180000">
                <a:tc>
                  <a:txBody>
                    <a:bodyPr/>
                    <a:lstStyle/>
                    <a:p>
                      <a:pPr algn="l" fontAlgn="b"/>
                      <a:r>
                        <a:rPr lang="en-US" sz="1100" u="none" strike="noStrike">
                          <a:effectLst/>
                        </a:rPr>
                        <a:t>8.4</a:t>
                      </a:r>
                      <a:endParaRPr lang="en-US" sz="1100" b="0" i="0" u="none" strike="noStrike">
                        <a:solidFill>
                          <a:srgbClr val="000000"/>
                        </a:solidFill>
                        <a:effectLst/>
                        <a:latin typeface="Calibri" panose="020F0502020204030204" pitchFamily="34" charset="0"/>
                      </a:endParaRPr>
                    </a:p>
                  </a:txBody>
                  <a:tcPr marL="9215" marR="9215" marT="9215" marB="0" anchor="b"/>
                </a:tc>
                <a:tc gridSpan="2">
                  <a:txBody>
                    <a:bodyPr/>
                    <a:lstStyle/>
                    <a:p>
                      <a:pPr algn="l" fontAlgn="b"/>
                      <a:r>
                        <a:rPr lang="en-US" sz="1100" u="none" strike="noStrike">
                          <a:effectLst/>
                        </a:rPr>
                        <a:t>Access to source code</a:t>
                      </a:r>
                      <a:endParaRPr lang="en-US" sz="1100" b="0" i="0" u="none" strike="noStrike">
                        <a:solidFill>
                          <a:srgbClr val="000000"/>
                        </a:solidFill>
                        <a:effectLst/>
                        <a:latin typeface="Calibri" panose="020F0502020204030204" pitchFamily="34" charset="0"/>
                      </a:endParaRPr>
                    </a:p>
                  </a:txBody>
                  <a:tcPr marL="9215" marR="9215" marT="9215" marB="0" anchor="b"/>
                </a:tc>
                <a:tc hMerge="1">
                  <a:txBody>
                    <a:bodyPr/>
                    <a:lstStyle/>
                    <a:p>
                      <a:endParaRPr lang="en-US"/>
                    </a:p>
                  </a:txBody>
                  <a:tcPr/>
                </a:tc>
                <a:extLst>
                  <a:ext uri="{0D108BD9-81ED-4DB2-BD59-A6C34878D82A}">
                    <a16:rowId xmlns:a16="http://schemas.microsoft.com/office/drawing/2014/main" val="1363807934"/>
                  </a:ext>
                </a:extLst>
              </a:tr>
              <a:tr h="180000">
                <a:tc>
                  <a:txBody>
                    <a:bodyPr/>
                    <a:lstStyle/>
                    <a:p>
                      <a:pPr algn="l" fontAlgn="b"/>
                      <a:r>
                        <a:rPr lang="en-US" sz="1100" u="none" strike="noStrike">
                          <a:effectLst/>
                        </a:rPr>
                        <a:t>8.5</a:t>
                      </a:r>
                      <a:endParaRPr lang="en-US" sz="1100" b="0" i="0" u="none" strike="noStrike">
                        <a:solidFill>
                          <a:srgbClr val="000000"/>
                        </a:solidFill>
                        <a:effectLst/>
                        <a:latin typeface="Calibri" panose="020F0502020204030204" pitchFamily="34" charset="0"/>
                      </a:endParaRPr>
                    </a:p>
                  </a:txBody>
                  <a:tcPr marL="9215" marR="9215" marT="9215" marB="0" anchor="b"/>
                </a:tc>
                <a:tc gridSpan="2">
                  <a:txBody>
                    <a:bodyPr/>
                    <a:lstStyle/>
                    <a:p>
                      <a:pPr algn="l" fontAlgn="b"/>
                      <a:r>
                        <a:rPr lang="en-US" sz="1100" u="none" strike="noStrike">
                          <a:effectLst/>
                        </a:rPr>
                        <a:t>Secure authentication</a:t>
                      </a:r>
                      <a:endParaRPr lang="en-US" sz="1100" b="0" i="0" u="none" strike="noStrike">
                        <a:solidFill>
                          <a:srgbClr val="000000"/>
                        </a:solidFill>
                        <a:effectLst/>
                        <a:latin typeface="Calibri" panose="020F0502020204030204" pitchFamily="34" charset="0"/>
                      </a:endParaRPr>
                    </a:p>
                  </a:txBody>
                  <a:tcPr marL="9215" marR="9215" marT="9215" marB="0" anchor="b"/>
                </a:tc>
                <a:tc hMerge="1">
                  <a:txBody>
                    <a:bodyPr/>
                    <a:lstStyle/>
                    <a:p>
                      <a:endParaRPr lang="en-US"/>
                    </a:p>
                  </a:txBody>
                  <a:tcPr/>
                </a:tc>
                <a:extLst>
                  <a:ext uri="{0D108BD9-81ED-4DB2-BD59-A6C34878D82A}">
                    <a16:rowId xmlns:a16="http://schemas.microsoft.com/office/drawing/2014/main" val="599185226"/>
                  </a:ext>
                </a:extLst>
              </a:tr>
              <a:tr h="180000">
                <a:tc>
                  <a:txBody>
                    <a:bodyPr/>
                    <a:lstStyle/>
                    <a:p>
                      <a:pPr algn="l" fontAlgn="b"/>
                      <a:r>
                        <a:rPr lang="en-US" sz="1100" u="none" strike="noStrike">
                          <a:effectLst/>
                        </a:rPr>
                        <a:t>8.6</a:t>
                      </a:r>
                      <a:endParaRPr lang="en-US" sz="1100" b="0" i="0" u="none" strike="noStrike">
                        <a:solidFill>
                          <a:srgbClr val="000000"/>
                        </a:solidFill>
                        <a:effectLst/>
                        <a:latin typeface="Calibri" panose="020F0502020204030204" pitchFamily="34" charset="0"/>
                      </a:endParaRPr>
                    </a:p>
                  </a:txBody>
                  <a:tcPr marL="9215" marR="9215" marT="9215" marB="0" anchor="b"/>
                </a:tc>
                <a:tc gridSpan="2">
                  <a:txBody>
                    <a:bodyPr/>
                    <a:lstStyle/>
                    <a:p>
                      <a:pPr algn="l" fontAlgn="b"/>
                      <a:r>
                        <a:rPr lang="en-US" sz="1100" u="none" strike="noStrike">
                          <a:effectLst/>
                        </a:rPr>
                        <a:t>Capacity management</a:t>
                      </a:r>
                      <a:endParaRPr lang="en-US" sz="1100" b="0" i="0" u="none" strike="noStrike">
                        <a:solidFill>
                          <a:srgbClr val="000000"/>
                        </a:solidFill>
                        <a:effectLst/>
                        <a:latin typeface="Calibri" panose="020F0502020204030204" pitchFamily="34" charset="0"/>
                      </a:endParaRPr>
                    </a:p>
                  </a:txBody>
                  <a:tcPr marL="9215" marR="9215" marT="9215" marB="0" anchor="b"/>
                </a:tc>
                <a:tc hMerge="1">
                  <a:txBody>
                    <a:bodyPr/>
                    <a:lstStyle/>
                    <a:p>
                      <a:endParaRPr lang="en-US"/>
                    </a:p>
                  </a:txBody>
                  <a:tcPr/>
                </a:tc>
                <a:extLst>
                  <a:ext uri="{0D108BD9-81ED-4DB2-BD59-A6C34878D82A}">
                    <a16:rowId xmlns:a16="http://schemas.microsoft.com/office/drawing/2014/main" val="4036691973"/>
                  </a:ext>
                </a:extLst>
              </a:tr>
              <a:tr h="180000">
                <a:tc>
                  <a:txBody>
                    <a:bodyPr/>
                    <a:lstStyle/>
                    <a:p>
                      <a:pPr algn="l" fontAlgn="b"/>
                      <a:r>
                        <a:rPr lang="en-US" sz="1100" u="none" strike="noStrike">
                          <a:effectLst/>
                        </a:rPr>
                        <a:t>8.7</a:t>
                      </a:r>
                      <a:endParaRPr lang="en-US" sz="1100" b="0" i="0" u="none" strike="noStrike">
                        <a:solidFill>
                          <a:srgbClr val="000000"/>
                        </a:solidFill>
                        <a:effectLst/>
                        <a:latin typeface="Calibri" panose="020F0502020204030204" pitchFamily="34" charset="0"/>
                      </a:endParaRPr>
                    </a:p>
                  </a:txBody>
                  <a:tcPr marL="9215" marR="9215" marT="9215" marB="0" anchor="b"/>
                </a:tc>
                <a:tc gridSpan="2">
                  <a:txBody>
                    <a:bodyPr/>
                    <a:lstStyle/>
                    <a:p>
                      <a:pPr algn="l" fontAlgn="b"/>
                      <a:r>
                        <a:rPr lang="en-US" sz="1100" u="none" strike="noStrike">
                          <a:effectLst/>
                        </a:rPr>
                        <a:t>Protection against malware</a:t>
                      </a:r>
                      <a:endParaRPr lang="en-US" sz="1100" b="0" i="0" u="none" strike="noStrike">
                        <a:solidFill>
                          <a:srgbClr val="000000"/>
                        </a:solidFill>
                        <a:effectLst/>
                        <a:latin typeface="Calibri" panose="020F0502020204030204" pitchFamily="34" charset="0"/>
                      </a:endParaRPr>
                    </a:p>
                  </a:txBody>
                  <a:tcPr marL="9215" marR="9215" marT="9215" marB="0" anchor="b"/>
                </a:tc>
                <a:tc hMerge="1">
                  <a:txBody>
                    <a:bodyPr/>
                    <a:lstStyle/>
                    <a:p>
                      <a:endParaRPr lang="en-US"/>
                    </a:p>
                  </a:txBody>
                  <a:tcPr/>
                </a:tc>
                <a:extLst>
                  <a:ext uri="{0D108BD9-81ED-4DB2-BD59-A6C34878D82A}">
                    <a16:rowId xmlns:a16="http://schemas.microsoft.com/office/drawing/2014/main" val="1373462740"/>
                  </a:ext>
                </a:extLst>
              </a:tr>
              <a:tr h="180000">
                <a:tc>
                  <a:txBody>
                    <a:bodyPr/>
                    <a:lstStyle/>
                    <a:p>
                      <a:pPr algn="l" fontAlgn="b"/>
                      <a:r>
                        <a:rPr lang="en-US" sz="1100" u="none" strike="noStrike">
                          <a:effectLst/>
                        </a:rPr>
                        <a:t>8.8</a:t>
                      </a:r>
                      <a:endParaRPr lang="en-US" sz="1100" b="0" i="0" u="none" strike="noStrike">
                        <a:solidFill>
                          <a:srgbClr val="000000"/>
                        </a:solidFill>
                        <a:effectLst/>
                        <a:latin typeface="Calibri" panose="020F0502020204030204" pitchFamily="34" charset="0"/>
                      </a:endParaRPr>
                    </a:p>
                  </a:txBody>
                  <a:tcPr marL="9215" marR="9215" marT="9215" marB="0" anchor="b"/>
                </a:tc>
                <a:tc gridSpan="2">
                  <a:txBody>
                    <a:bodyPr/>
                    <a:lstStyle/>
                    <a:p>
                      <a:pPr algn="l" fontAlgn="b"/>
                      <a:r>
                        <a:rPr lang="en-US" sz="1100" u="none" strike="noStrike">
                          <a:effectLst/>
                        </a:rPr>
                        <a:t>Management of technical vulnerabilities</a:t>
                      </a:r>
                      <a:endParaRPr lang="en-US" sz="1100" b="0" i="0" u="none" strike="noStrike">
                        <a:solidFill>
                          <a:srgbClr val="000000"/>
                        </a:solidFill>
                        <a:effectLst/>
                        <a:latin typeface="Calibri" panose="020F0502020204030204" pitchFamily="34" charset="0"/>
                      </a:endParaRPr>
                    </a:p>
                  </a:txBody>
                  <a:tcPr marL="9215" marR="9215" marT="9215" marB="0" anchor="b"/>
                </a:tc>
                <a:tc hMerge="1">
                  <a:txBody>
                    <a:bodyPr/>
                    <a:lstStyle/>
                    <a:p>
                      <a:endParaRPr lang="en-US"/>
                    </a:p>
                  </a:txBody>
                  <a:tcPr/>
                </a:tc>
                <a:extLst>
                  <a:ext uri="{0D108BD9-81ED-4DB2-BD59-A6C34878D82A}">
                    <a16:rowId xmlns:a16="http://schemas.microsoft.com/office/drawing/2014/main" val="1835617413"/>
                  </a:ext>
                </a:extLst>
              </a:tr>
              <a:tr h="180000">
                <a:tc>
                  <a:txBody>
                    <a:bodyPr/>
                    <a:lstStyle/>
                    <a:p>
                      <a:pPr algn="l" fontAlgn="b"/>
                      <a:r>
                        <a:rPr lang="en-US" sz="1100" u="none" strike="noStrike">
                          <a:effectLst/>
                        </a:rPr>
                        <a:t>8.9</a:t>
                      </a:r>
                      <a:endParaRPr lang="en-US" sz="1100" b="0" i="0" u="none" strike="noStrike">
                        <a:solidFill>
                          <a:srgbClr val="000000"/>
                        </a:solidFill>
                        <a:effectLst/>
                        <a:latin typeface="Calibri" panose="020F0502020204030204" pitchFamily="34" charset="0"/>
                      </a:endParaRPr>
                    </a:p>
                  </a:txBody>
                  <a:tcPr marL="9215" marR="9215" marT="9215" marB="0" anchor="b"/>
                </a:tc>
                <a:tc gridSpan="2">
                  <a:txBody>
                    <a:bodyPr/>
                    <a:lstStyle/>
                    <a:p>
                      <a:pPr algn="l" fontAlgn="b"/>
                      <a:r>
                        <a:rPr lang="en-US" sz="1100" u="none" strike="noStrike">
                          <a:effectLst/>
                        </a:rPr>
                        <a:t>Configuration management</a:t>
                      </a:r>
                      <a:endParaRPr lang="en-US" sz="1100" b="0" i="0" u="none" strike="noStrike">
                        <a:solidFill>
                          <a:srgbClr val="000000"/>
                        </a:solidFill>
                        <a:effectLst/>
                        <a:latin typeface="Calibri" panose="020F0502020204030204" pitchFamily="34" charset="0"/>
                      </a:endParaRPr>
                    </a:p>
                  </a:txBody>
                  <a:tcPr marL="9215" marR="9215" marT="9215" marB="0" anchor="b"/>
                </a:tc>
                <a:tc hMerge="1">
                  <a:txBody>
                    <a:bodyPr/>
                    <a:lstStyle/>
                    <a:p>
                      <a:endParaRPr lang="en-US"/>
                    </a:p>
                  </a:txBody>
                  <a:tcPr/>
                </a:tc>
                <a:extLst>
                  <a:ext uri="{0D108BD9-81ED-4DB2-BD59-A6C34878D82A}">
                    <a16:rowId xmlns:a16="http://schemas.microsoft.com/office/drawing/2014/main" val="817915588"/>
                  </a:ext>
                </a:extLst>
              </a:tr>
              <a:tr h="180000">
                <a:tc>
                  <a:txBody>
                    <a:bodyPr/>
                    <a:lstStyle/>
                    <a:p>
                      <a:pPr algn="l" fontAlgn="b"/>
                      <a:r>
                        <a:rPr lang="en-US" sz="1100" u="none" strike="noStrike">
                          <a:effectLst/>
                        </a:rPr>
                        <a:t>8.10</a:t>
                      </a:r>
                      <a:endParaRPr lang="en-US" sz="1100" b="0" i="0" u="none" strike="noStrike">
                        <a:solidFill>
                          <a:srgbClr val="000000"/>
                        </a:solidFill>
                        <a:effectLst/>
                        <a:latin typeface="Calibri" panose="020F0502020204030204" pitchFamily="34" charset="0"/>
                      </a:endParaRPr>
                    </a:p>
                  </a:txBody>
                  <a:tcPr marL="9215" marR="9215" marT="9215" marB="0" anchor="b"/>
                </a:tc>
                <a:tc gridSpan="2">
                  <a:txBody>
                    <a:bodyPr/>
                    <a:lstStyle/>
                    <a:p>
                      <a:pPr algn="l" fontAlgn="b"/>
                      <a:r>
                        <a:rPr lang="en-US" sz="1100" u="none" strike="noStrike">
                          <a:effectLst/>
                        </a:rPr>
                        <a:t>Information deletion</a:t>
                      </a:r>
                      <a:endParaRPr lang="en-US" sz="1100" b="0" i="0" u="none" strike="noStrike">
                        <a:solidFill>
                          <a:srgbClr val="000000"/>
                        </a:solidFill>
                        <a:effectLst/>
                        <a:latin typeface="Calibri" panose="020F0502020204030204" pitchFamily="34" charset="0"/>
                      </a:endParaRPr>
                    </a:p>
                  </a:txBody>
                  <a:tcPr marL="9215" marR="9215" marT="9215" marB="0" anchor="b"/>
                </a:tc>
                <a:tc hMerge="1">
                  <a:txBody>
                    <a:bodyPr/>
                    <a:lstStyle/>
                    <a:p>
                      <a:endParaRPr lang="en-US"/>
                    </a:p>
                  </a:txBody>
                  <a:tcPr/>
                </a:tc>
                <a:extLst>
                  <a:ext uri="{0D108BD9-81ED-4DB2-BD59-A6C34878D82A}">
                    <a16:rowId xmlns:a16="http://schemas.microsoft.com/office/drawing/2014/main" val="1183242083"/>
                  </a:ext>
                </a:extLst>
              </a:tr>
              <a:tr h="180000">
                <a:tc>
                  <a:txBody>
                    <a:bodyPr/>
                    <a:lstStyle/>
                    <a:p>
                      <a:pPr algn="l" fontAlgn="b"/>
                      <a:r>
                        <a:rPr lang="en-US" sz="1100" u="none" strike="noStrike">
                          <a:effectLst/>
                        </a:rPr>
                        <a:t>8.11</a:t>
                      </a:r>
                      <a:endParaRPr lang="en-US" sz="1100" b="0" i="0" u="none" strike="noStrike">
                        <a:solidFill>
                          <a:srgbClr val="000000"/>
                        </a:solidFill>
                        <a:effectLst/>
                        <a:latin typeface="Calibri" panose="020F0502020204030204" pitchFamily="34" charset="0"/>
                      </a:endParaRPr>
                    </a:p>
                  </a:txBody>
                  <a:tcPr marL="9215" marR="9215" marT="9215" marB="0" anchor="b"/>
                </a:tc>
                <a:tc gridSpan="2">
                  <a:txBody>
                    <a:bodyPr/>
                    <a:lstStyle/>
                    <a:p>
                      <a:pPr algn="l" fontAlgn="b"/>
                      <a:r>
                        <a:rPr lang="en-US" sz="1100" u="none" strike="noStrike">
                          <a:effectLst/>
                        </a:rPr>
                        <a:t>Data masking</a:t>
                      </a:r>
                      <a:endParaRPr lang="en-US" sz="1100" b="0" i="0" u="none" strike="noStrike">
                        <a:solidFill>
                          <a:srgbClr val="000000"/>
                        </a:solidFill>
                        <a:effectLst/>
                        <a:latin typeface="Calibri" panose="020F0502020204030204" pitchFamily="34" charset="0"/>
                      </a:endParaRPr>
                    </a:p>
                  </a:txBody>
                  <a:tcPr marL="9215" marR="9215" marT="9215" marB="0" anchor="b"/>
                </a:tc>
                <a:tc hMerge="1">
                  <a:txBody>
                    <a:bodyPr/>
                    <a:lstStyle/>
                    <a:p>
                      <a:endParaRPr lang="en-US"/>
                    </a:p>
                  </a:txBody>
                  <a:tcPr/>
                </a:tc>
                <a:extLst>
                  <a:ext uri="{0D108BD9-81ED-4DB2-BD59-A6C34878D82A}">
                    <a16:rowId xmlns:a16="http://schemas.microsoft.com/office/drawing/2014/main" val="3570507683"/>
                  </a:ext>
                </a:extLst>
              </a:tr>
              <a:tr h="180000">
                <a:tc>
                  <a:txBody>
                    <a:bodyPr/>
                    <a:lstStyle/>
                    <a:p>
                      <a:pPr algn="l" fontAlgn="b"/>
                      <a:r>
                        <a:rPr lang="en-US" sz="1100" u="none" strike="noStrike">
                          <a:effectLst/>
                        </a:rPr>
                        <a:t>8.12</a:t>
                      </a:r>
                      <a:endParaRPr lang="en-US" sz="1100" b="0" i="0" u="none" strike="noStrike">
                        <a:solidFill>
                          <a:srgbClr val="000000"/>
                        </a:solidFill>
                        <a:effectLst/>
                        <a:latin typeface="Calibri" panose="020F0502020204030204" pitchFamily="34" charset="0"/>
                      </a:endParaRPr>
                    </a:p>
                  </a:txBody>
                  <a:tcPr marL="9215" marR="9215" marT="9215" marB="0" anchor="b"/>
                </a:tc>
                <a:tc gridSpan="2">
                  <a:txBody>
                    <a:bodyPr/>
                    <a:lstStyle/>
                    <a:p>
                      <a:pPr algn="l" fontAlgn="b"/>
                      <a:r>
                        <a:rPr lang="en-US" sz="1100" u="none" strike="noStrike">
                          <a:effectLst/>
                        </a:rPr>
                        <a:t>Data leakage prevention</a:t>
                      </a:r>
                      <a:endParaRPr lang="en-US" sz="1100" b="0" i="0" u="none" strike="noStrike">
                        <a:solidFill>
                          <a:srgbClr val="000000"/>
                        </a:solidFill>
                        <a:effectLst/>
                        <a:latin typeface="Calibri" panose="020F0502020204030204" pitchFamily="34" charset="0"/>
                      </a:endParaRPr>
                    </a:p>
                  </a:txBody>
                  <a:tcPr marL="9215" marR="9215" marT="9215" marB="0" anchor="b"/>
                </a:tc>
                <a:tc hMerge="1">
                  <a:txBody>
                    <a:bodyPr/>
                    <a:lstStyle/>
                    <a:p>
                      <a:endParaRPr lang="en-US"/>
                    </a:p>
                  </a:txBody>
                  <a:tcPr/>
                </a:tc>
                <a:extLst>
                  <a:ext uri="{0D108BD9-81ED-4DB2-BD59-A6C34878D82A}">
                    <a16:rowId xmlns:a16="http://schemas.microsoft.com/office/drawing/2014/main" val="686375856"/>
                  </a:ext>
                </a:extLst>
              </a:tr>
              <a:tr h="180000">
                <a:tc>
                  <a:txBody>
                    <a:bodyPr/>
                    <a:lstStyle/>
                    <a:p>
                      <a:pPr algn="l" fontAlgn="b"/>
                      <a:r>
                        <a:rPr lang="en-US" sz="1100" u="none" strike="noStrike">
                          <a:effectLst/>
                        </a:rPr>
                        <a:t>8.13</a:t>
                      </a:r>
                      <a:endParaRPr lang="en-US" sz="1100" b="0" i="0" u="none" strike="noStrike">
                        <a:solidFill>
                          <a:srgbClr val="000000"/>
                        </a:solidFill>
                        <a:effectLst/>
                        <a:latin typeface="Calibri" panose="020F0502020204030204" pitchFamily="34" charset="0"/>
                      </a:endParaRPr>
                    </a:p>
                  </a:txBody>
                  <a:tcPr marL="9215" marR="9215" marT="9215" marB="0" anchor="b"/>
                </a:tc>
                <a:tc gridSpan="2">
                  <a:txBody>
                    <a:bodyPr/>
                    <a:lstStyle/>
                    <a:p>
                      <a:pPr algn="l" fontAlgn="b"/>
                      <a:r>
                        <a:rPr lang="en-US" sz="1100" u="none" strike="noStrike" dirty="0">
                          <a:effectLst/>
                        </a:rPr>
                        <a:t>Information back-up</a:t>
                      </a:r>
                      <a:endParaRPr lang="en-US" sz="1100" b="0" i="0" u="none" strike="noStrike" dirty="0">
                        <a:solidFill>
                          <a:srgbClr val="000000"/>
                        </a:solidFill>
                        <a:effectLst/>
                        <a:latin typeface="Calibri" panose="020F0502020204030204" pitchFamily="34" charset="0"/>
                      </a:endParaRPr>
                    </a:p>
                  </a:txBody>
                  <a:tcPr marL="9215" marR="9215" marT="9215" marB="0" anchor="b"/>
                </a:tc>
                <a:tc hMerge="1">
                  <a:txBody>
                    <a:bodyPr/>
                    <a:lstStyle/>
                    <a:p>
                      <a:endParaRPr lang="en-US"/>
                    </a:p>
                  </a:txBody>
                  <a:tcPr/>
                </a:tc>
                <a:extLst>
                  <a:ext uri="{0D108BD9-81ED-4DB2-BD59-A6C34878D82A}">
                    <a16:rowId xmlns:a16="http://schemas.microsoft.com/office/drawing/2014/main" val="3831046492"/>
                  </a:ext>
                </a:extLst>
              </a:tr>
              <a:tr h="180000">
                <a:tc>
                  <a:txBody>
                    <a:bodyPr/>
                    <a:lstStyle/>
                    <a:p>
                      <a:pPr algn="l" fontAlgn="b"/>
                      <a:r>
                        <a:rPr lang="en-US" sz="1100" u="none" strike="noStrike">
                          <a:effectLst/>
                        </a:rPr>
                        <a:t>8.14</a:t>
                      </a:r>
                      <a:endParaRPr lang="en-US" sz="1100" b="0" i="0" u="none" strike="noStrike">
                        <a:solidFill>
                          <a:srgbClr val="000000"/>
                        </a:solidFill>
                        <a:effectLst/>
                        <a:latin typeface="Calibri" panose="020F0502020204030204" pitchFamily="34" charset="0"/>
                      </a:endParaRPr>
                    </a:p>
                  </a:txBody>
                  <a:tcPr marL="9215" marR="9215" marT="9215" marB="0" anchor="b"/>
                </a:tc>
                <a:tc gridSpan="2">
                  <a:txBody>
                    <a:bodyPr/>
                    <a:lstStyle/>
                    <a:p>
                      <a:pPr algn="l" fontAlgn="b"/>
                      <a:r>
                        <a:rPr lang="en-US" sz="1100" u="none" strike="noStrike">
                          <a:effectLst/>
                        </a:rPr>
                        <a:t>Redundancy of information processing facilities</a:t>
                      </a:r>
                      <a:endParaRPr lang="en-US" sz="1100" b="0" i="0" u="none" strike="noStrike">
                        <a:solidFill>
                          <a:srgbClr val="000000"/>
                        </a:solidFill>
                        <a:effectLst/>
                        <a:latin typeface="Calibri" panose="020F0502020204030204" pitchFamily="34" charset="0"/>
                      </a:endParaRPr>
                    </a:p>
                  </a:txBody>
                  <a:tcPr marL="9215" marR="9215" marT="9215" marB="0" anchor="b"/>
                </a:tc>
                <a:tc hMerge="1">
                  <a:txBody>
                    <a:bodyPr/>
                    <a:lstStyle/>
                    <a:p>
                      <a:endParaRPr lang="en-US"/>
                    </a:p>
                  </a:txBody>
                  <a:tcPr/>
                </a:tc>
                <a:extLst>
                  <a:ext uri="{0D108BD9-81ED-4DB2-BD59-A6C34878D82A}">
                    <a16:rowId xmlns:a16="http://schemas.microsoft.com/office/drawing/2014/main" val="841855828"/>
                  </a:ext>
                </a:extLst>
              </a:tr>
              <a:tr h="180000">
                <a:tc>
                  <a:txBody>
                    <a:bodyPr/>
                    <a:lstStyle/>
                    <a:p>
                      <a:pPr algn="l" fontAlgn="b"/>
                      <a:r>
                        <a:rPr lang="en-US" sz="1100" u="none" strike="noStrike">
                          <a:effectLst/>
                        </a:rPr>
                        <a:t>8.15</a:t>
                      </a:r>
                      <a:endParaRPr lang="en-US" sz="1100" b="0" i="0" u="none" strike="noStrike">
                        <a:solidFill>
                          <a:srgbClr val="000000"/>
                        </a:solidFill>
                        <a:effectLst/>
                        <a:latin typeface="Calibri" panose="020F0502020204030204" pitchFamily="34" charset="0"/>
                      </a:endParaRPr>
                    </a:p>
                  </a:txBody>
                  <a:tcPr marL="9215" marR="9215" marT="9215" marB="0" anchor="b"/>
                </a:tc>
                <a:tc>
                  <a:txBody>
                    <a:bodyPr/>
                    <a:lstStyle/>
                    <a:p>
                      <a:pPr algn="l" fontAlgn="b"/>
                      <a:r>
                        <a:rPr lang="en-US" sz="1100" u="none" strike="noStrike">
                          <a:effectLst/>
                        </a:rPr>
                        <a:t>Logging</a:t>
                      </a:r>
                      <a:endParaRPr lang="en-US" sz="1100" b="0" i="0" u="none" strike="noStrike">
                        <a:solidFill>
                          <a:srgbClr val="000000"/>
                        </a:solidFill>
                        <a:effectLst/>
                        <a:latin typeface="Calibri" panose="020F0502020204030204" pitchFamily="34" charset="0"/>
                      </a:endParaRPr>
                    </a:p>
                  </a:txBody>
                  <a:tcPr marL="9215" marR="9215" marT="921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215" marR="9215" marT="9215" marB="0" anchor="b"/>
                </a:tc>
                <a:extLst>
                  <a:ext uri="{0D108BD9-81ED-4DB2-BD59-A6C34878D82A}">
                    <a16:rowId xmlns:a16="http://schemas.microsoft.com/office/drawing/2014/main" val="3554321373"/>
                  </a:ext>
                </a:extLst>
              </a:tr>
              <a:tr h="180000">
                <a:tc>
                  <a:txBody>
                    <a:bodyPr/>
                    <a:lstStyle/>
                    <a:p>
                      <a:pPr algn="l" fontAlgn="b"/>
                      <a:r>
                        <a:rPr lang="en-US" sz="1100" u="none" strike="noStrike">
                          <a:effectLst/>
                        </a:rPr>
                        <a:t>8.16</a:t>
                      </a:r>
                      <a:endParaRPr lang="en-US" sz="1100" b="0" i="0" u="none" strike="noStrike">
                        <a:solidFill>
                          <a:srgbClr val="000000"/>
                        </a:solidFill>
                        <a:effectLst/>
                        <a:latin typeface="Calibri" panose="020F0502020204030204" pitchFamily="34" charset="0"/>
                      </a:endParaRPr>
                    </a:p>
                  </a:txBody>
                  <a:tcPr marL="9215" marR="9215" marT="9215" marB="0" anchor="b"/>
                </a:tc>
                <a:tc gridSpan="2">
                  <a:txBody>
                    <a:bodyPr/>
                    <a:lstStyle/>
                    <a:p>
                      <a:pPr algn="l" fontAlgn="b"/>
                      <a:r>
                        <a:rPr lang="en-US" sz="1100" u="none" strike="noStrike">
                          <a:effectLst/>
                        </a:rPr>
                        <a:t>Monitoring activities</a:t>
                      </a:r>
                      <a:endParaRPr lang="en-US" sz="1100" b="0" i="0" u="none" strike="noStrike">
                        <a:solidFill>
                          <a:srgbClr val="000000"/>
                        </a:solidFill>
                        <a:effectLst/>
                        <a:latin typeface="Calibri" panose="020F0502020204030204" pitchFamily="34" charset="0"/>
                      </a:endParaRPr>
                    </a:p>
                  </a:txBody>
                  <a:tcPr marL="9215" marR="9215" marT="9215" marB="0" anchor="b"/>
                </a:tc>
                <a:tc hMerge="1">
                  <a:txBody>
                    <a:bodyPr/>
                    <a:lstStyle/>
                    <a:p>
                      <a:endParaRPr lang="en-US"/>
                    </a:p>
                  </a:txBody>
                  <a:tcPr/>
                </a:tc>
                <a:extLst>
                  <a:ext uri="{0D108BD9-81ED-4DB2-BD59-A6C34878D82A}">
                    <a16:rowId xmlns:a16="http://schemas.microsoft.com/office/drawing/2014/main" val="2389857086"/>
                  </a:ext>
                </a:extLst>
              </a:tr>
              <a:tr h="180000">
                <a:tc>
                  <a:txBody>
                    <a:bodyPr/>
                    <a:lstStyle/>
                    <a:p>
                      <a:pPr algn="l" fontAlgn="b"/>
                      <a:r>
                        <a:rPr lang="en-US" sz="1100" u="none" strike="noStrike">
                          <a:effectLst/>
                        </a:rPr>
                        <a:t>8.17</a:t>
                      </a:r>
                      <a:endParaRPr lang="en-US" sz="1100" b="0" i="0" u="none" strike="noStrike">
                        <a:solidFill>
                          <a:srgbClr val="000000"/>
                        </a:solidFill>
                        <a:effectLst/>
                        <a:latin typeface="Calibri" panose="020F0502020204030204" pitchFamily="34" charset="0"/>
                      </a:endParaRPr>
                    </a:p>
                  </a:txBody>
                  <a:tcPr marL="9215" marR="9215" marT="9215" marB="0" anchor="b"/>
                </a:tc>
                <a:tc gridSpan="2">
                  <a:txBody>
                    <a:bodyPr/>
                    <a:lstStyle/>
                    <a:p>
                      <a:pPr algn="l" fontAlgn="b"/>
                      <a:r>
                        <a:rPr lang="en-US" sz="1100" u="none" strike="noStrike" dirty="0">
                          <a:effectLst/>
                        </a:rPr>
                        <a:t>Clock synchronization</a:t>
                      </a:r>
                      <a:endParaRPr lang="en-US" sz="1100" b="0" i="0" u="none" strike="noStrike" dirty="0">
                        <a:solidFill>
                          <a:srgbClr val="000000"/>
                        </a:solidFill>
                        <a:effectLst/>
                        <a:latin typeface="Calibri" panose="020F0502020204030204" pitchFamily="34" charset="0"/>
                      </a:endParaRPr>
                    </a:p>
                  </a:txBody>
                  <a:tcPr marL="9215" marR="9215" marT="9215" marB="0" anchor="b"/>
                </a:tc>
                <a:tc hMerge="1">
                  <a:txBody>
                    <a:bodyPr/>
                    <a:lstStyle/>
                    <a:p>
                      <a:endParaRPr lang="en-US"/>
                    </a:p>
                  </a:txBody>
                  <a:tcPr/>
                </a:tc>
                <a:extLst>
                  <a:ext uri="{0D108BD9-81ED-4DB2-BD59-A6C34878D82A}">
                    <a16:rowId xmlns:a16="http://schemas.microsoft.com/office/drawing/2014/main" val="1387602789"/>
                  </a:ext>
                </a:extLst>
              </a:tr>
            </a:tbl>
          </a:graphicData>
        </a:graphic>
      </p:graphicFrame>
      <p:graphicFrame>
        <p:nvGraphicFramePr>
          <p:cNvPr id="8" name="Table 7">
            <a:extLst>
              <a:ext uri="{FF2B5EF4-FFF2-40B4-BE49-F238E27FC236}">
                <a16:creationId xmlns:a16="http://schemas.microsoft.com/office/drawing/2014/main" id="{B4001727-435A-5E46-892F-D2916E3E96DE}"/>
              </a:ext>
            </a:extLst>
          </p:cNvPr>
          <p:cNvGraphicFramePr>
            <a:graphicFrameLocks noGrp="1"/>
          </p:cNvGraphicFramePr>
          <p:nvPr>
            <p:extLst>
              <p:ext uri="{D42A27DB-BD31-4B8C-83A1-F6EECF244321}">
                <p14:modId xmlns:p14="http://schemas.microsoft.com/office/powerpoint/2010/main" val="3291201293"/>
              </p:ext>
            </p:extLst>
          </p:nvPr>
        </p:nvGraphicFramePr>
        <p:xfrm>
          <a:off x="6352550" y="2591216"/>
          <a:ext cx="3782050" cy="3672000"/>
        </p:xfrm>
        <a:graphic>
          <a:graphicData uri="http://schemas.openxmlformats.org/drawingml/2006/table">
            <a:tbl>
              <a:tblPr>
                <a:tableStyleId>{5C22544A-7EE6-4342-B048-85BDC9FD1C3A}</a:tableStyleId>
              </a:tblPr>
              <a:tblGrid>
                <a:gridCol w="353050">
                  <a:extLst>
                    <a:ext uri="{9D8B030D-6E8A-4147-A177-3AD203B41FA5}">
                      <a16:colId xmlns:a16="http://schemas.microsoft.com/office/drawing/2014/main" val="1810432893"/>
                    </a:ext>
                  </a:extLst>
                </a:gridCol>
                <a:gridCol w="3429000">
                  <a:extLst>
                    <a:ext uri="{9D8B030D-6E8A-4147-A177-3AD203B41FA5}">
                      <a16:colId xmlns:a16="http://schemas.microsoft.com/office/drawing/2014/main" val="101546085"/>
                    </a:ext>
                  </a:extLst>
                </a:gridCol>
              </a:tblGrid>
              <a:tr h="216000">
                <a:tc>
                  <a:txBody>
                    <a:bodyPr/>
                    <a:lstStyle/>
                    <a:p>
                      <a:pPr algn="l" fontAlgn="b"/>
                      <a:r>
                        <a:rPr lang="en-US" sz="1050" u="none" strike="noStrike" dirty="0">
                          <a:effectLst/>
                        </a:rPr>
                        <a:t>8.18</a:t>
                      </a:r>
                      <a:endParaRPr lang="en-US" sz="1050" b="0" i="0" u="none" strike="noStrike" dirty="0">
                        <a:solidFill>
                          <a:srgbClr val="000000"/>
                        </a:solidFill>
                        <a:effectLst/>
                        <a:latin typeface="Calibri" panose="020F0502020204030204" pitchFamily="34" charset="0"/>
                      </a:endParaRPr>
                    </a:p>
                  </a:txBody>
                  <a:tcPr marL="3659" marR="3659" marT="3659" marB="0" anchor="b"/>
                </a:tc>
                <a:tc>
                  <a:txBody>
                    <a:bodyPr/>
                    <a:lstStyle/>
                    <a:p>
                      <a:pPr algn="l" fontAlgn="b"/>
                      <a:r>
                        <a:rPr lang="en-US" sz="1050" u="none" strike="noStrike" dirty="0">
                          <a:effectLst/>
                        </a:rPr>
                        <a:t>Use of privileged utility programs</a:t>
                      </a:r>
                      <a:endParaRPr lang="en-US" sz="1050" b="0" i="0" u="none" strike="noStrike" dirty="0">
                        <a:solidFill>
                          <a:srgbClr val="000000"/>
                        </a:solidFill>
                        <a:effectLst/>
                        <a:latin typeface="Calibri" panose="020F0502020204030204" pitchFamily="34" charset="0"/>
                      </a:endParaRPr>
                    </a:p>
                  </a:txBody>
                  <a:tcPr marL="3659" marR="3659" marT="3659" marB="0" anchor="b"/>
                </a:tc>
                <a:extLst>
                  <a:ext uri="{0D108BD9-81ED-4DB2-BD59-A6C34878D82A}">
                    <a16:rowId xmlns:a16="http://schemas.microsoft.com/office/drawing/2014/main" val="2448755352"/>
                  </a:ext>
                </a:extLst>
              </a:tr>
              <a:tr h="216000">
                <a:tc>
                  <a:txBody>
                    <a:bodyPr/>
                    <a:lstStyle/>
                    <a:p>
                      <a:pPr algn="l" fontAlgn="b"/>
                      <a:r>
                        <a:rPr lang="en-US" sz="1050" u="none" strike="noStrike">
                          <a:effectLst/>
                        </a:rPr>
                        <a:t>8.19</a:t>
                      </a:r>
                      <a:endParaRPr lang="en-US" sz="1050" b="0" i="0" u="none" strike="noStrike">
                        <a:solidFill>
                          <a:srgbClr val="000000"/>
                        </a:solidFill>
                        <a:effectLst/>
                        <a:latin typeface="Calibri" panose="020F0502020204030204" pitchFamily="34" charset="0"/>
                      </a:endParaRPr>
                    </a:p>
                  </a:txBody>
                  <a:tcPr marL="3659" marR="3659" marT="3659" marB="0" anchor="b"/>
                </a:tc>
                <a:tc>
                  <a:txBody>
                    <a:bodyPr/>
                    <a:lstStyle/>
                    <a:p>
                      <a:pPr algn="l" fontAlgn="b"/>
                      <a:r>
                        <a:rPr lang="en-US" sz="1050" u="none" strike="noStrike">
                          <a:effectLst/>
                        </a:rPr>
                        <a:t>Installation of software on operational systems</a:t>
                      </a:r>
                      <a:endParaRPr lang="en-US" sz="1050" b="0" i="0" u="none" strike="noStrike">
                        <a:solidFill>
                          <a:srgbClr val="000000"/>
                        </a:solidFill>
                        <a:effectLst/>
                        <a:latin typeface="Calibri" panose="020F0502020204030204" pitchFamily="34" charset="0"/>
                      </a:endParaRPr>
                    </a:p>
                  </a:txBody>
                  <a:tcPr marL="3659" marR="3659" marT="3659" marB="0" anchor="b"/>
                </a:tc>
                <a:extLst>
                  <a:ext uri="{0D108BD9-81ED-4DB2-BD59-A6C34878D82A}">
                    <a16:rowId xmlns:a16="http://schemas.microsoft.com/office/drawing/2014/main" val="3022162759"/>
                  </a:ext>
                </a:extLst>
              </a:tr>
              <a:tr h="216000">
                <a:tc>
                  <a:txBody>
                    <a:bodyPr/>
                    <a:lstStyle/>
                    <a:p>
                      <a:pPr algn="l" fontAlgn="b"/>
                      <a:r>
                        <a:rPr lang="en-US" sz="1050" u="none" strike="noStrike">
                          <a:effectLst/>
                        </a:rPr>
                        <a:t>8.20</a:t>
                      </a:r>
                      <a:endParaRPr lang="en-US" sz="1050" b="0" i="0" u="none" strike="noStrike">
                        <a:solidFill>
                          <a:srgbClr val="000000"/>
                        </a:solidFill>
                        <a:effectLst/>
                        <a:latin typeface="Calibri" panose="020F0502020204030204" pitchFamily="34" charset="0"/>
                      </a:endParaRPr>
                    </a:p>
                  </a:txBody>
                  <a:tcPr marL="3659" marR="3659" marT="3659" marB="0" anchor="b"/>
                </a:tc>
                <a:tc>
                  <a:txBody>
                    <a:bodyPr/>
                    <a:lstStyle/>
                    <a:p>
                      <a:pPr algn="l" fontAlgn="b"/>
                      <a:r>
                        <a:rPr lang="en-US" sz="1050" u="none" strike="noStrike">
                          <a:effectLst/>
                        </a:rPr>
                        <a:t>Networks security</a:t>
                      </a:r>
                      <a:endParaRPr lang="en-US" sz="1050" b="0" i="0" u="none" strike="noStrike">
                        <a:solidFill>
                          <a:srgbClr val="000000"/>
                        </a:solidFill>
                        <a:effectLst/>
                        <a:latin typeface="Calibri" panose="020F0502020204030204" pitchFamily="34" charset="0"/>
                      </a:endParaRPr>
                    </a:p>
                  </a:txBody>
                  <a:tcPr marL="3659" marR="3659" marT="3659" marB="0" anchor="b"/>
                </a:tc>
                <a:extLst>
                  <a:ext uri="{0D108BD9-81ED-4DB2-BD59-A6C34878D82A}">
                    <a16:rowId xmlns:a16="http://schemas.microsoft.com/office/drawing/2014/main" val="161443833"/>
                  </a:ext>
                </a:extLst>
              </a:tr>
              <a:tr h="216000">
                <a:tc>
                  <a:txBody>
                    <a:bodyPr/>
                    <a:lstStyle/>
                    <a:p>
                      <a:pPr algn="l" fontAlgn="b"/>
                      <a:r>
                        <a:rPr lang="en-US" sz="1050" u="none" strike="noStrike">
                          <a:effectLst/>
                        </a:rPr>
                        <a:t>8.21</a:t>
                      </a:r>
                      <a:endParaRPr lang="en-US" sz="1050" b="0" i="0" u="none" strike="noStrike">
                        <a:solidFill>
                          <a:srgbClr val="000000"/>
                        </a:solidFill>
                        <a:effectLst/>
                        <a:latin typeface="Calibri" panose="020F0502020204030204" pitchFamily="34" charset="0"/>
                      </a:endParaRPr>
                    </a:p>
                  </a:txBody>
                  <a:tcPr marL="3659" marR="3659" marT="3659" marB="0" anchor="b"/>
                </a:tc>
                <a:tc>
                  <a:txBody>
                    <a:bodyPr/>
                    <a:lstStyle/>
                    <a:p>
                      <a:pPr algn="l" fontAlgn="b"/>
                      <a:r>
                        <a:rPr lang="en-US" sz="1050" u="none" strike="noStrike">
                          <a:effectLst/>
                        </a:rPr>
                        <a:t>Security of network services</a:t>
                      </a:r>
                      <a:endParaRPr lang="en-US" sz="1050" b="0" i="0" u="none" strike="noStrike">
                        <a:solidFill>
                          <a:srgbClr val="000000"/>
                        </a:solidFill>
                        <a:effectLst/>
                        <a:latin typeface="Calibri" panose="020F0502020204030204" pitchFamily="34" charset="0"/>
                      </a:endParaRPr>
                    </a:p>
                  </a:txBody>
                  <a:tcPr marL="3659" marR="3659" marT="3659" marB="0" anchor="b"/>
                </a:tc>
                <a:extLst>
                  <a:ext uri="{0D108BD9-81ED-4DB2-BD59-A6C34878D82A}">
                    <a16:rowId xmlns:a16="http://schemas.microsoft.com/office/drawing/2014/main" val="7119947"/>
                  </a:ext>
                </a:extLst>
              </a:tr>
              <a:tr h="216000">
                <a:tc>
                  <a:txBody>
                    <a:bodyPr/>
                    <a:lstStyle/>
                    <a:p>
                      <a:pPr algn="l" fontAlgn="b"/>
                      <a:r>
                        <a:rPr lang="en-US" sz="1050" u="none" strike="noStrike">
                          <a:effectLst/>
                        </a:rPr>
                        <a:t>8.22</a:t>
                      </a:r>
                      <a:endParaRPr lang="en-US" sz="1050" b="0" i="0" u="none" strike="noStrike">
                        <a:solidFill>
                          <a:srgbClr val="000000"/>
                        </a:solidFill>
                        <a:effectLst/>
                        <a:latin typeface="Calibri" panose="020F0502020204030204" pitchFamily="34" charset="0"/>
                      </a:endParaRPr>
                    </a:p>
                  </a:txBody>
                  <a:tcPr marL="3659" marR="3659" marT="3659" marB="0" anchor="b"/>
                </a:tc>
                <a:tc>
                  <a:txBody>
                    <a:bodyPr/>
                    <a:lstStyle/>
                    <a:p>
                      <a:pPr algn="l" fontAlgn="b"/>
                      <a:r>
                        <a:rPr lang="en-US" sz="1050" u="none" strike="noStrike">
                          <a:effectLst/>
                        </a:rPr>
                        <a:t>Segregation of networks</a:t>
                      </a:r>
                      <a:endParaRPr lang="en-US" sz="1050" b="0" i="0" u="none" strike="noStrike">
                        <a:solidFill>
                          <a:srgbClr val="000000"/>
                        </a:solidFill>
                        <a:effectLst/>
                        <a:latin typeface="Calibri" panose="020F0502020204030204" pitchFamily="34" charset="0"/>
                      </a:endParaRPr>
                    </a:p>
                  </a:txBody>
                  <a:tcPr marL="3659" marR="3659" marT="3659" marB="0" anchor="b"/>
                </a:tc>
                <a:extLst>
                  <a:ext uri="{0D108BD9-81ED-4DB2-BD59-A6C34878D82A}">
                    <a16:rowId xmlns:a16="http://schemas.microsoft.com/office/drawing/2014/main" val="3248478214"/>
                  </a:ext>
                </a:extLst>
              </a:tr>
              <a:tr h="216000">
                <a:tc>
                  <a:txBody>
                    <a:bodyPr/>
                    <a:lstStyle/>
                    <a:p>
                      <a:pPr algn="l" fontAlgn="b"/>
                      <a:r>
                        <a:rPr lang="en-US" sz="1050" u="none" strike="noStrike">
                          <a:effectLst/>
                        </a:rPr>
                        <a:t>8.23</a:t>
                      </a:r>
                      <a:endParaRPr lang="en-US" sz="1050" b="0" i="0" u="none" strike="noStrike">
                        <a:solidFill>
                          <a:srgbClr val="000000"/>
                        </a:solidFill>
                        <a:effectLst/>
                        <a:latin typeface="Calibri" panose="020F0502020204030204" pitchFamily="34" charset="0"/>
                      </a:endParaRPr>
                    </a:p>
                  </a:txBody>
                  <a:tcPr marL="3659" marR="3659" marT="3659" marB="0" anchor="b"/>
                </a:tc>
                <a:tc>
                  <a:txBody>
                    <a:bodyPr/>
                    <a:lstStyle/>
                    <a:p>
                      <a:pPr algn="l" fontAlgn="b"/>
                      <a:r>
                        <a:rPr lang="en-US" sz="1050" u="none" strike="noStrike">
                          <a:effectLst/>
                        </a:rPr>
                        <a:t>Web filtering</a:t>
                      </a:r>
                      <a:endParaRPr lang="en-US" sz="1050" b="0" i="0" u="none" strike="noStrike">
                        <a:solidFill>
                          <a:srgbClr val="000000"/>
                        </a:solidFill>
                        <a:effectLst/>
                        <a:latin typeface="Calibri" panose="020F0502020204030204" pitchFamily="34" charset="0"/>
                      </a:endParaRPr>
                    </a:p>
                  </a:txBody>
                  <a:tcPr marL="3659" marR="3659" marT="3659" marB="0" anchor="b"/>
                </a:tc>
                <a:extLst>
                  <a:ext uri="{0D108BD9-81ED-4DB2-BD59-A6C34878D82A}">
                    <a16:rowId xmlns:a16="http://schemas.microsoft.com/office/drawing/2014/main" val="3564297700"/>
                  </a:ext>
                </a:extLst>
              </a:tr>
              <a:tr h="216000">
                <a:tc>
                  <a:txBody>
                    <a:bodyPr/>
                    <a:lstStyle/>
                    <a:p>
                      <a:pPr algn="l" fontAlgn="b"/>
                      <a:r>
                        <a:rPr lang="en-US" sz="1050" u="none" strike="noStrike">
                          <a:effectLst/>
                        </a:rPr>
                        <a:t>8.24</a:t>
                      </a:r>
                      <a:endParaRPr lang="en-US" sz="1050" b="0" i="0" u="none" strike="noStrike">
                        <a:solidFill>
                          <a:srgbClr val="000000"/>
                        </a:solidFill>
                        <a:effectLst/>
                        <a:latin typeface="Calibri" panose="020F0502020204030204" pitchFamily="34" charset="0"/>
                      </a:endParaRPr>
                    </a:p>
                  </a:txBody>
                  <a:tcPr marL="3659" marR="3659" marT="3659" marB="0" anchor="b"/>
                </a:tc>
                <a:tc>
                  <a:txBody>
                    <a:bodyPr/>
                    <a:lstStyle/>
                    <a:p>
                      <a:pPr algn="l" fontAlgn="b"/>
                      <a:r>
                        <a:rPr lang="en-US" sz="1050" u="none" strike="noStrike">
                          <a:effectLst/>
                        </a:rPr>
                        <a:t>Use of cryptography</a:t>
                      </a:r>
                      <a:endParaRPr lang="en-US" sz="1050" b="0" i="0" u="none" strike="noStrike">
                        <a:solidFill>
                          <a:srgbClr val="000000"/>
                        </a:solidFill>
                        <a:effectLst/>
                        <a:latin typeface="Calibri" panose="020F0502020204030204" pitchFamily="34" charset="0"/>
                      </a:endParaRPr>
                    </a:p>
                  </a:txBody>
                  <a:tcPr marL="3659" marR="3659" marT="3659" marB="0" anchor="b"/>
                </a:tc>
                <a:extLst>
                  <a:ext uri="{0D108BD9-81ED-4DB2-BD59-A6C34878D82A}">
                    <a16:rowId xmlns:a16="http://schemas.microsoft.com/office/drawing/2014/main" val="2195757208"/>
                  </a:ext>
                </a:extLst>
              </a:tr>
              <a:tr h="216000">
                <a:tc>
                  <a:txBody>
                    <a:bodyPr/>
                    <a:lstStyle/>
                    <a:p>
                      <a:pPr algn="l" fontAlgn="b"/>
                      <a:r>
                        <a:rPr lang="en-US" sz="1050" u="none" strike="noStrike">
                          <a:effectLst/>
                        </a:rPr>
                        <a:t>8.25</a:t>
                      </a:r>
                      <a:endParaRPr lang="en-US" sz="1050" b="0" i="0" u="none" strike="noStrike">
                        <a:solidFill>
                          <a:srgbClr val="000000"/>
                        </a:solidFill>
                        <a:effectLst/>
                        <a:latin typeface="Calibri" panose="020F0502020204030204" pitchFamily="34" charset="0"/>
                      </a:endParaRPr>
                    </a:p>
                  </a:txBody>
                  <a:tcPr marL="3659" marR="3659" marT="3659" marB="0" anchor="b"/>
                </a:tc>
                <a:tc>
                  <a:txBody>
                    <a:bodyPr/>
                    <a:lstStyle/>
                    <a:p>
                      <a:pPr algn="l" fontAlgn="b"/>
                      <a:r>
                        <a:rPr lang="en-US" sz="1050" u="none" strike="noStrike">
                          <a:effectLst/>
                        </a:rPr>
                        <a:t>Secure development life cycle</a:t>
                      </a:r>
                      <a:endParaRPr lang="en-US" sz="1050" b="0" i="0" u="none" strike="noStrike">
                        <a:solidFill>
                          <a:srgbClr val="000000"/>
                        </a:solidFill>
                        <a:effectLst/>
                        <a:latin typeface="Calibri" panose="020F0502020204030204" pitchFamily="34" charset="0"/>
                      </a:endParaRPr>
                    </a:p>
                  </a:txBody>
                  <a:tcPr marL="3659" marR="3659" marT="3659" marB="0" anchor="b"/>
                </a:tc>
                <a:extLst>
                  <a:ext uri="{0D108BD9-81ED-4DB2-BD59-A6C34878D82A}">
                    <a16:rowId xmlns:a16="http://schemas.microsoft.com/office/drawing/2014/main" val="3029174764"/>
                  </a:ext>
                </a:extLst>
              </a:tr>
              <a:tr h="216000">
                <a:tc>
                  <a:txBody>
                    <a:bodyPr/>
                    <a:lstStyle/>
                    <a:p>
                      <a:pPr algn="l" fontAlgn="b"/>
                      <a:r>
                        <a:rPr lang="en-US" sz="1050" u="none" strike="noStrike">
                          <a:effectLst/>
                        </a:rPr>
                        <a:t>8.26</a:t>
                      </a:r>
                      <a:endParaRPr lang="en-US" sz="1050" b="0" i="0" u="none" strike="noStrike">
                        <a:solidFill>
                          <a:srgbClr val="000000"/>
                        </a:solidFill>
                        <a:effectLst/>
                        <a:latin typeface="Calibri" panose="020F0502020204030204" pitchFamily="34" charset="0"/>
                      </a:endParaRPr>
                    </a:p>
                  </a:txBody>
                  <a:tcPr marL="3659" marR="3659" marT="3659" marB="0" anchor="b"/>
                </a:tc>
                <a:tc>
                  <a:txBody>
                    <a:bodyPr/>
                    <a:lstStyle/>
                    <a:p>
                      <a:pPr algn="l" fontAlgn="b"/>
                      <a:r>
                        <a:rPr lang="en-US" sz="1050" u="none" strike="noStrike">
                          <a:effectLst/>
                        </a:rPr>
                        <a:t>Application security requirements</a:t>
                      </a:r>
                      <a:endParaRPr lang="en-US" sz="1050" b="0" i="0" u="none" strike="noStrike">
                        <a:solidFill>
                          <a:srgbClr val="000000"/>
                        </a:solidFill>
                        <a:effectLst/>
                        <a:latin typeface="Calibri" panose="020F0502020204030204" pitchFamily="34" charset="0"/>
                      </a:endParaRPr>
                    </a:p>
                  </a:txBody>
                  <a:tcPr marL="3659" marR="3659" marT="3659" marB="0" anchor="b"/>
                </a:tc>
                <a:extLst>
                  <a:ext uri="{0D108BD9-81ED-4DB2-BD59-A6C34878D82A}">
                    <a16:rowId xmlns:a16="http://schemas.microsoft.com/office/drawing/2014/main" val="431706036"/>
                  </a:ext>
                </a:extLst>
              </a:tr>
              <a:tr h="216000">
                <a:tc>
                  <a:txBody>
                    <a:bodyPr/>
                    <a:lstStyle/>
                    <a:p>
                      <a:pPr algn="l" fontAlgn="b"/>
                      <a:r>
                        <a:rPr lang="en-US" sz="1050" u="none" strike="noStrike">
                          <a:effectLst/>
                        </a:rPr>
                        <a:t>8.27</a:t>
                      </a:r>
                      <a:endParaRPr lang="en-US" sz="1050" b="0" i="0" u="none" strike="noStrike">
                        <a:solidFill>
                          <a:srgbClr val="000000"/>
                        </a:solidFill>
                        <a:effectLst/>
                        <a:latin typeface="Calibri" panose="020F0502020204030204" pitchFamily="34" charset="0"/>
                      </a:endParaRPr>
                    </a:p>
                  </a:txBody>
                  <a:tcPr marL="3659" marR="3659" marT="3659" marB="0" anchor="b"/>
                </a:tc>
                <a:tc>
                  <a:txBody>
                    <a:bodyPr/>
                    <a:lstStyle/>
                    <a:p>
                      <a:pPr algn="l" fontAlgn="b"/>
                      <a:r>
                        <a:rPr lang="en-US" sz="1050" u="none" strike="noStrike">
                          <a:effectLst/>
                        </a:rPr>
                        <a:t>Secure system architecture and engineering principles</a:t>
                      </a:r>
                      <a:endParaRPr lang="en-US" sz="1050" b="0" i="0" u="none" strike="noStrike">
                        <a:solidFill>
                          <a:srgbClr val="000000"/>
                        </a:solidFill>
                        <a:effectLst/>
                        <a:latin typeface="Calibri" panose="020F0502020204030204" pitchFamily="34" charset="0"/>
                      </a:endParaRPr>
                    </a:p>
                  </a:txBody>
                  <a:tcPr marL="3659" marR="3659" marT="3659" marB="0" anchor="b"/>
                </a:tc>
                <a:extLst>
                  <a:ext uri="{0D108BD9-81ED-4DB2-BD59-A6C34878D82A}">
                    <a16:rowId xmlns:a16="http://schemas.microsoft.com/office/drawing/2014/main" val="3179892297"/>
                  </a:ext>
                </a:extLst>
              </a:tr>
              <a:tr h="216000">
                <a:tc>
                  <a:txBody>
                    <a:bodyPr/>
                    <a:lstStyle/>
                    <a:p>
                      <a:pPr algn="l" fontAlgn="b"/>
                      <a:r>
                        <a:rPr lang="en-US" sz="1050" u="none" strike="noStrike">
                          <a:effectLst/>
                        </a:rPr>
                        <a:t>8.28</a:t>
                      </a:r>
                      <a:endParaRPr lang="en-US" sz="1050" b="0" i="0" u="none" strike="noStrike">
                        <a:solidFill>
                          <a:srgbClr val="000000"/>
                        </a:solidFill>
                        <a:effectLst/>
                        <a:latin typeface="Calibri" panose="020F0502020204030204" pitchFamily="34" charset="0"/>
                      </a:endParaRPr>
                    </a:p>
                  </a:txBody>
                  <a:tcPr marL="3659" marR="3659" marT="3659" marB="0" anchor="b"/>
                </a:tc>
                <a:tc>
                  <a:txBody>
                    <a:bodyPr/>
                    <a:lstStyle/>
                    <a:p>
                      <a:pPr algn="l" fontAlgn="b"/>
                      <a:r>
                        <a:rPr lang="en-US" sz="1050" u="none" strike="noStrike">
                          <a:effectLst/>
                        </a:rPr>
                        <a:t>Secure coding</a:t>
                      </a:r>
                      <a:endParaRPr lang="en-US" sz="1050" b="0" i="0" u="none" strike="noStrike">
                        <a:solidFill>
                          <a:srgbClr val="000000"/>
                        </a:solidFill>
                        <a:effectLst/>
                        <a:latin typeface="Calibri" panose="020F0502020204030204" pitchFamily="34" charset="0"/>
                      </a:endParaRPr>
                    </a:p>
                  </a:txBody>
                  <a:tcPr marL="3659" marR="3659" marT="3659" marB="0" anchor="b"/>
                </a:tc>
                <a:extLst>
                  <a:ext uri="{0D108BD9-81ED-4DB2-BD59-A6C34878D82A}">
                    <a16:rowId xmlns:a16="http://schemas.microsoft.com/office/drawing/2014/main" val="2657696423"/>
                  </a:ext>
                </a:extLst>
              </a:tr>
              <a:tr h="216000">
                <a:tc>
                  <a:txBody>
                    <a:bodyPr/>
                    <a:lstStyle/>
                    <a:p>
                      <a:pPr algn="l" fontAlgn="b"/>
                      <a:r>
                        <a:rPr lang="en-US" sz="1050" u="none" strike="noStrike">
                          <a:effectLst/>
                        </a:rPr>
                        <a:t>8.29</a:t>
                      </a:r>
                      <a:endParaRPr lang="en-US" sz="1050" b="0" i="0" u="none" strike="noStrike">
                        <a:solidFill>
                          <a:srgbClr val="000000"/>
                        </a:solidFill>
                        <a:effectLst/>
                        <a:latin typeface="Calibri" panose="020F0502020204030204" pitchFamily="34" charset="0"/>
                      </a:endParaRPr>
                    </a:p>
                  </a:txBody>
                  <a:tcPr marL="3659" marR="3659" marT="3659" marB="0" anchor="b"/>
                </a:tc>
                <a:tc>
                  <a:txBody>
                    <a:bodyPr/>
                    <a:lstStyle/>
                    <a:p>
                      <a:pPr algn="l" fontAlgn="b"/>
                      <a:r>
                        <a:rPr lang="en-US" sz="1050" u="none" strike="noStrike">
                          <a:effectLst/>
                        </a:rPr>
                        <a:t>Security testing in development and acceptance</a:t>
                      </a:r>
                      <a:endParaRPr lang="en-US" sz="1050" b="0" i="0" u="none" strike="noStrike">
                        <a:solidFill>
                          <a:srgbClr val="000000"/>
                        </a:solidFill>
                        <a:effectLst/>
                        <a:latin typeface="Calibri" panose="020F0502020204030204" pitchFamily="34" charset="0"/>
                      </a:endParaRPr>
                    </a:p>
                  </a:txBody>
                  <a:tcPr marL="3659" marR="3659" marT="3659" marB="0" anchor="b"/>
                </a:tc>
                <a:extLst>
                  <a:ext uri="{0D108BD9-81ED-4DB2-BD59-A6C34878D82A}">
                    <a16:rowId xmlns:a16="http://schemas.microsoft.com/office/drawing/2014/main" val="3098799047"/>
                  </a:ext>
                </a:extLst>
              </a:tr>
              <a:tr h="216000">
                <a:tc>
                  <a:txBody>
                    <a:bodyPr/>
                    <a:lstStyle/>
                    <a:p>
                      <a:pPr algn="l" fontAlgn="b"/>
                      <a:r>
                        <a:rPr lang="en-US" sz="1050" u="none" strike="noStrike">
                          <a:effectLst/>
                        </a:rPr>
                        <a:t>8.30</a:t>
                      </a:r>
                      <a:endParaRPr lang="en-US" sz="1050" b="0" i="0" u="none" strike="noStrike">
                        <a:solidFill>
                          <a:srgbClr val="000000"/>
                        </a:solidFill>
                        <a:effectLst/>
                        <a:latin typeface="Calibri" panose="020F0502020204030204" pitchFamily="34" charset="0"/>
                      </a:endParaRPr>
                    </a:p>
                  </a:txBody>
                  <a:tcPr marL="3659" marR="3659" marT="3659" marB="0" anchor="b"/>
                </a:tc>
                <a:tc>
                  <a:txBody>
                    <a:bodyPr/>
                    <a:lstStyle/>
                    <a:p>
                      <a:pPr algn="l" fontAlgn="b"/>
                      <a:r>
                        <a:rPr lang="en-US" sz="1050" u="none" strike="noStrike" dirty="0">
                          <a:effectLst/>
                        </a:rPr>
                        <a:t>Outsourced development</a:t>
                      </a:r>
                      <a:endParaRPr lang="en-US" sz="1050" b="0" i="0" u="none" strike="noStrike" dirty="0">
                        <a:solidFill>
                          <a:srgbClr val="000000"/>
                        </a:solidFill>
                        <a:effectLst/>
                        <a:latin typeface="Calibri" panose="020F0502020204030204" pitchFamily="34" charset="0"/>
                      </a:endParaRPr>
                    </a:p>
                  </a:txBody>
                  <a:tcPr marL="3659" marR="3659" marT="3659" marB="0" anchor="b"/>
                </a:tc>
                <a:extLst>
                  <a:ext uri="{0D108BD9-81ED-4DB2-BD59-A6C34878D82A}">
                    <a16:rowId xmlns:a16="http://schemas.microsoft.com/office/drawing/2014/main" val="3911000290"/>
                  </a:ext>
                </a:extLst>
              </a:tr>
              <a:tr h="216000">
                <a:tc>
                  <a:txBody>
                    <a:bodyPr/>
                    <a:lstStyle/>
                    <a:p>
                      <a:pPr algn="l" fontAlgn="b"/>
                      <a:r>
                        <a:rPr lang="en-US" sz="1050" u="none" strike="noStrike">
                          <a:effectLst/>
                        </a:rPr>
                        <a:t>8.31</a:t>
                      </a:r>
                      <a:endParaRPr lang="en-US" sz="1050" b="0" i="0" u="none" strike="noStrike">
                        <a:solidFill>
                          <a:srgbClr val="000000"/>
                        </a:solidFill>
                        <a:effectLst/>
                        <a:latin typeface="Calibri" panose="020F0502020204030204" pitchFamily="34" charset="0"/>
                      </a:endParaRPr>
                    </a:p>
                  </a:txBody>
                  <a:tcPr marL="3659" marR="3659" marT="3659" marB="0" anchor="b"/>
                </a:tc>
                <a:tc>
                  <a:txBody>
                    <a:bodyPr/>
                    <a:lstStyle/>
                    <a:p>
                      <a:pPr algn="l" fontAlgn="b"/>
                      <a:r>
                        <a:rPr lang="en-US" sz="1050" u="none" strike="noStrike">
                          <a:effectLst/>
                        </a:rPr>
                        <a:t>Separation of development, test and production environments</a:t>
                      </a:r>
                      <a:endParaRPr lang="en-US" sz="1050" b="0" i="0" u="none" strike="noStrike">
                        <a:solidFill>
                          <a:srgbClr val="000000"/>
                        </a:solidFill>
                        <a:effectLst/>
                        <a:latin typeface="Calibri" panose="020F0502020204030204" pitchFamily="34" charset="0"/>
                      </a:endParaRPr>
                    </a:p>
                  </a:txBody>
                  <a:tcPr marL="3659" marR="3659" marT="3659" marB="0" anchor="b"/>
                </a:tc>
                <a:extLst>
                  <a:ext uri="{0D108BD9-81ED-4DB2-BD59-A6C34878D82A}">
                    <a16:rowId xmlns:a16="http://schemas.microsoft.com/office/drawing/2014/main" val="2938724551"/>
                  </a:ext>
                </a:extLst>
              </a:tr>
              <a:tr h="216000">
                <a:tc>
                  <a:txBody>
                    <a:bodyPr/>
                    <a:lstStyle/>
                    <a:p>
                      <a:pPr algn="l" fontAlgn="b"/>
                      <a:r>
                        <a:rPr lang="en-US" sz="1050" u="none" strike="noStrike">
                          <a:effectLst/>
                        </a:rPr>
                        <a:t>8.32</a:t>
                      </a:r>
                      <a:endParaRPr lang="en-US" sz="1050" b="0" i="0" u="none" strike="noStrike">
                        <a:solidFill>
                          <a:srgbClr val="000000"/>
                        </a:solidFill>
                        <a:effectLst/>
                        <a:latin typeface="Calibri" panose="020F0502020204030204" pitchFamily="34" charset="0"/>
                      </a:endParaRPr>
                    </a:p>
                  </a:txBody>
                  <a:tcPr marL="3659" marR="3659" marT="3659" marB="0" anchor="b"/>
                </a:tc>
                <a:tc>
                  <a:txBody>
                    <a:bodyPr/>
                    <a:lstStyle/>
                    <a:p>
                      <a:pPr algn="l" fontAlgn="b"/>
                      <a:r>
                        <a:rPr lang="en-US" sz="1050" u="none" strike="noStrike">
                          <a:effectLst/>
                        </a:rPr>
                        <a:t>Change management</a:t>
                      </a:r>
                      <a:endParaRPr lang="en-US" sz="1050" b="0" i="0" u="none" strike="noStrike">
                        <a:solidFill>
                          <a:srgbClr val="000000"/>
                        </a:solidFill>
                        <a:effectLst/>
                        <a:latin typeface="Calibri" panose="020F0502020204030204" pitchFamily="34" charset="0"/>
                      </a:endParaRPr>
                    </a:p>
                  </a:txBody>
                  <a:tcPr marL="3659" marR="3659" marT="3659" marB="0" anchor="b"/>
                </a:tc>
                <a:extLst>
                  <a:ext uri="{0D108BD9-81ED-4DB2-BD59-A6C34878D82A}">
                    <a16:rowId xmlns:a16="http://schemas.microsoft.com/office/drawing/2014/main" val="2447721966"/>
                  </a:ext>
                </a:extLst>
              </a:tr>
              <a:tr h="216000">
                <a:tc>
                  <a:txBody>
                    <a:bodyPr/>
                    <a:lstStyle/>
                    <a:p>
                      <a:pPr algn="l" fontAlgn="b"/>
                      <a:r>
                        <a:rPr lang="en-US" sz="1050" u="none" strike="noStrike">
                          <a:effectLst/>
                        </a:rPr>
                        <a:t>8.33</a:t>
                      </a:r>
                      <a:endParaRPr lang="en-US" sz="1050" b="0" i="0" u="none" strike="noStrike">
                        <a:solidFill>
                          <a:srgbClr val="000000"/>
                        </a:solidFill>
                        <a:effectLst/>
                        <a:latin typeface="Calibri" panose="020F0502020204030204" pitchFamily="34" charset="0"/>
                      </a:endParaRPr>
                    </a:p>
                  </a:txBody>
                  <a:tcPr marL="3659" marR="3659" marT="3659" marB="0" anchor="b"/>
                </a:tc>
                <a:tc>
                  <a:txBody>
                    <a:bodyPr/>
                    <a:lstStyle/>
                    <a:p>
                      <a:pPr algn="l" fontAlgn="b"/>
                      <a:r>
                        <a:rPr lang="en-US" sz="1050" u="none" strike="noStrike">
                          <a:effectLst/>
                        </a:rPr>
                        <a:t>Test information</a:t>
                      </a:r>
                      <a:endParaRPr lang="en-US" sz="1050" b="0" i="0" u="none" strike="noStrike">
                        <a:solidFill>
                          <a:srgbClr val="000000"/>
                        </a:solidFill>
                        <a:effectLst/>
                        <a:latin typeface="Calibri" panose="020F0502020204030204" pitchFamily="34" charset="0"/>
                      </a:endParaRPr>
                    </a:p>
                  </a:txBody>
                  <a:tcPr marL="3659" marR="3659" marT="3659" marB="0" anchor="b"/>
                </a:tc>
                <a:extLst>
                  <a:ext uri="{0D108BD9-81ED-4DB2-BD59-A6C34878D82A}">
                    <a16:rowId xmlns:a16="http://schemas.microsoft.com/office/drawing/2014/main" val="955886175"/>
                  </a:ext>
                </a:extLst>
              </a:tr>
              <a:tr h="216000">
                <a:tc>
                  <a:txBody>
                    <a:bodyPr/>
                    <a:lstStyle/>
                    <a:p>
                      <a:pPr algn="l" fontAlgn="b"/>
                      <a:r>
                        <a:rPr lang="en-US" sz="1050" u="none" strike="noStrike">
                          <a:effectLst/>
                        </a:rPr>
                        <a:t>8.34</a:t>
                      </a:r>
                      <a:endParaRPr lang="en-US" sz="1050" b="0" i="0" u="none" strike="noStrike">
                        <a:solidFill>
                          <a:srgbClr val="000000"/>
                        </a:solidFill>
                        <a:effectLst/>
                        <a:latin typeface="Calibri" panose="020F0502020204030204" pitchFamily="34" charset="0"/>
                      </a:endParaRPr>
                    </a:p>
                  </a:txBody>
                  <a:tcPr marL="3659" marR="3659" marT="3659" marB="0" anchor="b"/>
                </a:tc>
                <a:tc>
                  <a:txBody>
                    <a:bodyPr/>
                    <a:lstStyle/>
                    <a:p>
                      <a:pPr algn="l" fontAlgn="b"/>
                      <a:r>
                        <a:rPr lang="en-US" sz="1050" u="none" strike="noStrike" dirty="0">
                          <a:effectLst/>
                        </a:rPr>
                        <a:t>Protection of information systems during audit testing</a:t>
                      </a:r>
                      <a:endParaRPr lang="en-US" sz="1050" b="0" i="0" u="none" strike="noStrike" dirty="0">
                        <a:solidFill>
                          <a:srgbClr val="000000"/>
                        </a:solidFill>
                        <a:effectLst/>
                        <a:latin typeface="Calibri" panose="020F0502020204030204" pitchFamily="34" charset="0"/>
                      </a:endParaRPr>
                    </a:p>
                  </a:txBody>
                  <a:tcPr marL="3659" marR="3659" marT="3659" marB="0" anchor="b"/>
                </a:tc>
                <a:extLst>
                  <a:ext uri="{0D108BD9-81ED-4DB2-BD59-A6C34878D82A}">
                    <a16:rowId xmlns:a16="http://schemas.microsoft.com/office/drawing/2014/main" val="1329648324"/>
                  </a:ext>
                </a:extLst>
              </a:tr>
            </a:tbl>
          </a:graphicData>
        </a:graphic>
      </p:graphicFrame>
    </p:spTree>
    <p:extLst>
      <p:ext uri="{BB962C8B-B14F-4D97-AF65-F5344CB8AC3E}">
        <p14:creationId xmlns:p14="http://schemas.microsoft.com/office/powerpoint/2010/main" val="30895636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and Round Single Corner of Rectangle 5">
            <a:extLst>
              <a:ext uri="{FF2B5EF4-FFF2-40B4-BE49-F238E27FC236}">
                <a16:creationId xmlns:a16="http://schemas.microsoft.com/office/drawing/2014/main" id="{227938BC-7310-E141-A10F-2C7516D84386}"/>
              </a:ext>
            </a:extLst>
          </p:cNvPr>
          <p:cNvSpPr/>
          <p:nvPr/>
        </p:nvSpPr>
        <p:spPr>
          <a:xfrm flipV="1">
            <a:off x="0" y="-1"/>
            <a:ext cx="12192000" cy="6858000"/>
          </a:xfrm>
          <a:prstGeom prst="snipRoundRect">
            <a:avLst>
              <a:gd name="adj1" fmla="val 0"/>
              <a:gd name="adj2" fmla="val 159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Snip and Round Single Corner of Rectangle 3">
            <a:extLst>
              <a:ext uri="{FF2B5EF4-FFF2-40B4-BE49-F238E27FC236}">
                <a16:creationId xmlns:a16="http://schemas.microsoft.com/office/drawing/2014/main" id="{2F05C2B1-71D7-954A-9722-0A0D8979BACE}"/>
              </a:ext>
            </a:extLst>
          </p:cNvPr>
          <p:cNvSpPr/>
          <p:nvPr/>
        </p:nvSpPr>
        <p:spPr>
          <a:xfrm flipV="1">
            <a:off x="0" y="647700"/>
            <a:ext cx="11582400" cy="5562600"/>
          </a:xfrm>
          <a:prstGeom prst="snipRoundRect">
            <a:avLst>
              <a:gd name="adj1" fmla="val 0"/>
              <a:gd name="adj2" fmla="val 16667"/>
            </a:avLst>
          </a:prstGeom>
          <a:solidFill>
            <a:srgbClr val="022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D5E4EEEE-5DCF-0C4F-BF09-5D26ECD57A5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38200" y="2617887"/>
            <a:ext cx="1689033" cy="1622226"/>
          </a:xfrm>
          <a:prstGeom prst="rect">
            <a:avLst/>
          </a:prstGeom>
        </p:spPr>
      </p:pic>
      <p:sp>
        <p:nvSpPr>
          <p:cNvPr id="2" name="Rectangle 1">
            <a:extLst>
              <a:ext uri="{FF2B5EF4-FFF2-40B4-BE49-F238E27FC236}">
                <a16:creationId xmlns:a16="http://schemas.microsoft.com/office/drawing/2014/main" id="{AB8AFE96-8632-A045-AAD2-EE5EA7622124}"/>
              </a:ext>
            </a:extLst>
          </p:cNvPr>
          <p:cNvSpPr/>
          <p:nvPr/>
        </p:nvSpPr>
        <p:spPr>
          <a:xfrm>
            <a:off x="3365433" y="3044278"/>
            <a:ext cx="8066632" cy="769441"/>
          </a:xfrm>
          <a:prstGeom prst="rect">
            <a:avLst/>
          </a:prstGeom>
        </p:spPr>
        <p:txBody>
          <a:bodyPr wrap="none">
            <a:spAutoFit/>
          </a:bodyPr>
          <a:lstStyle/>
          <a:p>
            <a:r>
              <a:rPr lang="en-US" sz="4400" dirty="0">
                <a:solidFill>
                  <a:schemeClr val="bg1"/>
                </a:solidFill>
                <a:latin typeface="Montserrat SemiBold" panose="00000700000000000000" pitchFamily="2" charset="0"/>
                <a:cs typeface="Arial" panose="020B0604020202020204" pitchFamily="34" charset="0"/>
              </a:rPr>
              <a:t>3.1. Organizational controls</a:t>
            </a:r>
          </a:p>
        </p:txBody>
      </p:sp>
    </p:spTree>
    <p:extLst>
      <p:ext uri="{BB962C8B-B14F-4D97-AF65-F5344CB8AC3E}">
        <p14:creationId xmlns:p14="http://schemas.microsoft.com/office/powerpoint/2010/main" val="4211974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nip and Round Single Corner of Rectangle 12">
            <a:extLst>
              <a:ext uri="{FF2B5EF4-FFF2-40B4-BE49-F238E27FC236}">
                <a16:creationId xmlns:a16="http://schemas.microsoft.com/office/drawing/2014/main" id="{32D6B25A-A7E7-0844-AF78-AA41DE674CF7}"/>
              </a:ext>
            </a:extLst>
          </p:cNvPr>
          <p:cNvSpPr/>
          <p:nvPr/>
        </p:nvSpPr>
        <p:spPr>
          <a:xfrm flipV="1">
            <a:off x="0" y="2073638"/>
            <a:ext cx="11582400" cy="3717561"/>
          </a:xfrm>
          <a:prstGeom prst="snipRoundRect">
            <a:avLst>
              <a:gd name="adj1" fmla="val 0"/>
              <a:gd name="adj2" fmla="val 166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Snip and Round Single Corner of Rectangle 5">
            <a:extLst>
              <a:ext uri="{FF2B5EF4-FFF2-40B4-BE49-F238E27FC236}">
                <a16:creationId xmlns:a16="http://schemas.microsoft.com/office/drawing/2014/main" id="{F44014CC-97EB-E44F-8014-BF3DEF7A641E}"/>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91C24A18-9AF4-834F-B951-30C7CF973901}"/>
              </a:ext>
            </a:extLst>
          </p:cNvPr>
          <p:cNvSpPr>
            <a:spLocks noGrp="1"/>
          </p:cNvSpPr>
          <p:nvPr>
            <p:ph type="title"/>
          </p:nvPr>
        </p:nvSpPr>
        <p:spPr>
          <a:xfrm>
            <a:off x="228600" y="416168"/>
            <a:ext cx="8686800" cy="715962"/>
          </a:xfrm>
        </p:spPr>
        <p:txBody>
          <a:bodyPr>
            <a:normAutofit/>
          </a:bodyPr>
          <a:lstStyle/>
          <a:p>
            <a:r>
              <a:rPr lang="en-NL" sz="2400" b="1" dirty="0">
                <a:solidFill>
                  <a:schemeClr val="bg1"/>
                </a:solidFill>
                <a:latin typeface="Montserrat SemiBold" panose="00000700000000000000" pitchFamily="2" charset="0"/>
              </a:rPr>
              <a:t>Exam details</a:t>
            </a:r>
          </a:p>
        </p:txBody>
      </p:sp>
      <p:sp>
        <p:nvSpPr>
          <p:cNvPr id="5" name="TextBox 4">
            <a:extLst>
              <a:ext uri="{FF2B5EF4-FFF2-40B4-BE49-F238E27FC236}">
                <a16:creationId xmlns:a16="http://schemas.microsoft.com/office/drawing/2014/main" id="{7A62ADA3-DBF2-6943-966E-454D78B3813E}"/>
              </a:ext>
            </a:extLst>
          </p:cNvPr>
          <p:cNvSpPr txBox="1"/>
          <p:nvPr/>
        </p:nvSpPr>
        <p:spPr>
          <a:xfrm>
            <a:off x="4724400" y="2175570"/>
            <a:ext cx="6629400" cy="3539430"/>
          </a:xfrm>
          <a:prstGeom prst="rect">
            <a:avLst/>
          </a:prstGeom>
          <a:noFill/>
        </p:spPr>
        <p:txBody>
          <a:bodyPr wrap="square" rtlCol="0">
            <a:spAutoFit/>
          </a:bodyPr>
          <a:lstStyle/>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Examination type: 			multiple-choice questions</a:t>
            </a:r>
          </a:p>
          <a:p>
            <a:pPr>
              <a:buClr>
                <a:srgbClr val="002A5A"/>
              </a:buCl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Number of questions: 		30</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Pass mark: 			65% (20/30 questions)</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Open book: 			No</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Notes:				No</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Electronic equipment/aides permitted:	No</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Exam duration:	 		90 minutes</a:t>
            </a:r>
          </a:p>
          <a:p>
            <a:pPr marL="285750" indent="-285750">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a:buClr>
                <a:srgbClr val="002A5A"/>
              </a:buClr>
            </a:pPr>
            <a:r>
              <a:rPr lang="en-GB" sz="1400" dirty="0">
                <a:solidFill>
                  <a:srgbClr val="002A5A"/>
                </a:solidFill>
                <a:latin typeface="Roboto" panose="02000000000000000000" pitchFamily="2" charset="0"/>
                <a:ea typeface="Roboto" panose="02000000000000000000" pitchFamily="2" charset="0"/>
              </a:rPr>
              <a:t>The Rules and Regulations for EXIN’s examinations apply to this exam.</a:t>
            </a:r>
          </a:p>
          <a:p>
            <a:pPr marL="285750" indent="-285750">
              <a:buClr>
                <a:srgbClr val="002A5A"/>
              </a:buClr>
              <a:buFont typeface="Arial" panose="020B0604020202020204" pitchFamily="34" charset="0"/>
              <a:buChar char="•"/>
            </a:pPr>
            <a:endParaRPr lang="en-GB" sz="1400" dirty="0">
              <a:solidFill>
                <a:srgbClr val="002A5A"/>
              </a:solidFill>
            </a:endParaRPr>
          </a:p>
        </p:txBody>
      </p:sp>
      <p:pic>
        <p:nvPicPr>
          <p:cNvPr id="7" name="Graphic 6" descr="Playbook">
            <a:extLst>
              <a:ext uri="{FF2B5EF4-FFF2-40B4-BE49-F238E27FC236}">
                <a16:creationId xmlns:a16="http://schemas.microsoft.com/office/drawing/2014/main" id="{1A837B4B-683B-5140-8813-E3CA1904DE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8335" y="1991254"/>
            <a:ext cx="3882325" cy="3882325"/>
          </a:xfrm>
          <a:prstGeom prst="rect">
            <a:avLst/>
          </a:prstGeom>
        </p:spPr>
      </p:pic>
      <p:sp>
        <p:nvSpPr>
          <p:cNvPr id="3" name="Slide Number Placeholder 2">
            <a:extLst>
              <a:ext uri="{FF2B5EF4-FFF2-40B4-BE49-F238E27FC236}">
                <a16:creationId xmlns:a16="http://schemas.microsoft.com/office/drawing/2014/main" id="{263F1F4F-2E6C-4BE7-B04A-208C70F91ACB}"/>
              </a:ext>
            </a:extLst>
          </p:cNvPr>
          <p:cNvSpPr>
            <a:spLocks noGrp="1"/>
          </p:cNvSpPr>
          <p:nvPr>
            <p:ph type="sldNum" sz="quarter" idx="12"/>
          </p:nvPr>
        </p:nvSpPr>
        <p:spPr/>
        <p:txBody>
          <a:bodyPr/>
          <a:lstStyle/>
          <a:p>
            <a:pPr>
              <a:defRPr/>
            </a:pPr>
            <a:r>
              <a:rPr lang="nl-NL" dirty="0"/>
              <a:t>00</a:t>
            </a:r>
            <a:fld id="{9F9C513E-46E7-41BD-BB3E-DA3B88637FB3}" type="slidenum">
              <a:rPr lang="nl-NL" smtClean="0"/>
              <a:pPr>
                <a:defRPr/>
              </a:pPr>
              <a:t>7</a:t>
            </a:fld>
            <a:endParaRPr lang="nl-NL" dirty="0"/>
          </a:p>
        </p:txBody>
      </p:sp>
    </p:spTree>
    <p:extLst>
      <p:ext uri="{BB962C8B-B14F-4D97-AF65-F5344CB8AC3E}">
        <p14:creationId xmlns:p14="http://schemas.microsoft.com/office/powerpoint/2010/main" val="1518066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Examples of organizational controls</a:t>
            </a:r>
            <a:endParaRPr lang="en-NL" sz="2400" b="1" dirty="0">
              <a:solidFill>
                <a:schemeClr val="bg1"/>
              </a:solidFill>
              <a:latin typeface="Montserrat SemiBold" panose="00000700000000000000" pitchFamily="2" charset="0"/>
            </a:endParaRPr>
          </a:p>
        </p:txBody>
      </p:sp>
      <p:sp>
        <p:nvSpPr>
          <p:cNvPr id="2" name="Rectangle 1">
            <a:extLst>
              <a:ext uri="{FF2B5EF4-FFF2-40B4-BE49-F238E27FC236}">
                <a16:creationId xmlns:a16="http://schemas.microsoft.com/office/drawing/2014/main" id="{5C58BB41-B1DF-B449-81EF-42D52DA37229}"/>
              </a:ext>
            </a:extLst>
          </p:cNvPr>
          <p:cNvSpPr/>
          <p:nvPr/>
        </p:nvSpPr>
        <p:spPr>
          <a:xfrm>
            <a:off x="1674480" y="1618446"/>
            <a:ext cx="4269120" cy="954107"/>
          </a:xfrm>
          <a:prstGeom prst="rect">
            <a:avLst/>
          </a:prstGeom>
        </p:spPr>
        <p:txBody>
          <a:bodyPr wrap="square">
            <a:spAutoFit/>
          </a:bodyPr>
          <a:lstStyle/>
          <a:p>
            <a:pPr>
              <a:buClr>
                <a:srgbClr val="00B0F0"/>
              </a:buClr>
            </a:pPr>
            <a:r>
              <a:rPr lang="en-GB" sz="1400" b="1" dirty="0">
                <a:solidFill>
                  <a:srgbClr val="009DE0"/>
                </a:solidFill>
                <a:latin typeface="Roboto" panose="02000000000000000000" pitchFamily="2" charset="0"/>
                <a:ea typeface="Roboto" panose="02000000000000000000" pitchFamily="2" charset="0"/>
              </a:rPr>
              <a:t>Policies for information security</a:t>
            </a:r>
          </a:p>
          <a:p>
            <a:pPr>
              <a:buClr>
                <a:srgbClr val="00B0F0"/>
              </a:buClr>
            </a:pPr>
            <a:r>
              <a:rPr lang="en-GB" sz="1400" dirty="0">
                <a:solidFill>
                  <a:srgbClr val="002A5A"/>
                </a:solidFill>
                <a:latin typeface="Roboto" panose="02000000000000000000" pitchFamily="2" charset="0"/>
                <a:ea typeface="Roboto" panose="02000000000000000000" pitchFamily="2" charset="0"/>
              </a:rPr>
              <a:t>A document that helps all employees to understand why information security is important and what their role is.</a:t>
            </a:r>
          </a:p>
        </p:txBody>
      </p:sp>
      <p:sp>
        <p:nvSpPr>
          <p:cNvPr id="3" name="Oval 2">
            <a:extLst>
              <a:ext uri="{FF2B5EF4-FFF2-40B4-BE49-F238E27FC236}">
                <a16:creationId xmlns:a16="http://schemas.microsoft.com/office/drawing/2014/main" id="{9AB0C0B6-0D68-8446-BCD2-C0F63463CE40}"/>
              </a:ext>
            </a:extLst>
          </p:cNvPr>
          <p:cNvSpPr/>
          <p:nvPr/>
        </p:nvSpPr>
        <p:spPr>
          <a:xfrm>
            <a:off x="693821" y="1676400"/>
            <a:ext cx="838200" cy="8382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a:t>5.1</a:t>
            </a:r>
          </a:p>
        </p:txBody>
      </p:sp>
      <p:sp>
        <p:nvSpPr>
          <p:cNvPr id="25" name="Oval 24">
            <a:extLst>
              <a:ext uri="{FF2B5EF4-FFF2-40B4-BE49-F238E27FC236}">
                <a16:creationId xmlns:a16="http://schemas.microsoft.com/office/drawing/2014/main" id="{45B11074-112F-E34F-B32A-36DD22BD861B}"/>
              </a:ext>
            </a:extLst>
          </p:cNvPr>
          <p:cNvSpPr/>
          <p:nvPr/>
        </p:nvSpPr>
        <p:spPr>
          <a:xfrm>
            <a:off x="685800" y="3297962"/>
            <a:ext cx="838200" cy="8382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r>
              <a:rPr lang="en-NL"/>
              <a:t>.</a:t>
            </a:r>
            <a:r>
              <a:rPr lang="en-US"/>
              <a:t>7</a:t>
            </a:r>
            <a:endParaRPr lang="en-NL"/>
          </a:p>
        </p:txBody>
      </p:sp>
      <p:sp>
        <p:nvSpPr>
          <p:cNvPr id="27" name="Oval 26">
            <a:extLst>
              <a:ext uri="{FF2B5EF4-FFF2-40B4-BE49-F238E27FC236}">
                <a16:creationId xmlns:a16="http://schemas.microsoft.com/office/drawing/2014/main" id="{F3769E83-E53D-B842-BA54-0E14FB1BFDFF}"/>
              </a:ext>
            </a:extLst>
          </p:cNvPr>
          <p:cNvSpPr/>
          <p:nvPr/>
        </p:nvSpPr>
        <p:spPr>
          <a:xfrm>
            <a:off x="697832" y="4919524"/>
            <a:ext cx="838200" cy="8382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5.9 -5.11</a:t>
            </a:r>
            <a:endParaRPr lang="en-NL" dirty="0"/>
          </a:p>
        </p:txBody>
      </p:sp>
      <p:sp>
        <p:nvSpPr>
          <p:cNvPr id="28" name="Oval 27">
            <a:extLst>
              <a:ext uri="{FF2B5EF4-FFF2-40B4-BE49-F238E27FC236}">
                <a16:creationId xmlns:a16="http://schemas.microsoft.com/office/drawing/2014/main" id="{D23B4863-BBD6-F045-88DB-D8DDA7BBB821}"/>
              </a:ext>
            </a:extLst>
          </p:cNvPr>
          <p:cNvSpPr/>
          <p:nvPr/>
        </p:nvSpPr>
        <p:spPr>
          <a:xfrm>
            <a:off x="6324600" y="1676400"/>
            <a:ext cx="838200" cy="8382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5.12</a:t>
            </a:r>
            <a:endParaRPr lang="en-NL"/>
          </a:p>
        </p:txBody>
      </p:sp>
      <p:sp>
        <p:nvSpPr>
          <p:cNvPr id="29" name="Oval 28">
            <a:extLst>
              <a:ext uri="{FF2B5EF4-FFF2-40B4-BE49-F238E27FC236}">
                <a16:creationId xmlns:a16="http://schemas.microsoft.com/office/drawing/2014/main" id="{57C8578D-1CE9-A941-8771-8D32F8319F75}"/>
              </a:ext>
            </a:extLst>
          </p:cNvPr>
          <p:cNvSpPr/>
          <p:nvPr/>
        </p:nvSpPr>
        <p:spPr>
          <a:xfrm>
            <a:off x="6324600" y="3297962"/>
            <a:ext cx="838200" cy="8382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5.37</a:t>
            </a:r>
            <a:endParaRPr lang="en-NL"/>
          </a:p>
        </p:txBody>
      </p:sp>
      <p:sp>
        <p:nvSpPr>
          <p:cNvPr id="30" name="Oval 29">
            <a:extLst>
              <a:ext uri="{FF2B5EF4-FFF2-40B4-BE49-F238E27FC236}">
                <a16:creationId xmlns:a16="http://schemas.microsoft.com/office/drawing/2014/main" id="{C07F1010-F4AB-0243-8109-7DEE6756DD60}"/>
              </a:ext>
            </a:extLst>
          </p:cNvPr>
          <p:cNvSpPr/>
          <p:nvPr/>
        </p:nvSpPr>
        <p:spPr>
          <a:xfrm>
            <a:off x="6324600" y="4919524"/>
            <a:ext cx="838200" cy="8382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a:t>5.1</a:t>
            </a:r>
            <a:r>
              <a:rPr lang="en-US" dirty="0"/>
              <a:t>9-5.21</a:t>
            </a:r>
            <a:endParaRPr lang="en-NL"/>
          </a:p>
        </p:txBody>
      </p:sp>
      <p:sp>
        <p:nvSpPr>
          <p:cNvPr id="31" name="Rectangle 30">
            <a:extLst>
              <a:ext uri="{FF2B5EF4-FFF2-40B4-BE49-F238E27FC236}">
                <a16:creationId xmlns:a16="http://schemas.microsoft.com/office/drawing/2014/main" id="{4986977E-5D08-D544-B560-FD002E4FA15F}"/>
              </a:ext>
            </a:extLst>
          </p:cNvPr>
          <p:cNvSpPr/>
          <p:nvPr/>
        </p:nvSpPr>
        <p:spPr>
          <a:xfrm>
            <a:off x="1674480" y="3347730"/>
            <a:ext cx="4269120" cy="738664"/>
          </a:xfrm>
          <a:prstGeom prst="rect">
            <a:avLst/>
          </a:prstGeom>
        </p:spPr>
        <p:txBody>
          <a:bodyPr wrap="square">
            <a:spAutoFit/>
          </a:bodyPr>
          <a:lstStyle/>
          <a:p>
            <a:pPr>
              <a:buClr>
                <a:srgbClr val="00B0F0"/>
              </a:buClr>
            </a:pPr>
            <a:r>
              <a:rPr lang="en-GB" sz="1400" b="1" dirty="0">
                <a:solidFill>
                  <a:srgbClr val="009DE0"/>
                </a:solidFill>
                <a:latin typeface="Roboto" panose="02000000000000000000" pitchFamily="2" charset="0"/>
                <a:ea typeface="Roboto" panose="02000000000000000000" pitchFamily="2" charset="0"/>
              </a:rPr>
              <a:t>Threat intelligence</a:t>
            </a:r>
          </a:p>
          <a:p>
            <a:pPr>
              <a:buClr>
                <a:srgbClr val="00B0F0"/>
              </a:buClr>
            </a:pPr>
            <a:r>
              <a:rPr lang="en-GB" sz="1400" dirty="0">
                <a:solidFill>
                  <a:srgbClr val="002A5A"/>
                </a:solidFill>
                <a:latin typeface="Roboto" panose="02000000000000000000" pitchFamily="2" charset="0"/>
                <a:ea typeface="Roboto" panose="02000000000000000000" pitchFamily="2" charset="0"/>
              </a:rPr>
              <a:t>Describes the security organization, confidentiality agreements and how to deal with relevant parties.</a:t>
            </a:r>
          </a:p>
        </p:txBody>
      </p:sp>
      <p:sp>
        <p:nvSpPr>
          <p:cNvPr id="32" name="Rectangle 31">
            <a:extLst>
              <a:ext uri="{FF2B5EF4-FFF2-40B4-BE49-F238E27FC236}">
                <a16:creationId xmlns:a16="http://schemas.microsoft.com/office/drawing/2014/main" id="{2F933962-4309-4440-959E-49FFD162363E}"/>
              </a:ext>
            </a:extLst>
          </p:cNvPr>
          <p:cNvSpPr/>
          <p:nvPr/>
        </p:nvSpPr>
        <p:spPr>
          <a:xfrm>
            <a:off x="1674480" y="5019060"/>
            <a:ext cx="4269120" cy="738664"/>
          </a:xfrm>
          <a:prstGeom prst="rect">
            <a:avLst/>
          </a:prstGeom>
        </p:spPr>
        <p:txBody>
          <a:bodyPr wrap="square">
            <a:spAutoFit/>
          </a:bodyPr>
          <a:lstStyle/>
          <a:p>
            <a:pPr>
              <a:buClr>
                <a:srgbClr val="00B0F0"/>
              </a:buClr>
            </a:pPr>
            <a:r>
              <a:rPr lang="en-GB" sz="1400" b="1">
                <a:solidFill>
                  <a:srgbClr val="009DE0"/>
                </a:solidFill>
                <a:latin typeface="Roboto" panose="02000000000000000000" pitchFamily="2" charset="0"/>
                <a:ea typeface="Roboto" panose="02000000000000000000" pitchFamily="2" charset="0"/>
              </a:rPr>
              <a:t>Asset management</a:t>
            </a:r>
          </a:p>
          <a:p>
            <a:pPr>
              <a:buClr>
                <a:srgbClr val="00B0F0"/>
              </a:buClr>
            </a:pPr>
            <a:r>
              <a:rPr lang="en-GB" sz="1400">
                <a:solidFill>
                  <a:srgbClr val="002A5A"/>
                </a:solidFill>
                <a:latin typeface="Roboto" panose="02000000000000000000" pitchFamily="2" charset="0"/>
                <a:ea typeface="Roboto" panose="02000000000000000000" pitchFamily="2" charset="0"/>
              </a:rPr>
              <a:t>Procedures for the inventory, ownership and use of</a:t>
            </a:r>
          </a:p>
          <a:p>
            <a:pPr>
              <a:buClr>
                <a:srgbClr val="00B0F0"/>
              </a:buClr>
            </a:pPr>
            <a:r>
              <a:rPr lang="en-GB" sz="1400">
                <a:solidFill>
                  <a:srgbClr val="002A5A"/>
                </a:solidFill>
                <a:latin typeface="Roboto" panose="02000000000000000000" pitchFamily="2" charset="0"/>
                <a:ea typeface="Roboto" panose="02000000000000000000" pitchFamily="2" charset="0"/>
              </a:rPr>
              <a:t>assets.</a:t>
            </a:r>
          </a:p>
        </p:txBody>
      </p:sp>
      <p:sp>
        <p:nvSpPr>
          <p:cNvPr id="33" name="Rectangle 32">
            <a:extLst>
              <a:ext uri="{FF2B5EF4-FFF2-40B4-BE49-F238E27FC236}">
                <a16:creationId xmlns:a16="http://schemas.microsoft.com/office/drawing/2014/main" id="{E9D1ADB8-55FD-9749-94B8-0E819D72B3D3}"/>
              </a:ext>
            </a:extLst>
          </p:cNvPr>
          <p:cNvSpPr/>
          <p:nvPr/>
        </p:nvSpPr>
        <p:spPr>
          <a:xfrm>
            <a:off x="7238040" y="1656347"/>
            <a:ext cx="4269120" cy="1169551"/>
          </a:xfrm>
          <a:prstGeom prst="rect">
            <a:avLst/>
          </a:prstGeom>
        </p:spPr>
        <p:txBody>
          <a:bodyPr wrap="square">
            <a:spAutoFit/>
          </a:bodyPr>
          <a:lstStyle/>
          <a:p>
            <a:pPr>
              <a:buClr>
                <a:srgbClr val="00B0F0"/>
              </a:buClr>
            </a:pPr>
            <a:r>
              <a:rPr lang="en-US" sz="1400" b="1" dirty="0">
                <a:solidFill>
                  <a:srgbClr val="009DE0"/>
                </a:solidFill>
                <a:latin typeface="Roboto" panose="02000000000000000000" pitchFamily="2" charset="0"/>
                <a:ea typeface="Roboto" panose="02000000000000000000" pitchFamily="2" charset="0"/>
              </a:rPr>
              <a:t>Classification of information</a:t>
            </a:r>
          </a:p>
          <a:p>
            <a:pPr>
              <a:buClr>
                <a:srgbClr val="00B0F0"/>
              </a:buClr>
            </a:pPr>
            <a:r>
              <a:rPr lang="en-US" sz="1400" dirty="0">
                <a:solidFill>
                  <a:srgbClr val="002A5A"/>
                </a:solidFill>
                <a:latin typeface="Roboto" panose="02000000000000000000" pitchFamily="2" charset="0"/>
                <a:ea typeface="Roboto" panose="02000000000000000000" pitchFamily="2" charset="0"/>
              </a:rPr>
              <a:t>Procedures for the classification of types of information and correct handling of these various types.</a:t>
            </a:r>
          </a:p>
          <a:p>
            <a:pPr>
              <a:buClr>
                <a:srgbClr val="00B0F0"/>
              </a:buClr>
            </a:pPr>
            <a:endParaRPr lang="en-US" sz="1400" dirty="0">
              <a:latin typeface="Roboto" panose="02000000000000000000" pitchFamily="2" charset="0"/>
              <a:ea typeface="Roboto" panose="02000000000000000000" pitchFamily="2" charset="0"/>
            </a:endParaRPr>
          </a:p>
        </p:txBody>
      </p:sp>
      <p:sp>
        <p:nvSpPr>
          <p:cNvPr id="34" name="Rectangle 33">
            <a:extLst>
              <a:ext uri="{FF2B5EF4-FFF2-40B4-BE49-F238E27FC236}">
                <a16:creationId xmlns:a16="http://schemas.microsoft.com/office/drawing/2014/main" id="{5F862F2E-F0F6-0843-ACCF-FF6779A0CA25}"/>
              </a:ext>
            </a:extLst>
          </p:cNvPr>
          <p:cNvSpPr/>
          <p:nvPr/>
        </p:nvSpPr>
        <p:spPr>
          <a:xfrm>
            <a:off x="7238040" y="3347730"/>
            <a:ext cx="4269120" cy="954107"/>
          </a:xfrm>
          <a:prstGeom prst="rect">
            <a:avLst/>
          </a:prstGeom>
        </p:spPr>
        <p:txBody>
          <a:bodyPr wrap="square">
            <a:spAutoFit/>
          </a:bodyPr>
          <a:lstStyle/>
          <a:p>
            <a:pPr>
              <a:buClr>
                <a:srgbClr val="00B0F0"/>
              </a:buClr>
            </a:pPr>
            <a:r>
              <a:rPr lang="en-GB" sz="1400" b="1">
                <a:solidFill>
                  <a:srgbClr val="009DE0"/>
                </a:solidFill>
                <a:latin typeface="Roboto" panose="02000000000000000000" pitchFamily="2" charset="0"/>
                <a:ea typeface="Roboto" panose="02000000000000000000" pitchFamily="2" charset="0"/>
              </a:rPr>
              <a:t>Documented operating procedures</a:t>
            </a:r>
          </a:p>
          <a:p>
            <a:pPr>
              <a:buClr>
                <a:srgbClr val="00B0F0"/>
              </a:buClr>
            </a:pPr>
            <a:r>
              <a:rPr lang="en-GB" sz="1400">
                <a:solidFill>
                  <a:srgbClr val="002A5A"/>
                </a:solidFill>
                <a:latin typeface="Roboto" panose="02000000000000000000" pitchFamily="2" charset="0"/>
                <a:ea typeface="Roboto" panose="02000000000000000000" pitchFamily="2" charset="0"/>
              </a:rPr>
              <a:t>All day-to-day procedures for information management, procedures for separation of duties and development, test and operation.</a:t>
            </a:r>
          </a:p>
        </p:txBody>
      </p:sp>
      <p:sp>
        <p:nvSpPr>
          <p:cNvPr id="35" name="Rectangle 34">
            <a:extLst>
              <a:ext uri="{FF2B5EF4-FFF2-40B4-BE49-F238E27FC236}">
                <a16:creationId xmlns:a16="http://schemas.microsoft.com/office/drawing/2014/main" id="{40075A4F-D03A-9E44-9698-D4F033AC0AA3}"/>
              </a:ext>
            </a:extLst>
          </p:cNvPr>
          <p:cNvSpPr/>
          <p:nvPr/>
        </p:nvSpPr>
        <p:spPr>
          <a:xfrm>
            <a:off x="7238040" y="4969292"/>
            <a:ext cx="4269120" cy="1169551"/>
          </a:xfrm>
          <a:prstGeom prst="rect">
            <a:avLst/>
          </a:prstGeom>
        </p:spPr>
        <p:txBody>
          <a:bodyPr wrap="square">
            <a:spAutoFit/>
          </a:bodyPr>
          <a:lstStyle/>
          <a:p>
            <a:pPr>
              <a:buClr>
                <a:srgbClr val="00B0F0"/>
              </a:buClr>
            </a:pPr>
            <a:r>
              <a:rPr lang="en-GB" sz="1400" b="1">
                <a:solidFill>
                  <a:srgbClr val="009DE0"/>
                </a:solidFill>
                <a:latin typeface="Roboto" panose="02000000000000000000" pitchFamily="2" charset="0"/>
                <a:ea typeface="Roboto" panose="02000000000000000000" pitchFamily="2" charset="0"/>
              </a:rPr>
              <a:t>Information security in supplier relationships</a:t>
            </a:r>
          </a:p>
          <a:p>
            <a:pPr>
              <a:buClr>
                <a:srgbClr val="00B0F0"/>
              </a:buClr>
            </a:pPr>
            <a:r>
              <a:rPr lang="en-GB" sz="1400">
                <a:solidFill>
                  <a:srgbClr val="002A5A"/>
                </a:solidFill>
                <a:latin typeface="Roboto" panose="02000000000000000000" pitchFamily="2" charset="0"/>
                <a:ea typeface="Roboto" panose="02000000000000000000" pitchFamily="2" charset="0"/>
              </a:rPr>
              <a:t>Identification of risks when dealing with external parties (suppliers, customers etc.) and including these in contracts.</a:t>
            </a:r>
          </a:p>
          <a:p>
            <a:pPr>
              <a:buClr>
                <a:srgbClr val="00B0F0"/>
              </a:buClr>
            </a:pPr>
            <a:endParaRPr lang="en-GB" sz="1400">
              <a:latin typeface="Roboto" panose="02000000000000000000" pitchFamily="2" charset="0"/>
              <a:ea typeface="Roboto" panose="02000000000000000000" pitchFamily="2" charset="0"/>
            </a:endParaRPr>
          </a:p>
        </p:txBody>
      </p:sp>
      <p:sp>
        <p:nvSpPr>
          <p:cNvPr id="36" name="Text Box 5">
            <a:extLst>
              <a:ext uri="{FF2B5EF4-FFF2-40B4-BE49-F238E27FC236}">
                <a16:creationId xmlns:a16="http://schemas.microsoft.com/office/drawing/2014/main" id="{0421C849-98C3-A94D-9EAF-ED509005F453}"/>
              </a:ext>
            </a:extLst>
          </p:cNvPr>
          <p:cNvSpPr txBox="1">
            <a:spLocks noChangeArrowheads="1"/>
          </p:cNvSpPr>
          <p:nvPr/>
        </p:nvSpPr>
        <p:spPr bwMode="auto">
          <a:xfrm>
            <a:off x="1331616" y="6370770"/>
            <a:ext cx="822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GB" altLang="en-US" sz="1200" b="1" i="1">
                <a:solidFill>
                  <a:srgbClr val="002A5A"/>
                </a:solidFill>
                <a:latin typeface="Roboto" panose="02000000000000000000" pitchFamily="2" charset="0"/>
                <a:ea typeface="Roboto" panose="02000000000000000000" pitchFamily="2" charset="0"/>
              </a:rPr>
              <a:t>Note: not all ISO/IEC 27002 controls are included; this list is not exhaustive, the numbers refer to ISO/IEC 27002:2022.</a:t>
            </a:r>
          </a:p>
        </p:txBody>
      </p:sp>
      <p:sp>
        <p:nvSpPr>
          <p:cNvPr id="6" name="Slide Number Placeholder 5">
            <a:extLst>
              <a:ext uri="{FF2B5EF4-FFF2-40B4-BE49-F238E27FC236}">
                <a16:creationId xmlns:a16="http://schemas.microsoft.com/office/drawing/2014/main" id="{AA77C210-0966-43D4-A1F1-51C8F22A62A2}"/>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70</a:t>
            </a:fld>
            <a:endParaRPr lang="nl-NL"/>
          </a:p>
        </p:txBody>
      </p:sp>
    </p:spTree>
    <p:extLst>
      <p:ext uri="{BB962C8B-B14F-4D97-AF65-F5344CB8AC3E}">
        <p14:creationId xmlns:p14="http://schemas.microsoft.com/office/powerpoint/2010/main" val="9734392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5.1 Policies for information security</a:t>
            </a:r>
            <a:endParaRPr lang="en-NL" sz="2400" b="1" dirty="0">
              <a:solidFill>
                <a:schemeClr val="bg1"/>
              </a:solidFill>
              <a:latin typeface="Montserrat SemiBold" panose="00000700000000000000" pitchFamily="2" charset="0"/>
            </a:endParaRPr>
          </a:p>
        </p:txBody>
      </p:sp>
      <p:sp>
        <p:nvSpPr>
          <p:cNvPr id="2" name="Rectangle 1">
            <a:extLst>
              <a:ext uri="{FF2B5EF4-FFF2-40B4-BE49-F238E27FC236}">
                <a16:creationId xmlns:a16="http://schemas.microsoft.com/office/drawing/2014/main" id="{5C58BB41-B1DF-B449-81EF-42D52DA37229}"/>
              </a:ext>
            </a:extLst>
          </p:cNvPr>
          <p:cNvSpPr/>
          <p:nvPr/>
        </p:nvSpPr>
        <p:spPr>
          <a:xfrm>
            <a:off x="1304364" y="2819400"/>
            <a:ext cx="1905000" cy="646331"/>
          </a:xfrm>
          <a:prstGeom prst="rect">
            <a:avLst/>
          </a:prstGeom>
        </p:spPr>
        <p:txBody>
          <a:bodyPr wrap="square">
            <a:spAutoFit/>
          </a:bodyPr>
          <a:lstStyle/>
          <a:p>
            <a:pPr algn="ctr">
              <a:buClr>
                <a:srgbClr val="00B0F0"/>
              </a:buClr>
            </a:pPr>
            <a:r>
              <a:rPr lang="en-GB" sz="1200" dirty="0">
                <a:solidFill>
                  <a:srgbClr val="002A5A"/>
                </a:solidFill>
                <a:latin typeface="Roboto" panose="02000000000000000000" pitchFamily="2" charset="0"/>
                <a:ea typeface="Roboto" panose="02000000000000000000" pitchFamily="2" charset="0"/>
              </a:rPr>
              <a:t>Information security policy and its review process</a:t>
            </a:r>
          </a:p>
        </p:txBody>
      </p:sp>
      <p:sp>
        <p:nvSpPr>
          <p:cNvPr id="28" name="Oval 27">
            <a:extLst>
              <a:ext uri="{FF2B5EF4-FFF2-40B4-BE49-F238E27FC236}">
                <a16:creationId xmlns:a16="http://schemas.microsoft.com/office/drawing/2014/main" id="{D23B4863-BBD6-F045-88DB-D8DDA7BBB821}"/>
              </a:ext>
            </a:extLst>
          </p:cNvPr>
          <p:cNvSpPr/>
          <p:nvPr/>
        </p:nvSpPr>
        <p:spPr>
          <a:xfrm>
            <a:off x="1645023" y="1600200"/>
            <a:ext cx="1219200" cy="11430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0" name="Graphic 9" descr="Document">
            <a:extLst>
              <a:ext uri="{FF2B5EF4-FFF2-40B4-BE49-F238E27FC236}">
                <a16:creationId xmlns:a16="http://schemas.microsoft.com/office/drawing/2014/main" id="{053E0A55-987F-A245-AF8D-471264E3CA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5000" y="1825622"/>
            <a:ext cx="688978" cy="688978"/>
          </a:xfrm>
          <a:prstGeom prst="rect">
            <a:avLst/>
          </a:prstGeom>
        </p:spPr>
      </p:pic>
      <p:sp>
        <p:nvSpPr>
          <p:cNvPr id="3" name="Slide Number Placeholder 2">
            <a:extLst>
              <a:ext uri="{FF2B5EF4-FFF2-40B4-BE49-F238E27FC236}">
                <a16:creationId xmlns:a16="http://schemas.microsoft.com/office/drawing/2014/main" id="{B0B3AAC8-A3C7-473F-B728-06BCE5741680}"/>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71</a:t>
            </a:fld>
            <a:endParaRPr lang="nl-NL"/>
          </a:p>
        </p:txBody>
      </p:sp>
      <p:pic>
        <p:nvPicPr>
          <p:cNvPr id="7" name="Picture 6">
            <a:extLst>
              <a:ext uri="{FF2B5EF4-FFF2-40B4-BE49-F238E27FC236}">
                <a16:creationId xmlns:a16="http://schemas.microsoft.com/office/drawing/2014/main" id="{1D755648-7725-D54F-B336-B9E8858F44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3987189"/>
            <a:ext cx="10147300" cy="1485900"/>
          </a:xfrm>
          <a:prstGeom prst="rect">
            <a:avLst/>
          </a:prstGeom>
        </p:spPr>
      </p:pic>
    </p:spTree>
    <p:extLst>
      <p:ext uri="{BB962C8B-B14F-4D97-AF65-F5344CB8AC3E}">
        <p14:creationId xmlns:p14="http://schemas.microsoft.com/office/powerpoint/2010/main" val="31241058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a:solidFill>
                  <a:schemeClr val="bg1"/>
                </a:solidFill>
                <a:latin typeface="Montserrat SemiBold" panose="00000700000000000000" pitchFamily="2" charset="0"/>
              </a:rPr>
              <a:t>5.37 Documented operating procedures</a:t>
            </a:r>
            <a:endParaRPr lang="en-NL" sz="2400" b="1">
              <a:solidFill>
                <a:schemeClr val="bg1"/>
              </a:solidFill>
              <a:latin typeface="Montserrat SemiBold" panose="00000700000000000000" pitchFamily="2" charset="0"/>
            </a:endParaRPr>
          </a:p>
        </p:txBody>
      </p:sp>
      <p:sp>
        <p:nvSpPr>
          <p:cNvPr id="2" name="Rectangle 1">
            <a:extLst>
              <a:ext uri="{FF2B5EF4-FFF2-40B4-BE49-F238E27FC236}">
                <a16:creationId xmlns:a16="http://schemas.microsoft.com/office/drawing/2014/main" id="{5C58BB41-B1DF-B449-81EF-42D52DA37229}"/>
              </a:ext>
            </a:extLst>
          </p:cNvPr>
          <p:cNvSpPr/>
          <p:nvPr/>
        </p:nvSpPr>
        <p:spPr>
          <a:xfrm>
            <a:off x="1304364" y="2982567"/>
            <a:ext cx="1905000" cy="646331"/>
          </a:xfrm>
          <a:prstGeom prst="rect">
            <a:avLst/>
          </a:prstGeom>
        </p:spPr>
        <p:txBody>
          <a:bodyPr wrap="square">
            <a:spAutoFit/>
          </a:bodyPr>
          <a:lstStyle/>
          <a:p>
            <a:pPr algn="ctr">
              <a:buClr>
                <a:srgbClr val="00B0F0"/>
              </a:buClr>
            </a:pPr>
            <a:r>
              <a:rPr lang="en-GB" sz="1200" dirty="0">
                <a:solidFill>
                  <a:srgbClr val="002A5A"/>
                </a:solidFill>
                <a:latin typeface="Roboto" panose="02000000000000000000" pitchFamily="2" charset="0"/>
                <a:ea typeface="Roboto" panose="02000000000000000000" pitchFamily="2" charset="0"/>
              </a:rPr>
              <a:t>Information security policy and its review process</a:t>
            </a:r>
          </a:p>
        </p:txBody>
      </p:sp>
      <p:sp>
        <p:nvSpPr>
          <p:cNvPr id="28" name="Oval 27">
            <a:extLst>
              <a:ext uri="{FF2B5EF4-FFF2-40B4-BE49-F238E27FC236}">
                <a16:creationId xmlns:a16="http://schemas.microsoft.com/office/drawing/2014/main" id="{D23B4863-BBD6-F045-88DB-D8DDA7BBB821}"/>
              </a:ext>
            </a:extLst>
          </p:cNvPr>
          <p:cNvSpPr/>
          <p:nvPr/>
        </p:nvSpPr>
        <p:spPr>
          <a:xfrm>
            <a:off x="1645023" y="1600200"/>
            <a:ext cx="1219200" cy="11430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ectangle 18">
            <a:extLst>
              <a:ext uri="{FF2B5EF4-FFF2-40B4-BE49-F238E27FC236}">
                <a16:creationId xmlns:a16="http://schemas.microsoft.com/office/drawing/2014/main" id="{3BDB8211-D930-144C-8658-56CC6214F917}"/>
              </a:ext>
            </a:extLst>
          </p:cNvPr>
          <p:cNvSpPr/>
          <p:nvPr/>
        </p:nvSpPr>
        <p:spPr>
          <a:xfrm>
            <a:off x="3182470" y="2982567"/>
            <a:ext cx="1905000" cy="461665"/>
          </a:xfrm>
          <a:prstGeom prst="rect">
            <a:avLst/>
          </a:prstGeom>
        </p:spPr>
        <p:txBody>
          <a:bodyPr wrap="square">
            <a:spAutoFit/>
          </a:bodyPr>
          <a:lstStyle/>
          <a:p>
            <a:pPr algn="ctr">
              <a:buClr>
                <a:srgbClr val="00B0F0"/>
              </a:buClr>
            </a:pPr>
            <a:r>
              <a:rPr lang="en-GB" sz="1200">
                <a:solidFill>
                  <a:srgbClr val="002A5A"/>
                </a:solidFill>
                <a:latin typeface="Roboto" panose="02000000000000000000" pitchFamily="2" charset="0"/>
                <a:ea typeface="Roboto" panose="02000000000000000000" pitchFamily="2" charset="0"/>
              </a:rPr>
              <a:t>Management commitment</a:t>
            </a:r>
          </a:p>
        </p:txBody>
      </p:sp>
      <p:sp>
        <p:nvSpPr>
          <p:cNvPr id="20" name="Oval 19">
            <a:extLst>
              <a:ext uri="{FF2B5EF4-FFF2-40B4-BE49-F238E27FC236}">
                <a16:creationId xmlns:a16="http://schemas.microsoft.com/office/drawing/2014/main" id="{FEBECBCA-F09D-B54D-A4FC-7BDDC22DFF9E}"/>
              </a:ext>
            </a:extLst>
          </p:cNvPr>
          <p:cNvSpPr/>
          <p:nvPr/>
        </p:nvSpPr>
        <p:spPr>
          <a:xfrm>
            <a:off x="3523129" y="1600200"/>
            <a:ext cx="1219200" cy="11430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ectangle 20">
            <a:extLst>
              <a:ext uri="{FF2B5EF4-FFF2-40B4-BE49-F238E27FC236}">
                <a16:creationId xmlns:a16="http://schemas.microsoft.com/office/drawing/2014/main" id="{81ACF913-06D3-E842-9868-3AC5053B796F}"/>
              </a:ext>
            </a:extLst>
          </p:cNvPr>
          <p:cNvSpPr/>
          <p:nvPr/>
        </p:nvSpPr>
        <p:spPr>
          <a:xfrm>
            <a:off x="4993341" y="2982567"/>
            <a:ext cx="1905000" cy="646331"/>
          </a:xfrm>
          <a:prstGeom prst="rect">
            <a:avLst/>
          </a:prstGeom>
        </p:spPr>
        <p:txBody>
          <a:bodyPr wrap="square">
            <a:spAutoFit/>
          </a:bodyPr>
          <a:lstStyle/>
          <a:p>
            <a:pPr algn="ctr">
              <a:buClr>
                <a:srgbClr val="00B0F0"/>
              </a:buClr>
            </a:pPr>
            <a:r>
              <a:rPr lang="en-GB" sz="1200" dirty="0">
                <a:solidFill>
                  <a:srgbClr val="002A5A"/>
                </a:solidFill>
                <a:latin typeface="Roboto" panose="02000000000000000000" pitchFamily="2" charset="0"/>
                <a:ea typeface="Roboto" panose="02000000000000000000" pitchFamily="2" charset="0"/>
              </a:rPr>
              <a:t>Asset management including classification of assets/information</a:t>
            </a:r>
          </a:p>
        </p:txBody>
      </p:sp>
      <p:sp>
        <p:nvSpPr>
          <p:cNvPr id="22" name="Oval 21">
            <a:extLst>
              <a:ext uri="{FF2B5EF4-FFF2-40B4-BE49-F238E27FC236}">
                <a16:creationId xmlns:a16="http://schemas.microsoft.com/office/drawing/2014/main" id="{256B7FBA-3489-D542-8ED9-B02589A668D7}"/>
              </a:ext>
            </a:extLst>
          </p:cNvPr>
          <p:cNvSpPr/>
          <p:nvPr/>
        </p:nvSpPr>
        <p:spPr>
          <a:xfrm>
            <a:off x="5334000" y="1600200"/>
            <a:ext cx="1219200" cy="11430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ectangle 22">
            <a:extLst>
              <a:ext uri="{FF2B5EF4-FFF2-40B4-BE49-F238E27FC236}">
                <a16:creationId xmlns:a16="http://schemas.microsoft.com/office/drawing/2014/main" id="{C22AB909-75ED-444B-B806-6FABF0EAC45E}"/>
              </a:ext>
            </a:extLst>
          </p:cNvPr>
          <p:cNvSpPr/>
          <p:nvPr/>
        </p:nvSpPr>
        <p:spPr>
          <a:xfrm>
            <a:off x="6884894" y="2982567"/>
            <a:ext cx="1905000" cy="461665"/>
          </a:xfrm>
          <a:prstGeom prst="rect">
            <a:avLst/>
          </a:prstGeom>
        </p:spPr>
        <p:txBody>
          <a:bodyPr wrap="square">
            <a:spAutoFit/>
          </a:bodyPr>
          <a:lstStyle/>
          <a:p>
            <a:pPr algn="ctr">
              <a:buClr>
                <a:srgbClr val="00B0F0"/>
              </a:buClr>
            </a:pPr>
            <a:r>
              <a:rPr lang="en-GB" sz="1200">
                <a:solidFill>
                  <a:srgbClr val="002A5A"/>
                </a:solidFill>
                <a:latin typeface="Roboto" panose="02000000000000000000" pitchFamily="2" charset="0"/>
                <a:ea typeface="Roboto" panose="02000000000000000000" pitchFamily="2" charset="0"/>
              </a:rPr>
              <a:t>Change management procedures</a:t>
            </a:r>
          </a:p>
        </p:txBody>
      </p:sp>
      <p:sp>
        <p:nvSpPr>
          <p:cNvPr id="24" name="Oval 23">
            <a:extLst>
              <a:ext uri="{FF2B5EF4-FFF2-40B4-BE49-F238E27FC236}">
                <a16:creationId xmlns:a16="http://schemas.microsoft.com/office/drawing/2014/main" id="{8BFB08E6-8D23-CA48-8880-5A06FF82F68A}"/>
              </a:ext>
            </a:extLst>
          </p:cNvPr>
          <p:cNvSpPr/>
          <p:nvPr/>
        </p:nvSpPr>
        <p:spPr>
          <a:xfrm>
            <a:off x="7225553" y="1600200"/>
            <a:ext cx="1219200" cy="11430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Rectangle 25">
            <a:extLst>
              <a:ext uri="{FF2B5EF4-FFF2-40B4-BE49-F238E27FC236}">
                <a16:creationId xmlns:a16="http://schemas.microsoft.com/office/drawing/2014/main" id="{27AEDA41-F8E3-F442-AA19-ACBE750EE89C}"/>
              </a:ext>
            </a:extLst>
          </p:cNvPr>
          <p:cNvSpPr/>
          <p:nvPr/>
        </p:nvSpPr>
        <p:spPr>
          <a:xfrm>
            <a:off x="8686800" y="2982567"/>
            <a:ext cx="1905000" cy="276999"/>
          </a:xfrm>
          <a:prstGeom prst="rect">
            <a:avLst/>
          </a:prstGeom>
        </p:spPr>
        <p:txBody>
          <a:bodyPr wrap="square">
            <a:spAutoFit/>
          </a:bodyPr>
          <a:lstStyle/>
          <a:p>
            <a:pPr algn="ctr">
              <a:buClr>
                <a:srgbClr val="00B0F0"/>
              </a:buClr>
            </a:pPr>
            <a:r>
              <a:rPr lang="en-GB" sz="1200">
                <a:solidFill>
                  <a:srgbClr val="002A5A"/>
                </a:solidFill>
                <a:latin typeface="Roboto" panose="02000000000000000000" pitchFamily="2" charset="0"/>
                <a:ea typeface="Roboto" panose="02000000000000000000" pitchFamily="2" charset="0"/>
              </a:rPr>
              <a:t>Separation of duties</a:t>
            </a:r>
          </a:p>
        </p:txBody>
      </p:sp>
      <p:sp>
        <p:nvSpPr>
          <p:cNvPr id="37" name="Oval 36">
            <a:extLst>
              <a:ext uri="{FF2B5EF4-FFF2-40B4-BE49-F238E27FC236}">
                <a16:creationId xmlns:a16="http://schemas.microsoft.com/office/drawing/2014/main" id="{4F91C737-10F4-0C46-987B-CCACA6C3B929}"/>
              </a:ext>
            </a:extLst>
          </p:cNvPr>
          <p:cNvSpPr/>
          <p:nvPr/>
        </p:nvSpPr>
        <p:spPr>
          <a:xfrm>
            <a:off x="9027459" y="1600200"/>
            <a:ext cx="1219200" cy="11430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8" name="Rectangle 37">
            <a:extLst>
              <a:ext uri="{FF2B5EF4-FFF2-40B4-BE49-F238E27FC236}">
                <a16:creationId xmlns:a16="http://schemas.microsoft.com/office/drawing/2014/main" id="{72BA752A-0E27-194A-AD6C-1033EFE13F30}"/>
              </a:ext>
            </a:extLst>
          </p:cNvPr>
          <p:cNvSpPr/>
          <p:nvPr/>
        </p:nvSpPr>
        <p:spPr>
          <a:xfrm>
            <a:off x="1304364" y="5534514"/>
            <a:ext cx="1905000" cy="646331"/>
          </a:xfrm>
          <a:prstGeom prst="rect">
            <a:avLst/>
          </a:prstGeom>
        </p:spPr>
        <p:txBody>
          <a:bodyPr wrap="square">
            <a:spAutoFit/>
          </a:bodyPr>
          <a:lstStyle/>
          <a:p>
            <a:pPr algn="ctr">
              <a:buClr>
                <a:srgbClr val="00B0F0"/>
              </a:buClr>
            </a:pPr>
            <a:r>
              <a:rPr lang="en-GB" sz="1200" dirty="0">
                <a:solidFill>
                  <a:srgbClr val="002A5A"/>
                </a:solidFill>
                <a:latin typeface="Roboto" panose="02000000000000000000" pitchFamily="2" charset="0"/>
                <a:ea typeface="Roboto" panose="02000000000000000000" pitchFamily="2" charset="0"/>
              </a:rPr>
              <a:t>Access control program &amp; policy and its review process</a:t>
            </a:r>
          </a:p>
        </p:txBody>
      </p:sp>
      <p:sp>
        <p:nvSpPr>
          <p:cNvPr id="39" name="Oval 38">
            <a:extLst>
              <a:ext uri="{FF2B5EF4-FFF2-40B4-BE49-F238E27FC236}">
                <a16:creationId xmlns:a16="http://schemas.microsoft.com/office/drawing/2014/main" id="{853A8FD7-F93E-7E4E-90A6-F1E2F6ED6712}"/>
              </a:ext>
            </a:extLst>
          </p:cNvPr>
          <p:cNvSpPr/>
          <p:nvPr/>
        </p:nvSpPr>
        <p:spPr>
          <a:xfrm>
            <a:off x="1645023" y="4152147"/>
            <a:ext cx="1219200" cy="11430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0" name="Rectangle 39">
            <a:extLst>
              <a:ext uri="{FF2B5EF4-FFF2-40B4-BE49-F238E27FC236}">
                <a16:creationId xmlns:a16="http://schemas.microsoft.com/office/drawing/2014/main" id="{B1014544-5BCC-5747-9B70-04FC4BFC6AD4}"/>
              </a:ext>
            </a:extLst>
          </p:cNvPr>
          <p:cNvSpPr/>
          <p:nvPr/>
        </p:nvSpPr>
        <p:spPr>
          <a:xfrm>
            <a:off x="3182470" y="5534514"/>
            <a:ext cx="1905000" cy="461665"/>
          </a:xfrm>
          <a:prstGeom prst="rect">
            <a:avLst/>
          </a:prstGeom>
        </p:spPr>
        <p:txBody>
          <a:bodyPr wrap="square">
            <a:spAutoFit/>
          </a:bodyPr>
          <a:lstStyle/>
          <a:p>
            <a:pPr algn="ctr">
              <a:buClr>
                <a:srgbClr val="00B0F0"/>
              </a:buClr>
            </a:pPr>
            <a:r>
              <a:rPr lang="en-GB" sz="1200">
                <a:solidFill>
                  <a:srgbClr val="002A5A"/>
                </a:solidFill>
                <a:latin typeface="Roboto" panose="02000000000000000000" pitchFamily="2" charset="0"/>
                <a:ea typeface="Roboto" panose="02000000000000000000" pitchFamily="2" charset="0"/>
              </a:rPr>
              <a:t>Incident management procedures</a:t>
            </a:r>
          </a:p>
        </p:txBody>
      </p:sp>
      <p:sp>
        <p:nvSpPr>
          <p:cNvPr id="41" name="Oval 40">
            <a:extLst>
              <a:ext uri="{FF2B5EF4-FFF2-40B4-BE49-F238E27FC236}">
                <a16:creationId xmlns:a16="http://schemas.microsoft.com/office/drawing/2014/main" id="{DBB3276B-C544-DB41-B70F-1A886B60771F}"/>
              </a:ext>
            </a:extLst>
          </p:cNvPr>
          <p:cNvSpPr/>
          <p:nvPr/>
        </p:nvSpPr>
        <p:spPr>
          <a:xfrm>
            <a:off x="3523129" y="4152147"/>
            <a:ext cx="1219200" cy="11430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Rectangle 41">
            <a:extLst>
              <a:ext uri="{FF2B5EF4-FFF2-40B4-BE49-F238E27FC236}">
                <a16:creationId xmlns:a16="http://schemas.microsoft.com/office/drawing/2014/main" id="{766F3B79-1C37-E545-9D8B-75591F878562}"/>
              </a:ext>
            </a:extLst>
          </p:cNvPr>
          <p:cNvSpPr/>
          <p:nvPr/>
        </p:nvSpPr>
        <p:spPr>
          <a:xfrm>
            <a:off x="4993341" y="5534514"/>
            <a:ext cx="1905000" cy="461665"/>
          </a:xfrm>
          <a:prstGeom prst="rect">
            <a:avLst/>
          </a:prstGeom>
        </p:spPr>
        <p:txBody>
          <a:bodyPr wrap="square">
            <a:spAutoFit/>
          </a:bodyPr>
          <a:lstStyle/>
          <a:p>
            <a:pPr algn="ctr">
              <a:buClr>
                <a:srgbClr val="00B0F0"/>
              </a:buClr>
            </a:pPr>
            <a:r>
              <a:rPr lang="en-GB" sz="1200">
                <a:solidFill>
                  <a:srgbClr val="002A5A"/>
                </a:solidFill>
                <a:latin typeface="Roboto" panose="02000000000000000000" pitchFamily="2" charset="0"/>
                <a:ea typeface="Roboto" panose="02000000000000000000" pitchFamily="2" charset="0"/>
              </a:rPr>
              <a:t>Identification of applicable legislation</a:t>
            </a:r>
          </a:p>
        </p:txBody>
      </p:sp>
      <p:sp>
        <p:nvSpPr>
          <p:cNvPr id="43" name="Oval 42">
            <a:extLst>
              <a:ext uri="{FF2B5EF4-FFF2-40B4-BE49-F238E27FC236}">
                <a16:creationId xmlns:a16="http://schemas.microsoft.com/office/drawing/2014/main" id="{8E22CDA5-5D3B-8C48-ACF2-DDD8A36FC8B9}"/>
              </a:ext>
            </a:extLst>
          </p:cNvPr>
          <p:cNvSpPr/>
          <p:nvPr/>
        </p:nvSpPr>
        <p:spPr>
          <a:xfrm>
            <a:off x="5334000" y="4152147"/>
            <a:ext cx="1219200" cy="11430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4" name="Rectangle 43">
            <a:extLst>
              <a:ext uri="{FF2B5EF4-FFF2-40B4-BE49-F238E27FC236}">
                <a16:creationId xmlns:a16="http://schemas.microsoft.com/office/drawing/2014/main" id="{12839019-8837-9D48-A583-A510D699F58A}"/>
              </a:ext>
            </a:extLst>
          </p:cNvPr>
          <p:cNvSpPr/>
          <p:nvPr/>
        </p:nvSpPr>
        <p:spPr>
          <a:xfrm>
            <a:off x="6884894" y="5534514"/>
            <a:ext cx="1905000" cy="461665"/>
          </a:xfrm>
          <a:prstGeom prst="rect">
            <a:avLst/>
          </a:prstGeom>
        </p:spPr>
        <p:txBody>
          <a:bodyPr wrap="square">
            <a:spAutoFit/>
          </a:bodyPr>
          <a:lstStyle/>
          <a:p>
            <a:pPr algn="ctr">
              <a:buClr>
                <a:srgbClr val="00B0F0"/>
              </a:buClr>
            </a:pPr>
            <a:r>
              <a:rPr lang="en-GB" sz="1200">
                <a:solidFill>
                  <a:srgbClr val="002A5A"/>
                </a:solidFill>
                <a:latin typeface="Roboto" panose="02000000000000000000" pitchFamily="2" charset="0"/>
                <a:ea typeface="Roboto" panose="02000000000000000000" pitchFamily="2" charset="0"/>
              </a:rPr>
              <a:t>Protection of intellectual property rights</a:t>
            </a:r>
          </a:p>
        </p:txBody>
      </p:sp>
      <p:sp>
        <p:nvSpPr>
          <p:cNvPr id="45" name="Oval 44">
            <a:extLst>
              <a:ext uri="{FF2B5EF4-FFF2-40B4-BE49-F238E27FC236}">
                <a16:creationId xmlns:a16="http://schemas.microsoft.com/office/drawing/2014/main" id="{698AD111-802E-D646-86A2-3FE22B2F2F16}"/>
              </a:ext>
            </a:extLst>
          </p:cNvPr>
          <p:cNvSpPr/>
          <p:nvPr/>
        </p:nvSpPr>
        <p:spPr>
          <a:xfrm>
            <a:off x="7225553" y="4152147"/>
            <a:ext cx="1219200" cy="11430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6" name="Rectangle 45">
            <a:extLst>
              <a:ext uri="{FF2B5EF4-FFF2-40B4-BE49-F238E27FC236}">
                <a16:creationId xmlns:a16="http://schemas.microsoft.com/office/drawing/2014/main" id="{4EFEDD31-C5B6-C54A-9B9B-02F786FA0FF9}"/>
              </a:ext>
            </a:extLst>
          </p:cNvPr>
          <p:cNvSpPr/>
          <p:nvPr/>
        </p:nvSpPr>
        <p:spPr>
          <a:xfrm>
            <a:off x="8686800" y="5534514"/>
            <a:ext cx="1905000" cy="461665"/>
          </a:xfrm>
          <a:prstGeom prst="rect">
            <a:avLst/>
          </a:prstGeom>
        </p:spPr>
        <p:txBody>
          <a:bodyPr wrap="square">
            <a:spAutoFit/>
          </a:bodyPr>
          <a:lstStyle/>
          <a:p>
            <a:pPr algn="ctr">
              <a:buClr>
                <a:srgbClr val="00B0F0"/>
              </a:buClr>
            </a:pPr>
            <a:r>
              <a:rPr lang="en-GB" sz="1200">
                <a:solidFill>
                  <a:srgbClr val="002A5A"/>
                </a:solidFill>
                <a:latin typeface="Roboto" panose="02000000000000000000" pitchFamily="2" charset="0"/>
                <a:ea typeface="Roboto" panose="02000000000000000000" pitchFamily="2" charset="0"/>
              </a:rPr>
              <a:t>Protection of personal information</a:t>
            </a:r>
          </a:p>
        </p:txBody>
      </p:sp>
      <p:sp>
        <p:nvSpPr>
          <p:cNvPr id="47" name="Oval 46">
            <a:extLst>
              <a:ext uri="{FF2B5EF4-FFF2-40B4-BE49-F238E27FC236}">
                <a16:creationId xmlns:a16="http://schemas.microsoft.com/office/drawing/2014/main" id="{2F1056F4-7972-3647-B0B4-5BFCC0DFCE77}"/>
              </a:ext>
            </a:extLst>
          </p:cNvPr>
          <p:cNvSpPr/>
          <p:nvPr/>
        </p:nvSpPr>
        <p:spPr>
          <a:xfrm>
            <a:off x="9027459" y="4152147"/>
            <a:ext cx="1219200" cy="11430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0" name="Graphic 9" descr="Document">
            <a:extLst>
              <a:ext uri="{FF2B5EF4-FFF2-40B4-BE49-F238E27FC236}">
                <a16:creationId xmlns:a16="http://schemas.microsoft.com/office/drawing/2014/main" id="{053E0A55-987F-A245-AF8D-471264E3CA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5000" y="1825622"/>
            <a:ext cx="688978" cy="688978"/>
          </a:xfrm>
          <a:prstGeom prst="rect">
            <a:avLst/>
          </a:prstGeom>
        </p:spPr>
      </p:pic>
      <p:pic>
        <p:nvPicPr>
          <p:cNvPr id="12" name="Graphic 11" descr="Handshake">
            <a:extLst>
              <a:ext uri="{FF2B5EF4-FFF2-40B4-BE49-F238E27FC236}">
                <a16:creationId xmlns:a16="http://schemas.microsoft.com/office/drawing/2014/main" id="{F66BA66E-9B51-2546-AAD8-0400AA745A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33800" y="1825622"/>
            <a:ext cx="809761" cy="809761"/>
          </a:xfrm>
          <a:prstGeom prst="rect">
            <a:avLst/>
          </a:prstGeom>
        </p:spPr>
      </p:pic>
      <p:pic>
        <p:nvPicPr>
          <p:cNvPr id="14" name="Graphic 13" descr="Paper">
            <a:extLst>
              <a:ext uri="{FF2B5EF4-FFF2-40B4-BE49-F238E27FC236}">
                <a16:creationId xmlns:a16="http://schemas.microsoft.com/office/drawing/2014/main" id="{517595A8-6375-0D4C-AD5F-34DBFE0B81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62600" y="1752600"/>
            <a:ext cx="838200" cy="838200"/>
          </a:xfrm>
          <a:prstGeom prst="rect">
            <a:avLst/>
          </a:prstGeom>
        </p:spPr>
      </p:pic>
      <p:sp>
        <p:nvSpPr>
          <p:cNvPr id="15" name="TextBox 14">
            <a:extLst>
              <a:ext uri="{FF2B5EF4-FFF2-40B4-BE49-F238E27FC236}">
                <a16:creationId xmlns:a16="http://schemas.microsoft.com/office/drawing/2014/main" id="{78CD81E7-C032-B643-8F97-D4EC23A712E1}"/>
              </a:ext>
            </a:extLst>
          </p:cNvPr>
          <p:cNvSpPr txBox="1"/>
          <p:nvPr/>
        </p:nvSpPr>
        <p:spPr>
          <a:xfrm>
            <a:off x="5721808" y="2052935"/>
            <a:ext cx="529312" cy="461665"/>
          </a:xfrm>
          <a:prstGeom prst="rect">
            <a:avLst/>
          </a:prstGeom>
          <a:noFill/>
        </p:spPr>
        <p:txBody>
          <a:bodyPr wrap="none" rtlCol="0">
            <a:spAutoFit/>
          </a:bodyPr>
          <a:lstStyle/>
          <a:p>
            <a:r>
              <a:rPr lang="en-NL" sz="800">
                <a:solidFill>
                  <a:schemeClr val="bg1"/>
                </a:solidFill>
                <a:latin typeface="Roboto" panose="02000000000000000000" pitchFamily="2" charset="0"/>
                <a:ea typeface="Roboto" panose="02000000000000000000" pitchFamily="2" charset="0"/>
              </a:rPr>
              <a:t>Internal</a:t>
            </a:r>
          </a:p>
          <a:p>
            <a:r>
              <a:rPr lang="en-NL" sz="800">
                <a:solidFill>
                  <a:schemeClr val="bg1"/>
                </a:solidFill>
                <a:latin typeface="Roboto" panose="02000000000000000000" pitchFamily="2" charset="0"/>
                <a:ea typeface="Roboto" panose="02000000000000000000" pitchFamily="2" charset="0"/>
              </a:rPr>
              <a:t>Public</a:t>
            </a:r>
          </a:p>
          <a:p>
            <a:r>
              <a:rPr lang="en-NL" sz="800">
                <a:solidFill>
                  <a:schemeClr val="bg1"/>
                </a:solidFill>
                <a:latin typeface="Roboto" panose="02000000000000000000" pitchFamily="2" charset="0"/>
                <a:ea typeface="Roboto" panose="02000000000000000000" pitchFamily="2" charset="0"/>
              </a:rPr>
              <a:t>…</a:t>
            </a:r>
          </a:p>
        </p:txBody>
      </p:sp>
      <p:pic>
        <p:nvPicPr>
          <p:cNvPr id="18" name="Graphic 17" descr="Tools">
            <a:extLst>
              <a:ext uri="{FF2B5EF4-FFF2-40B4-BE49-F238E27FC236}">
                <a16:creationId xmlns:a16="http://schemas.microsoft.com/office/drawing/2014/main" id="{085673DE-77B3-1246-A833-C3538413176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30353" y="1840045"/>
            <a:ext cx="609599" cy="609599"/>
          </a:xfrm>
          <a:prstGeom prst="rect">
            <a:avLst/>
          </a:prstGeom>
        </p:spPr>
      </p:pic>
      <p:pic>
        <p:nvPicPr>
          <p:cNvPr id="49" name="Graphic 48" descr="Connections">
            <a:extLst>
              <a:ext uri="{FF2B5EF4-FFF2-40B4-BE49-F238E27FC236}">
                <a16:creationId xmlns:a16="http://schemas.microsoft.com/office/drawing/2014/main" id="{5835DD7A-16D2-D948-9703-58C6521E9C3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56670" y="1789070"/>
            <a:ext cx="729401" cy="729401"/>
          </a:xfrm>
          <a:prstGeom prst="rect">
            <a:avLst/>
          </a:prstGeom>
        </p:spPr>
      </p:pic>
      <p:pic>
        <p:nvPicPr>
          <p:cNvPr id="51" name="Graphic 50" descr="Open folder">
            <a:extLst>
              <a:ext uri="{FF2B5EF4-FFF2-40B4-BE49-F238E27FC236}">
                <a16:creationId xmlns:a16="http://schemas.microsoft.com/office/drawing/2014/main" id="{C71736C1-DBB7-F549-9F67-0B605F8393A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08149" y="4343400"/>
            <a:ext cx="755703" cy="755703"/>
          </a:xfrm>
          <a:prstGeom prst="rect">
            <a:avLst/>
          </a:prstGeom>
        </p:spPr>
      </p:pic>
      <p:pic>
        <p:nvPicPr>
          <p:cNvPr id="55" name="Graphic 54" descr="Laptop">
            <a:extLst>
              <a:ext uri="{FF2B5EF4-FFF2-40B4-BE49-F238E27FC236}">
                <a16:creationId xmlns:a16="http://schemas.microsoft.com/office/drawing/2014/main" id="{04BBF530-C560-7C42-9ADB-5D3907CEC04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29887" y="4305614"/>
            <a:ext cx="831273" cy="831273"/>
          </a:xfrm>
          <a:prstGeom prst="rect">
            <a:avLst/>
          </a:prstGeom>
        </p:spPr>
      </p:pic>
      <p:pic>
        <p:nvPicPr>
          <p:cNvPr id="56" name="Graphic 55" descr="Close">
            <a:extLst>
              <a:ext uri="{FF2B5EF4-FFF2-40B4-BE49-F238E27FC236}">
                <a16:creationId xmlns:a16="http://schemas.microsoft.com/office/drawing/2014/main" id="{B40CF407-26C7-924A-AEA5-9C315C34F6C2}"/>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87051" y="4540999"/>
            <a:ext cx="291356" cy="291356"/>
          </a:xfrm>
          <a:prstGeom prst="rect">
            <a:avLst/>
          </a:prstGeom>
        </p:spPr>
      </p:pic>
      <p:pic>
        <p:nvPicPr>
          <p:cNvPr id="58" name="Graphic 57" descr="Court">
            <a:extLst>
              <a:ext uri="{FF2B5EF4-FFF2-40B4-BE49-F238E27FC236}">
                <a16:creationId xmlns:a16="http://schemas.microsoft.com/office/drawing/2014/main" id="{51DCEDF8-D5C2-954E-943C-1999B3F4C93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591125" y="4342288"/>
            <a:ext cx="733475" cy="733475"/>
          </a:xfrm>
          <a:prstGeom prst="rect">
            <a:avLst/>
          </a:prstGeom>
        </p:spPr>
      </p:pic>
      <p:pic>
        <p:nvPicPr>
          <p:cNvPr id="60" name="Graphic 59" descr="Open book">
            <a:extLst>
              <a:ext uri="{FF2B5EF4-FFF2-40B4-BE49-F238E27FC236}">
                <a16:creationId xmlns:a16="http://schemas.microsoft.com/office/drawing/2014/main" id="{6165A6B8-9CB6-5342-8770-4901C491158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467600" y="4384963"/>
            <a:ext cx="755703" cy="755703"/>
          </a:xfrm>
          <a:prstGeom prst="rect">
            <a:avLst/>
          </a:prstGeom>
        </p:spPr>
      </p:pic>
      <p:pic>
        <p:nvPicPr>
          <p:cNvPr id="62" name="Graphic 61" descr="Group of people">
            <a:extLst>
              <a:ext uri="{FF2B5EF4-FFF2-40B4-BE49-F238E27FC236}">
                <a16:creationId xmlns:a16="http://schemas.microsoft.com/office/drawing/2014/main" id="{6C13F69B-A1B0-9F48-9271-4C8DA396508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293558" y="4343400"/>
            <a:ext cx="687003" cy="687003"/>
          </a:xfrm>
          <a:prstGeom prst="rect">
            <a:avLst/>
          </a:prstGeom>
        </p:spPr>
      </p:pic>
      <p:sp>
        <p:nvSpPr>
          <p:cNvPr id="3" name="Slide Number Placeholder 2">
            <a:extLst>
              <a:ext uri="{FF2B5EF4-FFF2-40B4-BE49-F238E27FC236}">
                <a16:creationId xmlns:a16="http://schemas.microsoft.com/office/drawing/2014/main" id="{B0B3AAC8-A3C7-473F-B728-06BCE5741680}"/>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72</a:t>
            </a:fld>
            <a:endParaRPr lang="nl-NL"/>
          </a:p>
        </p:txBody>
      </p:sp>
    </p:spTree>
    <p:extLst>
      <p:ext uri="{BB962C8B-B14F-4D97-AF65-F5344CB8AC3E}">
        <p14:creationId xmlns:p14="http://schemas.microsoft.com/office/powerpoint/2010/main" val="1951115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solidFill>
              <a:srgbClr val="009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Procedure and process (definition from ISO 9001)</a:t>
            </a:r>
            <a:endParaRPr lang="en-NL" sz="2400" b="1" dirty="0">
              <a:solidFill>
                <a:schemeClr val="bg1"/>
              </a:solidFill>
              <a:latin typeface="Montserrat SemiBold" panose="00000700000000000000" pitchFamily="2" charset="0"/>
            </a:endParaRPr>
          </a:p>
        </p:txBody>
      </p:sp>
      <p:sp>
        <p:nvSpPr>
          <p:cNvPr id="2" name="Rectangle 1">
            <a:extLst>
              <a:ext uri="{FF2B5EF4-FFF2-40B4-BE49-F238E27FC236}">
                <a16:creationId xmlns:a16="http://schemas.microsoft.com/office/drawing/2014/main" id="{5C58BB41-B1DF-B449-81EF-42D52DA37229}"/>
              </a:ext>
            </a:extLst>
          </p:cNvPr>
          <p:cNvSpPr/>
          <p:nvPr/>
        </p:nvSpPr>
        <p:spPr>
          <a:xfrm>
            <a:off x="571500" y="2207880"/>
            <a:ext cx="4269120" cy="1446550"/>
          </a:xfrm>
          <a:prstGeom prst="rect">
            <a:avLst/>
          </a:prstGeom>
        </p:spPr>
        <p:txBody>
          <a:bodyPr wrap="square">
            <a:spAutoFit/>
          </a:bodyPr>
          <a:lstStyle/>
          <a:p>
            <a:pPr>
              <a:buClr>
                <a:srgbClr val="00B0F0"/>
              </a:buClr>
            </a:pPr>
            <a:r>
              <a:rPr lang="en-GB" sz="1600" b="1" dirty="0">
                <a:solidFill>
                  <a:srgbClr val="009DE0"/>
                </a:solidFill>
                <a:latin typeface="Roboto" panose="02000000000000000000" pitchFamily="2" charset="0"/>
                <a:ea typeface="Roboto" panose="02000000000000000000" pitchFamily="2" charset="0"/>
              </a:rPr>
              <a:t>Specified way to carry out an activity or a process</a:t>
            </a:r>
            <a:r>
              <a:rPr lang="en-GB" sz="1400" dirty="0">
                <a:solidFill>
                  <a:srgbClr val="002A5A"/>
                </a:solidFill>
                <a:latin typeface="Roboto" panose="02000000000000000000" pitchFamily="2" charset="0"/>
                <a:ea typeface="Roboto" panose="02000000000000000000" pitchFamily="2" charset="0"/>
              </a:rPr>
              <a:t>. </a:t>
            </a:r>
            <a:r>
              <a:rPr lang="en-GB" sz="1400" b="1" dirty="0">
                <a:solidFill>
                  <a:srgbClr val="002A5A"/>
                </a:solidFill>
                <a:latin typeface="Roboto" panose="02000000000000000000" pitchFamily="2" charset="0"/>
                <a:ea typeface="Roboto" panose="02000000000000000000" pitchFamily="2" charset="0"/>
              </a:rPr>
              <a:t>Procedures can be documented or not</a:t>
            </a:r>
            <a:r>
              <a:rPr lang="en-GB" sz="1400" dirty="0">
                <a:solidFill>
                  <a:srgbClr val="002A5A"/>
                </a:solidFill>
                <a:latin typeface="Roboto" panose="02000000000000000000" pitchFamily="2" charset="0"/>
                <a:ea typeface="Roboto" panose="02000000000000000000" pitchFamily="2" charset="0"/>
              </a:rPr>
              <a:t>. When a procedure is documented, the term “written procedure” or “documented procedure” is frequently used. The document that contains a procedure can be called a procedure document.</a:t>
            </a:r>
          </a:p>
        </p:txBody>
      </p:sp>
      <p:pic>
        <p:nvPicPr>
          <p:cNvPr id="14" name="Graphic 13" descr="Document">
            <a:extLst>
              <a:ext uri="{FF2B5EF4-FFF2-40B4-BE49-F238E27FC236}">
                <a16:creationId xmlns:a16="http://schemas.microsoft.com/office/drawing/2014/main" id="{09AF1490-8FB1-224E-9518-D4AAD6529D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5400" y="3808080"/>
            <a:ext cx="2516520" cy="2516520"/>
          </a:xfrm>
          <a:prstGeom prst="rect">
            <a:avLst/>
          </a:prstGeom>
        </p:spPr>
      </p:pic>
      <p:sp>
        <p:nvSpPr>
          <p:cNvPr id="15" name="Rectangle 14">
            <a:extLst>
              <a:ext uri="{FF2B5EF4-FFF2-40B4-BE49-F238E27FC236}">
                <a16:creationId xmlns:a16="http://schemas.microsoft.com/office/drawing/2014/main" id="{8F1AF7AD-E6FB-6441-BD37-B05A57F56F1C}"/>
              </a:ext>
            </a:extLst>
          </p:cNvPr>
          <p:cNvSpPr/>
          <p:nvPr/>
        </p:nvSpPr>
        <p:spPr>
          <a:xfrm>
            <a:off x="5462388" y="2181321"/>
            <a:ext cx="4269120" cy="553998"/>
          </a:xfrm>
          <a:prstGeom prst="rect">
            <a:avLst/>
          </a:prstGeom>
          <a:noFill/>
        </p:spPr>
        <p:txBody>
          <a:bodyPr wrap="square">
            <a:spAutoFit/>
          </a:bodyPr>
          <a:lstStyle/>
          <a:p>
            <a:pPr>
              <a:buClr>
                <a:srgbClr val="00B0F0"/>
              </a:buClr>
            </a:pPr>
            <a:r>
              <a:rPr lang="en-GB" sz="1400" dirty="0">
                <a:solidFill>
                  <a:srgbClr val="002A5A"/>
                </a:solidFill>
                <a:latin typeface="Roboto" panose="02000000000000000000" pitchFamily="2" charset="0"/>
                <a:ea typeface="Roboto" panose="02000000000000000000" pitchFamily="2" charset="0"/>
              </a:rPr>
              <a:t>A set of </a:t>
            </a:r>
            <a:r>
              <a:rPr lang="en-GB" sz="1600" b="1" dirty="0">
                <a:solidFill>
                  <a:srgbClr val="009DE0"/>
                </a:solidFill>
                <a:latin typeface="Roboto" panose="02000000000000000000" pitchFamily="2" charset="0"/>
                <a:ea typeface="Roboto" panose="02000000000000000000" pitchFamily="2" charset="0"/>
              </a:rPr>
              <a:t>interrelated or interacting activities </a:t>
            </a:r>
            <a:r>
              <a:rPr lang="en-GB" sz="1400" dirty="0">
                <a:solidFill>
                  <a:srgbClr val="002A5A"/>
                </a:solidFill>
                <a:latin typeface="Roboto" panose="02000000000000000000" pitchFamily="2" charset="0"/>
                <a:ea typeface="Roboto" panose="02000000000000000000" pitchFamily="2" charset="0"/>
              </a:rPr>
              <a:t>which </a:t>
            </a:r>
            <a:r>
              <a:rPr lang="en-GB" sz="1400" b="1" dirty="0">
                <a:solidFill>
                  <a:srgbClr val="002A5A"/>
                </a:solidFill>
                <a:latin typeface="Roboto" panose="02000000000000000000" pitchFamily="2" charset="0"/>
                <a:ea typeface="Roboto" panose="02000000000000000000" pitchFamily="2" charset="0"/>
              </a:rPr>
              <a:t>transforms inputs to outputs</a:t>
            </a:r>
            <a:r>
              <a:rPr lang="en-GB" sz="1400" dirty="0">
                <a:solidFill>
                  <a:srgbClr val="002A5A"/>
                </a:solidFill>
                <a:latin typeface="Roboto" panose="02000000000000000000" pitchFamily="2" charset="0"/>
                <a:ea typeface="Roboto" panose="02000000000000000000" pitchFamily="2" charset="0"/>
              </a:rPr>
              <a:t>.</a:t>
            </a:r>
          </a:p>
        </p:txBody>
      </p:sp>
      <p:grpSp>
        <p:nvGrpSpPr>
          <p:cNvPr id="7" name="Group 6">
            <a:extLst>
              <a:ext uri="{FF2B5EF4-FFF2-40B4-BE49-F238E27FC236}">
                <a16:creationId xmlns:a16="http://schemas.microsoft.com/office/drawing/2014/main" id="{640BD03A-5DE7-C841-AE03-FD0BE4DA2C07}"/>
              </a:ext>
            </a:extLst>
          </p:cNvPr>
          <p:cNvGrpSpPr/>
          <p:nvPr/>
        </p:nvGrpSpPr>
        <p:grpSpPr>
          <a:xfrm>
            <a:off x="5486399" y="4655709"/>
            <a:ext cx="4163165" cy="793633"/>
            <a:chOff x="5489794" y="4229270"/>
            <a:chExt cx="3854971" cy="608679"/>
          </a:xfrm>
        </p:grpSpPr>
        <p:sp>
          <p:nvSpPr>
            <p:cNvPr id="16" name="Freeform 15">
              <a:extLst>
                <a:ext uri="{FF2B5EF4-FFF2-40B4-BE49-F238E27FC236}">
                  <a16:creationId xmlns:a16="http://schemas.microsoft.com/office/drawing/2014/main" id="{9C2702EB-1A4B-124E-80A3-AA4D0C14F59C}"/>
                </a:ext>
              </a:extLst>
            </p:cNvPr>
            <p:cNvSpPr/>
            <p:nvPr/>
          </p:nvSpPr>
          <p:spPr>
            <a:xfrm>
              <a:off x="5489794" y="4229270"/>
              <a:ext cx="1014466" cy="608679"/>
            </a:xfrm>
            <a:custGeom>
              <a:avLst/>
              <a:gdLst>
                <a:gd name="connsiteX0" fmla="*/ 0 w 1014466"/>
                <a:gd name="connsiteY0" fmla="*/ 60868 h 608679"/>
                <a:gd name="connsiteX1" fmla="*/ 60868 w 1014466"/>
                <a:gd name="connsiteY1" fmla="*/ 0 h 608679"/>
                <a:gd name="connsiteX2" fmla="*/ 953598 w 1014466"/>
                <a:gd name="connsiteY2" fmla="*/ 0 h 608679"/>
                <a:gd name="connsiteX3" fmla="*/ 1014466 w 1014466"/>
                <a:gd name="connsiteY3" fmla="*/ 60868 h 608679"/>
                <a:gd name="connsiteX4" fmla="*/ 1014466 w 1014466"/>
                <a:gd name="connsiteY4" fmla="*/ 547811 h 608679"/>
                <a:gd name="connsiteX5" fmla="*/ 953598 w 1014466"/>
                <a:gd name="connsiteY5" fmla="*/ 608679 h 608679"/>
                <a:gd name="connsiteX6" fmla="*/ 60868 w 1014466"/>
                <a:gd name="connsiteY6" fmla="*/ 608679 h 608679"/>
                <a:gd name="connsiteX7" fmla="*/ 0 w 1014466"/>
                <a:gd name="connsiteY7" fmla="*/ 547811 h 608679"/>
                <a:gd name="connsiteX8" fmla="*/ 0 w 1014466"/>
                <a:gd name="connsiteY8" fmla="*/ 60868 h 60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466" h="608679">
                  <a:moveTo>
                    <a:pt x="0" y="60868"/>
                  </a:moveTo>
                  <a:cubicBezTo>
                    <a:pt x="0" y="27252"/>
                    <a:pt x="27252" y="0"/>
                    <a:pt x="60868" y="0"/>
                  </a:cubicBezTo>
                  <a:lnTo>
                    <a:pt x="953598" y="0"/>
                  </a:lnTo>
                  <a:cubicBezTo>
                    <a:pt x="987214" y="0"/>
                    <a:pt x="1014466" y="27252"/>
                    <a:pt x="1014466" y="60868"/>
                  </a:cubicBezTo>
                  <a:lnTo>
                    <a:pt x="1014466" y="547811"/>
                  </a:lnTo>
                  <a:cubicBezTo>
                    <a:pt x="1014466" y="581427"/>
                    <a:pt x="987214" y="608679"/>
                    <a:pt x="953598" y="608679"/>
                  </a:cubicBezTo>
                  <a:lnTo>
                    <a:pt x="60868" y="608679"/>
                  </a:lnTo>
                  <a:cubicBezTo>
                    <a:pt x="27252" y="608679"/>
                    <a:pt x="0" y="581427"/>
                    <a:pt x="0" y="547811"/>
                  </a:cubicBezTo>
                  <a:lnTo>
                    <a:pt x="0" y="60868"/>
                  </a:lnTo>
                  <a:close/>
                </a:path>
              </a:pathLst>
            </a:custGeom>
            <a:solidFill>
              <a:srgbClr val="002A5A"/>
            </a:solidFill>
            <a:ln>
              <a:solidFill>
                <a:srgbClr val="002A5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888" tIns="116888" rIns="116888" bIns="116888" numCol="1" spcCol="1270" anchor="ctr" anchorCtr="0">
              <a:noAutofit/>
            </a:bodyPr>
            <a:lstStyle/>
            <a:p>
              <a:pPr marL="0" lvl="0" indent="0" algn="ctr" defTabSz="1155700">
                <a:lnSpc>
                  <a:spcPct val="90000"/>
                </a:lnSpc>
                <a:spcBef>
                  <a:spcPct val="0"/>
                </a:spcBef>
                <a:spcAft>
                  <a:spcPct val="35000"/>
                </a:spcAft>
                <a:buNone/>
              </a:pPr>
              <a:r>
                <a:rPr lang="en-GB" sz="2600" kern="1200"/>
                <a:t>A</a:t>
              </a:r>
            </a:p>
          </p:txBody>
        </p:sp>
        <p:sp>
          <p:nvSpPr>
            <p:cNvPr id="17" name="Freeform 16">
              <a:extLst>
                <a:ext uri="{FF2B5EF4-FFF2-40B4-BE49-F238E27FC236}">
                  <a16:creationId xmlns:a16="http://schemas.microsoft.com/office/drawing/2014/main" id="{B3236808-F202-F24B-81B8-881C5FBE84ED}"/>
                </a:ext>
              </a:extLst>
            </p:cNvPr>
            <p:cNvSpPr/>
            <p:nvPr/>
          </p:nvSpPr>
          <p:spPr>
            <a:xfrm>
              <a:off x="6605707" y="4407816"/>
              <a:ext cx="215066" cy="251587"/>
            </a:xfrm>
            <a:custGeom>
              <a:avLst/>
              <a:gdLst>
                <a:gd name="connsiteX0" fmla="*/ 0 w 215066"/>
                <a:gd name="connsiteY0" fmla="*/ 50317 h 251587"/>
                <a:gd name="connsiteX1" fmla="*/ 107533 w 215066"/>
                <a:gd name="connsiteY1" fmla="*/ 50317 h 251587"/>
                <a:gd name="connsiteX2" fmla="*/ 107533 w 215066"/>
                <a:gd name="connsiteY2" fmla="*/ 0 h 251587"/>
                <a:gd name="connsiteX3" fmla="*/ 215066 w 215066"/>
                <a:gd name="connsiteY3" fmla="*/ 125794 h 251587"/>
                <a:gd name="connsiteX4" fmla="*/ 107533 w 215066"/>
                <a:gd name="connsiteY4" fmla="*/ 251587 h 251587"/>
                <a:gd name="connsiteX5" fmla="*/ 107533 w 215066"/>
                <a:gd name="connsiteY5" fmla="*/ 201270 h 251587"/>
                <a:gd name="connsiteX6" fmla="*/ 0 w 215066"/>
                <a:gd name="connsiteY6" fmla="*/ 201270 h 251587"/>
                <a:gd name="connsiteX7" fmla="*/ 0 w 215066"/>
                <a:gd name="connsiteY7" fmla="*/ 50317 h 2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066" h="251587">
                  <a:moveTo>
                    <a:pt x="0" y="50317"/>
                  </a:moveTo>
                  <a:lnTo>
                    <a:pt x="107533" y="50317"/>
                  </a:lnTo>
                  <a:lnTo>
                    <a:pt x="107533" y="0"/>
                  </a:lnTo>
                  <a:lnTo>
                    <a:pt x="215066" y="125794"/>
                  </a:lnTo>
                  <a:lnTo>
                    <a:pt x="107533" y="251587"/>
                  </a:lnTo>
                  <a:lnTo>
                    <a:pt x="107533" y="201270"/>
                  </a:lnTo>
                  <a:lnTo>
                    <a:pt x="0" y="201270"/>
                  </a:lnTo>
                  <a:lnTo>
                    <a:pt x="0" y="50317"/>
                  </a:lnTo>
                  <a:close/>
                </a:path>
              </a:pathLst>
            </a:custGeom>
            <a:solidFill>
              <a:srgbClr val="33C0FF"/>
            </a:solidFill>
            <a:ln>
              <a:solidFill>
                <a:srgbClr val="002A5A"/>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0317" rIns="64520" bIns="50317" numCol="1" spcCol="1270" anchor="ctr" anchorCtr="0">
              <a:noAutofit/>
            </a:bodyPr>
            <a:lstStyle/>
            <a:p>
              <a:pPr marL="0" lvl="0" indent="0" algn="ctr" defTabSz="444500">
                <a:lnSpc>
                  <a:spcPct val="90000"/>
                </a:lnSpc>
                <a:spcBef>
                  <a:spcPct val="0"/>
                </a:spcBef>
                <a:spcAft>
                  <a:spcPct val="35000"/>
                </a:spcAft>
                <a:buNone/>
              </a:pPr>
              <a:endParaRPr lang="en-GB" sz="1000" kern="1200"/>
            </a:p>
          </p:txBody>
        </p:sp>
        <p:sp>
          <p:nvSpPr>
            <p:cNvPr id="18" name="Freeform 17">
              <a:extLst>
                <a:ext uri="{FF2B5EF4-FFF2-40B4-BE49-F238E27FC236}">
                  <a16:creationId xmlns:a16="http://schemas.microsoft.com/office/drawing/2014/main" id="{765375A9-AB70-714A-A4CC-FE7C50222F80}"/>
                </a:ext>
              </a:extLst>
            </p:cNvPr>
            <p:cNvSpPr/>
            <p:nvPr/>
          </p:nvSpPr>
          <p:spPr>
            <a:xfrm>
              <a:off x="6910046" y="4229270"/>
              <a:ext cx="1014466" cy="608679"/>
            </a:xfrm>
            <a:custGeom>
              <a:avLst/>
              <a:gdLst>
                <a:gd name="connsiteX0" fmla="*/ 0 w 1014466"/>
                <a:gd name="connsiteY0" fmla="*/ 60868 h 608679"/>
                <a:gd name="connsiteX1" fmla="*/ 60868 w 1014466"/>
                <a:gd name="connsiteY1" fmla="*/ 0 h 608679"/>
                <a:gd name="connsiteX2" fmla="*/ 953598 w 1014466"/>
                <a:gd name="connsiteY2" fmla="*/ 0 h 608679"/>
                <a:gd name="connsiteX3" fmla="*/ 1014466 w 1014466"/>
                <a:gd name="connsiteY3" fmla="*/ 60868 h 608679"/>
                <a:gd name="connsiteX4" fmla="*/ 1014466 w 1014466"/>
                <a:gd name="connsiteY4" fmla="*/ 547811 h 608679"/>
                <a:gd name="connsiteX5" fmla="*/ 953598 w 1014466"/>
                <a:gd name="connsiteY5" fmla="*/ 608679 h 608679"/>
                <a:gd name="connsiteX6" fmla="*/ 60868 w 1014466"/>
                <a:gd name="connsiteY6" fmla="*/ 608679 h 608679"/>
                <a:gd name="connsiteX7" fmla="*/ 0 w 1014466"/>
                <a:gd name="connsiteY7" fmla="*/ 547811 h 608679"/>
                <a:gd name="connsiteX8" fmla="*/ 0 w 1014466"/>
                <a:gd name="connsiteY8" fmla="*/ 60868 h 60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466" h="608679">
                  <a:moveTo>
                    <a:pt x="0" y="60868"/>
                  </a:moveTo>
                  <a:cubicBezTo>
                    <a:pt x="0" y="27252"/>
                    <a:pt x="27252" y="0"/>
                    <a:pt x="60868" y="0"/>
                  </a:cubicBezTo>
                  <a:lnTo>
                    <a:pt x="953598" y="0"/>
                  </a:lnTo>
                  <a:cubicBezTo>
                    <a:pt x="987214" y="0"/>
                    <a:pt x="1014466" y="27252"/>
                    <a:pt x="1014466" y="60868"/>
                  </a:cubicBezTo>
                  <a:lnTo>
                    <a:pt x="1014466" y="547811"/>
                  </a:lnTo>
                  <a:cubicBezTo>
                    <a:pt x="1014466" y="581427"/>
                    <a:pt x="987214" y="608679"/>
                    <a:pt x="953598" y="608679"/>
                  </a:cubicBezTo>
                  <a:lnTo>
                    <a:pt x="60868" y="608679"/>
                  </a:lnTo>
                  <a:cubicBezTo>
                    <a:pt x="27252" y="608679"/>
                    <a:pt x="0" y="581427"/>
                    <a:pt x="0" y="547811"/>
                  </a:cubicBezTo>
                  <a:lnTo>
                    <a:pt x="0" y="60868"/>
                  </a:lnTo>
                  <a:close/>
                </a:path>
              </a:pathLst>
            </a:custGeom>
            <a:solidFill>
              <a:srgbClr val="002A5A"/>
            </a:solidFill>
            <a:ln>
              <a:solidFill>
                <a:srgbClr val="002A5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888" tIns="116888" rIns="116888" bIns="116888" numCol="1" spcCol="1270" anchor="ctr" anchorCtr="0">
              <a:noAutofit/>
            </a:bodyPr>
            <a:lstStyle/>
            <a:p>
              <a:pPr marL="0" lvl="0" indent="0" algn="ctr" defTabSz="1155700">
                <a:lnSpc>
                  <a:spcPct val="90000"/>
                </a:lnSpc>
                <a:spcBef>
                  <a:spcPct val="0"/>
                </a:spcBef>
                <a:spcAft>
                  <a:spcPct val="35000"/>
                </a:spcAft>
                <a:buNone/>
              </a:pPr>
              <a:r>
                <a:rPr lang="en-GB" sz="2600" kern="1200"/>
                <a:t>B</a:t>
              </a:r>
            </a:p>
          </p:txBody>
        </p:sp>
        <p:sp>
          <p:nvSpPr>
            <p:cNvPr id="19" name="Freeform 18">
              <a:extLst>
                <a:ext uri="{FF2B5EF4-FFF2-40B4-BE49-F238E27FC236}">
                  <a16:creationId xmlns:a16="http://schemas.microsoft.com/office/drawing/2014/main" id="{BDE39FA2-FC4F-B341-9BC7-D3B772F26C78}"/>
                </a:ext>
              </a:extLst>
            </p:cNvPr>
            <p:cNvSpPr/>
            <p:nvPr/>
          </p:nvSpPr>
          <p:spPr>
            <a:xfrm>
              <a:off x="8025959" y="4407816"/>
              <a:ext cx="215066" cy="251587"/>
            </a:xfrm>
            <a:custGeom>
              <a:avLst/>
              <a:gdLst>
                <a:gd name="connsiteX0" fmla="*/ 0 w 215066"/>
                <a:gd name="connsiteY0" fmla="*/ 50317 h 251587"/>
                <a:gd name="connsiteX1" fmla="*/ 107533 w 215066"/>
                <a:gd name="connsiteY1" fmla="*/ 50317 h 251587"/>
                <a:gd name="connsiteX2" fmla="*/ 107533 w 215066"/>
                <a:gd name="connsiteY2" fmla="*/ 0 h 251587"/>
                <a:gd name="connsiteX3" fmla="*/ 215066 w 215066"/>
                <a:gd name="connsiteY3" fmla="*/ 125794 h 251587"/>
                <a:gd name="connsiteX4" fmla="*/ 107533 w 215066"/>
                <a:gd name="connsiteY4" fmla="*/ 251587 h 251587"/>
                <a:gd name="connsiteX5" fmla="*/ 107533 w 215066"/>
                <a:gd name="connsiteY5" fmla="*/ 201270 h 251587"/>
                <a:gd name="connsiteX6" fmla="*/ 0 w 215066"/>
                <a:gd name="connsiteY6" fmla="*/ 201270 h 251587"/>
                <a:gd name="connsiteX7" fmla="*/ 0 w 215066"/>
                <a:gd name="connsiteY7" fmla="*/ 50317 h 2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066" h="251587">
                  <a:moveTo>
                    <a:pt x="0" y="50317"/>
                  </a:moveTo>
                  <a:lnTo>
                    <a:pt x="107533" y="50317"/>
                  </a:lnTo>
                  <a:lnTo>
                    <a:pt x="107533" y="0"/>
                  </a:lnTo>
                  <a:lnTo>
                    <a:pt x="215066" y="125794"/>
                  </a:lnTo>
                  <a:lnTo>
                    <a:pt x="107533" y="251587"/>
                  </a:lnTo>
                  <a:lnTo>
                    <a:pt x="107533" y="201270"/>
                  </a:lnTo>
                  <a:lnTo>
                    <a:pt x="0" y="201270"/>
                  </a:lnTo>
                  <a:lnTo>
                    <a:pt x="0" y="50317"/>
                  </a:lnTo>
                  <a:close/>
                </a:path>
              </a:pathLst>
            </a:custGeom>
            <a:solidFill>
              <a:srgbClr val="33C0FF"/>
            </a:solidFill>
            <a:ln>
              <a:solidFill>
                <a:srgbClr val="002A5A"/>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0317" rIns="64520" bIns="50317" numCol="1" spcCol="1270" anchor="ctr" anchorCtr="0">
              <a:noAutofit/>
            </a:bodyPr>
            <a:lstStyle/>
            <a:p>
              <a:pPr marL="0" lvl="0" indent="0" algn="ctr" defTabSz="444500">
                <a:lnSpc>
                  <a:spcPct val="90000"/>
                </a:lnSpc>
                <a:spcBef>
                  <a:spcPct val="0"/>
                </a:spcBef>
                <a:spcAft>
                  <a:spcPct val="35000"/>
                </a:spcAft>
                <a:buNone/>
              </a:pPr>
              <a:endParaRPr lang="en-GB" sz="1000" kern="1200"/>
            </a:p>
          </p:txBody>
        </p:sp>
        <p:sp>
          <p:nvSpPr>
            <p:cNvPr id="20" name="Freeform 19">
              <a:extLst>
                <a:ext uri="{FF2B5EF4-FFF2-40B4-BE49-F238E27FC236}">
                  <a16:creationId xmlns:a16="http://schemas.microsoft.com/office/drawing/2014/main" id="{9F551CDB-9946-3849-8C4B-D85BB152EDB3}"/>
                </a:ext>
              </a:extLst>
            </p:cNvPr>
            <p:cNvSpPr/>
            <p:nvPr/>
          </p:nvSpPr>
          <p:spPr>
            <a:xfrm>
              <a:off x="8330299" y="4229270"/>
              <a:ext cx="1014466" cy="608679"/>
            </a:xfrm>
            <a:custGeom>
              <a:avLst/>
              <a:gdLst>
                <a:gd name="connsiteX0" fmla="*/ 0 w 1014466"/>
                <a:gd name="connsiteY0" fmla="*/ 60868 h 608679"/>
                <a:gd name="connsiteX1" fmla="*/ 60868 w 1014466"/>
                <a:gd name="connsiteY1" fmla="*/ 0 h 608679"/>
                <a:gd name="connsiteX2" fmla="*/ 953598 w 1014466"/>
                <a:gd name="connsiteY2" fmla="*/ 0 h 608679"/>
                <a:gd name="connsiteX3" fmla="*/ 1014466 w 1014466"/>
                <a:gd name="connsiteY3" fmla="*/ 60868 h 608679"/>
                <a:gd name="connsiteX4" fmla="*/ 1014466 w 1014466"/>
                <a:gd name="connsiteY4" fmla="*/ 547811 h 608679"/>
                <a:gd name="connsiteX5" fmla="*/ 953598 w 1014466"/>
                <a:gd name="connsiteY5" fmla="*/ 608679 h 608679"/>
                <a:gd name="connsiteX6" fmla="*/ 60868 w 1014466"/>
                <a:gd name="connsiteY6" fmla="*/ 608679 h 608679"/>
                <a:gd name="connsiteX7" fmla="*/ 0 w 1014466"/>
                <a:gd name="connsiteY7" fmla="*/ 547811 h 608679"/>
                <a:gd name="connsiteX8" fmla="*/ 0 w 1014466"/>
                <a:gd name="connsiteY8" fmla="*/ 60868 h 60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466" h="608679">
                  <a:moveTo>
                    <a:pt x="0" y="60868"/>
                  </a:moveTo>
                  <a:cubicBezTo>
                    <a:pt x="0" y="27252"/>
                    <a:pt x="27252" y="0"/>
                    <a:pt x="60868" y="0"/>
                  </a:cubicBezTo>
                  <a:lnTo>
                    <a:pt x="953598" y="0"/>
                  </a:lnTo>
                  <a:cubicBezTo>
                    <a:pt x="987214" y="0"/>
                    <a:pt x="1014466" y="27252"/>
                    <a:pt x="1014466" y="60868"/>
                  </a:cubicBezTo>
                  <a:lnTo>
                    <a:pt x="1014466" y="547811"/>
                  </a:lnTo>
                  <a:cubicBezTo>
                    <a:pt x="1014466" y="581427"/>
                    <a:pt x="987214" y="608679"/>
                    <a:pt x="953598" y="608679"/>
                  </a:cubicBezTo>
                  <a:lnTo>
                    <a:pt x="60868" y="608679"/>
                  </a:lnTo>
                  <a:cubicBezTo>
                    <a:pt x="27252" y="608679"/>
                    <a:pt x="0" y="581427"/>
                    <a:pt x="0" y="547811"/>
                  </a:cubicBezTo>
                  <a:lnTo>
                    <a:pt x="0" y="60868"/>
                  </a:lnTo>
                  <a:close/>
                </a:path>
              </a:pathLst>
            </a:custGeom>
            <a:solidFill>
              <a:srgbClr val="002A5A"/>
            </a:solidFill>
            <a:ln>
              <a:solidFill>
                <a:srgbClr val="002A5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888" tIns="116888" rIns="116888" bIns="116888" numCol="1" spcCol="1270" anchor="ctr" anchorCtr="0">
              <a:noAutofit/>
            </a:bodyPr>
            <a:lstStyle/>
            <a:p>
              <a:pPr marL="0" lvl="0" indent="0" algn="ctr" defTabSz="1155700">
                <a:lnSpc>
                  <a:spcPct val="90000"/>
                </a:lnSpc>
                <a:spcBef>
                  <a:spcPct val="0"/>
                </a:spcBef>
                <a:spcAft>
                  <a:spcPct val="35000"/>
                </a:spcAft>
                <a:buNone/>
              </a:pPr>
              <a:r>
                <a:rPr lang="en-GB" sz="2600" kern="1200"/>
                <a:t>C</a:t>
              </a:r>
            </a:p>
          </p:txBody>
        </p:sp>
      </p:grpSp>
      <p:sp>
        <p:nvSpPr>
          <p:cNvPr id="21" name="TextBox 20">
            <a:extLst>
              <a:ext uri="{FF2B5EF4-FFF2-40B4-BE49-F238E27FC236}">
                <a16:creationId xmlns:a16="http://schemas.microsoft.com/office/drawing/2014/main" id="{9A6F5CB2-D556-4E47-9BEB-17E13A70BF75}"/>
              </a:ext>
            </a:extLst>
          </p:cNvPr>
          <p:cNvSpPr txBox="1"/>
          <p:nvPr/>
        </p:nvSpPr>
        <p:spPr>
          <a:xfrm>
            <a:off x="571500" y="1623224"/>
            <a:ext cx="1143262" cy="338554"/>
          </a:xfrm>
          <a:prstGeom prst="rect">
            <a:avLst/>
          </a:prstGeom>
          <a:noFill/>
        </p:spPr>
        <p:txBody>
          <a:bodyPr wrap="none" rtlCol="0">
            <a:spAutoFit/>
          </a:bodyPr>
          <a:lstStyle/>
          <a:p>
            <a:r>
              <a:rPr lang="en-NL" sz="1600" b="1" dirty="0">
                <a:solidFill>
                  <a:srgbClr val="002A5A"/>
                </a:solidFill>
                <a:latin typeface="Roboto" panose="02000000000000000000" pitchFamily="2" charset="0"/>
                <a:ea typeface="Roboto" panose="02000000000000000000" pitchFamily="2" charset="0"/>
              </a:rPr>
              <a:t>Procedure</a:t>
            </a:r>
          </a:p>
        </p:txBody>
      </p:sp>
      <p:sp>
        <p:nvSpPr>
          <p:cNvPr id="23" name="TextBox 22">
            <a:extLst>
              <a:ext uri="{FF2B5EF4-FFF2-40B4-BE49-F238E27FC236}">
                <a16:creationId xmlns:a16="http://schemas.microsoft.com/office/drawing/2014/main" id="{B1E65546-9C5C-9F46-80F0-1A9C4DDD4D55}"/>
              </a:ext>
            </a:extLst>
          </p:cNvPr>
          <p:cNvSpPr txBox="1"/>
          <p:nvPr/>
        </p:nvSpPr>
        <p:spPr>
          <a:xfrm>
            <a:off x="5462388" y="1623224"/>
            <a:ext cx="938077" cy="338554"/>
          </a:xfrm>
          <a:prstGeom prst="rect">
            <a:avLst/>
          </a:prstGeom>
          <a:noFill/>
        </p:spPr>
        <p:txBody>
          <a:bodyPr wrap="none" rtlCol="0">
            <a:spAutoFit/>
          </a:bodyPr>
          <a:lstStyle/>
          <a:p>
            <a:r>
              <a:rPr lang="en-NL" sz="1600" b="1" dirty="0">
                <a:solidFill>
                  <a:srgbClr val="002A5A"/>
                </a:solidFill>
                <a:latin typeface="Roboto" panose="02000000000000000000" pitchFamily="2" charset="0"/>
                <a:ea typeface="Roboto" panose="02000000000000000000" pitchFamily="2" charset="0"/>
              </a:rPr>
              <a:t>Process</a:t>
            </a:r>
          </a:p>
        </p:txBody>
      </p:sp>
      <p:cxnSp>
        <p:nvCxnSpPr>
          <p:cNvPr id="24" name="Straight Connector 23">
            <a:extLst>
              <a:ext uri="{FF2B5EF4-FFF2-40B4-BE49-F238E27FC236}">
                <a16:creationId xmlns:a16="http://schemas.microsoft.com/office/drawing/2014/main" id="{D292EFD1-6825-C646-B8C5-7AC4DFE7377A}"/>
              </a:ext>
            </a:extLst>
          </p:cNvPr>
          <p:cNvCxnSpPr>
            <a:cxnSpLocks/>
          </p:cNvCxnSpPr>
          <p:nvPr/>
        </p:nvCxnSpPr>
        <p:spPr>
          <a:xfrm>
            <a:off x="685800" y="1972290"/>
            <a:ext cx="39624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78DA50E-C6FB-3F45-9FB7-E4DF8EA6D156}"/>
              </a:ext>
            </a:extLst>
          </p:cNvPr>
          <p:cNvCxnSpPr>
            <a:cxnSpLocks/>
          </p:cNvCxnSpPr>
          <p:nvPr/>
        </p:nvCxnSpPr>
        <p:spPr>
          <a:xfrm>
            <a:off x="5486400" y="1972290"/>
            <a:ext cx="39624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9EE6D957-F3A0-4782-B76B-7555DC11DAEA}"/>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73</a:t>
            </a:fld>
            <a:endParaRPr lang="nl-NL"/>
          </a:p>
        </p:txBody>
      </p:sp>
    </p:spTree>
    <p:extLst>
      <p:ext uri="{BB962C8B-B14F-4D97-AF65-F5344CB8AC3E}">
        <p14:creationId xmlns:p14="http://schemas.microsoft.com/office/powerpoint/2010/main" val="13829867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5.12 Classification of information</a:t>
            </a:r>
            <a:endParaRPr lang="en-NL" sz="2400" b="1" dirty="0">
              <a:solidFill>
                <a:schemeClr val="bg1"/>
              </a:solidFill>
              <a:latin typeface="Montserrat SemiBold" panose="00000700000000000000" pitchFamily="2" charset="0"/>
            </a:endParaRPr>
          </a:p>
        </p:txBody>
      </p:sp>
      <p:sp>
        <p:nvSpPr>
          <p:cNvPr id="48" name="TextBox 47">
            <a:extLst>
              <a:ext uri="{FF2B5EF4-FFF2-40B4-BE49-F238E27FC236}">
                <a16:creationId xmlns:a16="http://schemas.microsoft.com/office/drawing/2014/main" id="{D2A4D534-A7E8-F440-A7EF-A64AB8A70470}"/>
              </a:ext>
            </a:extLst>
          </p:cNvPr>
          <p:cNvSpPr txBox="1"/>
          <p:nvPr/>
        </p:nvSpPr>
        <p:spPr>
          <a:xfrm>
            <a:off x="600075" y="1740735"/>
            <a:ext cx="1240950" cy="338554"/>
          </a:xfrm>
          <a:prstGeom prst="rect">
            <a:avLst/>
          </a:prstGeom>
          <a:noFill/>
        </p:spPr>
        <p:txBody>
          <a:bodyPr wrap="square" rtlCol="0">
            <a:spAutoFit/>
          </a:bodyPr>
          <a:lstStyle/>
          <a:p>
            <a:pPr>
              <a:buClr>
                <a:srgbClr val="00B0F0"/>
              </a:buClr>
            </a:pPr>
            <a:r>
              <a:rPr lang="en-GB" sz="1600" b="1">
                <a:solidFill>
                  <a:srgbClr val="002A5A"/>
                </a:solidFill>
                <a:latin typeface="Roboto" panose="02000000000000000000" pitchFamily="2" charset="0"/>
                <a:ea typeface="Roboto" panose="02000000000000000000" pitchFamily="2" charset="0"/>
              </a:rPr>
              <a:t>Scope</a:t>
            </a:r>
          </a:p>
        </p:txBody>
      </p:sp>
      <p:pic>
        <p:nvPicPr>
          <p:cNvPr id="53" name="Graphic 52" descr="Research">
            <a:extLst>
              <a:ext uri="{FF2B5EF4-FFF2-40B4-BE49-F238E27FC236}">
                <a16:creationId xmlns:a16="http://schemas.microsoft.com/office/drawing/2014/main" id="{2F4662EC-A110-C249-81F5-AD4CA8D035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86625" y="2814478"/>
            <a:ext cx="817109" cy="817109"/>
          </a:xfrm>
          <a:prstGeom prst="rect">
            <a:avLst/>
          </a:prstGeom>
        </p:spPr>
      </p:pic>
      <p:pic>
        <p:nvPicPr>
          <p:cNvPr id="54" name="Graphic 53" descr="Single gear">
            <a:extLst>
              <a:ext uri="{FF2B5EF4-FFF2-40B4-BE49-F238E27FC236}">
                <a16:creationId xmlns:a16="http://schemas.microsoft.com/office/drawing/2014/main" id="{C3CC144C-C02A-2B43-ABC5-809B64D723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8401" y="3768585"/>
            <a:ext cx="898820" cy="898820"/>
          </a:xfrm>
          <a:prstGeom prst="rect">
            <a:avLst/>
          </a:prstGeom>
        </p:spPr>
      </p:pic>
      <p:cxnSp>
        <p:nvCxnSpPr>
          <p:cNvPr id="57" name="Straight Connector 56">
            <a:extLst>
              <a:ext uri="{FF2B5EF4-FFF2-40B4-BE49-F238E27FC236}">
                <a16:creationId xmlns:a16="http://schemas.microsoft.com/office/drawing/2014/main" id="{E86E60A3-AA08-A64F-BE7A-2D0FC520556B}"/>
              </a:ext>
            </a:extLst>
          </p:cNvPr>
          <p:cNvCxnSpPr/>
          <p:nvPr/>
        </p:nvCxnSpPr>
        <p:spPr>
          <a:xfrm>
            <a:off x="5943600" y="1781192"/>
            <a:ext cx="0" cy="4136867"/>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237841D-BC89-D344-AE97-88F4185EF81A}"/>
              </a:ext>
            </a:extLst>
          </p:cNvPr>
          <p:cNvCxnSpPr>
            <a:cxnSpLocks/>
          </p:cNvCxnSpPr>
          <p:nvPr/>
        </p:nvCxnSpPr>
        <p:spPr>
          <a:xfrm flipH="1">
            <a:off x="676033" y="3659027"/>
            <a:ext cx="1083993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0A56FF3D-B992-7740-8945-221C299B4E26}"/>
              </a:ext>
            </a:extLst>
          </p:cNvPr>
          <p:cNvSpPr txBox="1"/>
          <p:nvPr/>
        </p:nvSpPr>
        <p:spPr>
          <a:xfrm>
            <a:off x="609600" y="3866688"/>
            <a:ext cx="1240950" cy="338554"/>
          </a:xfrm>
          <a:prstGeom prst="rect">
            <a:avLst/>
          </a:prstGeom>
          <a:noFill/>
        </p:spPr>
        <p:txBody>
          <a:bodyPr wrap="square" rtlCol="0">
            <a:spAutoFit/>
          </a:bodyPr>
          <a:lstStyle/>
          <a:p>
            <a:pPr>
              <a:buClr>
                <a:srgbClr val="00B0F0"/>
              </a:buClr>
            </a:pPr>
            <a:r>
              <a:rPr lang="en-GB" sz="1600" b="1">
                <a:solidFill>
                  <a:srgbClr val="002A5A"/>
                </a:solidFill>
                <a:latin typeface="Roboto" panose="02000000000000000000" pitchFamily="2" charset="0"/>
                <a:ea typeface="Roboto" panose="02000000000000000000" pitchFamily="2" charset="0"/>
              </a:rPr>
              <a:t>Labelling</a:t>
            </a:r>
          </a:p>
        </p:txBody>
      </p:sp>
      <p:sp>
        <p:nvSpPr>
          <p:cNvPr id="65" name="TextBox 64">
            <a:extLst>
              <a:ext uri="{FF2B5EF4-FFF2-40B4-BE49-F238E27FC236}">
                <a16:creationId xmlns:a16="http://schemas.microsoft.com/office/drawing/2014/main" id="{816092C1-83B9-C84E-9197-14365AC0DE2C}"/>
              </a:ext>
            </a:extLst>
          </p:cNvPr>
          <p:cNvSpPr txBox="1"/>
          <p:nvPr/>
        </p:nvSpPr>
        <p:spPr>
          <a:xfrm>
            <a:off x="9896481" y="1757614"/>
            <a:ext cx="1621944" cy="338554"/>
          </a:xfrm>
          <a:prstGeom prst="rect">
            <a:avLst/>
          </a:prstGeom>
          <a:noFill/>
        </p:spPr>
        <p:txBody>
          <a:bodyPr wrap="square" rtlCol="0">
            <a:spAutoFit/>
          </a:bodyPr>
          <a:lstStyle/>
          <a:p>
            <a:pPr algn="r">
              <a:buClr>
                <a:srgbClr val="00B0F0"/>
              </a:buClr>
            </a:pPr>
            <a:r>
              <a:rPr lang="en-GB" sz="1600" b="1">
                <a:solidFill>
                  <a:srgbClr val="002A5A"/>
                </a:solidFill>
                <a:latin typeface="Roboto" panose="02000000000000000000" pitchFamily="2" charset="0"/>
                <a:ea typeface="Roboto" panose="02000000000000000000" pitchFamily="2" charset="0"/>
              </a:rPr>
              <a:t>Asset owners</a:t>
            </a:r>
          </a:p>
        </p:txBody>
      </p:sp>
      <p:sp>
        <p:nvSpPr>
          <p:cNvPr id="67" name="TextBox 66">
            <a:extLst>
              <a:ext uri="{FF2B5EF4-FFF2-40B4-BE49-F238E27FC236}">
                <a16:creationId xmlns:a16="http://schemas.microsoft.com/office/drawing/2014/main" id="{4EECFDBB-A512-1446-ABAB-CB3534ADB5BD}"/>
              </a:ext>
            </a:extLst>
          </p:cNvPr>
          <p:cNvSpPr txBox="1"/>
          <p:nvPr/>
        </p:nvSpPr>
        <p:spPr>
          <a:xfrm>
            <a:off x="9591675" y="3840923"/>
            <a:ext cx="1926750" cy="338554"/>
          </a:xfrm>
          <a:prstGeom prst="rect">
            <a:avLst/>
          </a:prstGeom>
          <a:noFill/>
        </p:spPr>
        <p:txBody>
          <a:bodyPr wrap="square" rtlCol="0">
            <a:spAutoFit/>
          </a:bodyPr>
          <a:lstStyle/>
          <a:p>
            <a:pPr algn="r">
              <a:buClr>
                <a:srgbClr val="00B0F0"/>
              </a:buClr>
            </a:pPr>
            <a:r>
              <a:rPr lang="en-GB" sz="1600" b="1">
                <a:solidFill>
                  <a:srgbClr val="002A5A"/>
                </a:solidFill>
                <a:latin typeface="Roboto" panose="02000000000000000000" pitchFamily="2" charset="0"/>
                <a:ea typeface="Roboto" panose="02000000000000000000" pitchFamily="2" charset="0"/>
              </a:rPr>
              <a:t>Controls/Policy</a:t>
            </a:r>
          </a:p>
        </p:txBody>
      </p:sp>
      <p:sp>
        <p:nvSpPr>
          <p:cNvPr id="69" name="Rectangle 68">
            <a:extLst>
              <a:ext uri="{FF2B5EF4-FFF2-40B4-BE49-F238E27FC236}">
                <a16:creationId xmlns:a16="http://schemas.microsoft.com/office/drawing/2014/main" id="{7E401522-DD77-F448-B4ED-4D5E16BFF6CF}"/>
              </a:ext>
            </a:extLst>
          </p:cNvPr>
          <p:cNvSpPr/>
          <p:nvPr/>
        </p:nvSpPr>
        <p:spPr>
          <a:xfrm>
            <a:off x="591216" y="2383665"/>
            <a:ext cx="4616184" cy="1126462"/>
          </a:xfrm>
          <a:prstGeom prst="rect">
            <a:avLst/>
          </a:prstGeom>
        </p:spPr>
        <p:txBody>
          <a:bodyPr wrap="square">
            <a:spAutoFit/>
          </a:bodyPr>
          <a:lstStyle/>
          <a:p>
            <a:pPr marL="285750" indent="-285750" eaLnBrk="1" hangingPunct="1">
              <a:lnSpc>
                <a:spcPct val="80000"/>
              </a:lnSpc>
              <a:buClr>
                <a:srgbClr val="002A5A"/>
              </a:buClr>
              <a:buFont typeface="Arial" panose="020B0604020202020204" pitchFamily="34" charset="0"/>
              <a:buChar char="•"/>
            </a:pPr>
            <a:r>
              <a:rPr lang="en-GB" altLang="en-US" sz="1400" dirty="0">
                <a:solidFill>
                  <a:srgbClr val="002A5A"/>
                </a:solidFill>
                <a:latin typeface="Roboto" panose="02000000000000000000" pitchFamily="2" charset="0"/>
                <a:ea typeface="Roboto" panose="02000000000000000000" pitchFamily="2" charset="0"/>
              </a:rPr>
              <a:t>Only secure what is required (according to the ISMS’ scope).</a:t>
            </a:r>
            <a:br>
              <a:rPr lang="en-GB" altLang="en-US" sz="1400" dirty="0">
                <a:solidFill>
                  <a:srgbClr val="002A5A"/>
                </a:solidFill>
                <a:latin typeface="Roboto" panose="02000000000000000000" pitchFamily="2" charset="0"/>
                <a:ea typeface="Roboto" panose="02000000000000000000" pitchFamily="2" charset="0"/>
              </a:rPr>
            </a:br>
            <a:endParaRPr lang="en-GB" altLang="en-US" sz="1400" dirty="0">
              <a:solidFill>
                <a:srgbClr val="002A5A"/>
              </a:solidFill>
              <a:latin typeface="Roboto" panose="02000000000000000000" pitchFamily="2" charset="0"/>
              <a:ea typeface="Roboto" panose="02000000000000000000" pitchFamily="2" charset="0"/>
            </a:endParaRPr>
          </a:p>
          <a:p>
            <a:pPr marL="285750" indent="-285750" eaLnBrk="1" hangingPunct="1">
              <a:lnSpc>
                <a:spcPct val="80000"/>
              </a:lnSpc>
              <a:buClr>
                <a:srgbClr val="002A5A"/>
              </a:buClr>
              <a:buFont typeface="Arial" panose="020B0604020202020204" pitchFamily="34" charset="0"/>
              <a:buChar char="•"/>
            </a:pPr>
            <a:r>
              <a:rPr lang="en-GB" altLang="en-US" sz="1400" dirty="0">
                <a:solidFill>
                  <a:srgbClr val="002A5A"/>
                </a:solidFill>
                <a:latin typeface="Roboto" panose="02000000000000000000" pitchFamily="2" charset="0"/>
                <a:ea typeface="Roboto" panose="02000000000000000000" pitchFamily="2" charset="0"/>
              </a:rPr>
              <a:t>Consider: How to consistently add a label to </a:t>
            </a:r>
            <a:br>
              <a:rPr lang="en-GB" altLang="en-US" sz="1400" dirty="0">
                <a:solidFill>
                  <a:srgbClr val="002A5A"/>
                </a:solidFill>
                <a:latin typeface="Roboto" panose="02000000000000000000" pitchFamily="2" charset="0"/>
                <a:ea typeface="Roboto" panose="02000000000000000000" pitchFamily="2" charset="0"/>
              </a:rPr>
            </a:br>
            <a:r>
              <a:rPr lang="en-GB" altLang="en-US" sz="1400" dirty="0">
                <a:solidFill>
                  <a:srgbClr val="002A5A"/>
                </a:solidFill>
                <a:latin typeface="Roboto" panose="02000000000000000000" pitchFamily="2" charset="0"/>
                <a:ea typeface="Roboto" panose="02000000000000000000" pitchFamily="2" charset="0"/>
              </a:rPr>
              <a:t>printed documents, for instance to a </a:t>
            </a:r>
            <a:br>
              <a:rPr lang="en-GB" altLang="en-US" sz="1400" dirty="0">
                <a:solidFill>
                  <a:srgbClr val="002A5A"/>
                </a:solidFill>
                <a:latin typeface="Roboto" panose="02000000000000000000" pitchFamily="2" charset="0"/>
                <a:ea typeface="Roboto" panose="02000000000000000000" pitchFamily="2" charset="0"/>
              </a:rPr>
            </a:br>
            <a:r>
              <a:rPr lang="en-GB" altLang="en-US" sz="1400" dirty="0">
                <a:solidFill>
                  <a:srgbClr val="002A5A"/>
                </a:solidFill>
                <a:latin typeface="Roboto" panose="02000000000000000000" pitchFamily="2" charset="0"/>
                <a:ea typeface="Roboto" panose="02000000000000000000" pitchFamily="2" charset="0"/>
              </a:rPr>
              <a:t>printed e-mail message?</a:t>
            </a:r>
          </a:p>
        </p:txBody>
      </p:sp>
      <p:sp>
        <p:nvSpPr>
          <p:cNvPr id="70" name="Rectangle 69">
            <a:extLst>
              <a:ext uri="{FF2B5EF4-FFF2-40B4-BE49-F238E27FC236}">
                <a16:creationId xmlns:a16="http://schemas.microsoft.com/office/drawing/2014/main" id="{F91AFBDA-3F27-E14D-9173-7EACA26C2E4E}"/>
              </a:ext>
            </a:extLst>
          </p:cNvPr>
          <p:cNvSpPr/>
          <p:nvPr/>
        </p:nvSpPr>
        <p:spPr>
          <a:xfrm>
            <a:off x="687898" y="4452473"/>
            <a:ext cx="4636573" cy="1126462"/>
          </a:xfrm>
          <a:prstGeom prst="rect">
            <a:avLst/>
          </a:prstGeom>
        </p:spPr>
        <p:txBody>
          <a:bodyPr wrap="square">
            <a:spAutoFit/>
          </a:bodyPr>
          <a:lstStyle/>
          <a:p>
            <a:pPr marL="285750" indent="-285750" eaLnBrk="1" hangingPunct="1">
              <a:lnSpc>
                <a:spcPct val="80000"/>
              </a:lnSpc>
              <a:buClr>
                <a:srgbClr val="002A5A"/>
              </a:buClr>
              <a:buFont typeface="Arial" panose="020B0604020202020204" pitchFamily="34" charset="0"/>
              <a:buChar char="•"/>
            </a:pPr>
            <a:r>
              <a:rPr lang="en-GB" altLang="en-US" sz="1400" dirty="0">
                <a:solidFill>
                  <a:srgbClr val="002A5A"/>
                </a:solidFill>
                <a:latin typeface="Roboto" panose="02000000000000000000" pitchFamily="2" charset="0"/>
                <a:ea typeface="Roboto" panose="02000000000000000000" pitchFamily="2" charset="0"/>
              </a:rPr>
              <a:t>Add a corresponding label to the information, for instance: highly confidential, confidential, or public.</a:t>
            </a:r>
          </a:p>
          <a:p>
            <a:pPr marL="285750" indent="-285750" eaLnBrk="1" hangingPunct="1">
              <a:lnSpc>
                <a:spcPct val="80000"/>
              </a:lnSpc>
              <a:buClr>
                <a:srgbClr val="002A5A"/>
              </a:buClr>
              <a:buFont typeface="Arial" panose="020B0604020202020204" pitchFamily="34" charset="0"/>
              <a:buChar char="•"/>
            </a:pPr>
            <a:endParaRPr lang="en-GB" altLang="en-US" sz="1400" dirty="0">
              <a:solidFill>
                <a:srgbClr val="002A5A"/>
              </a:solidFill>
              <a:latin typeface="Roboto" panose="02000000000000000000" pitchFamily="2" charset="0"/>
              <a:ea typeface="Roboto" panose="02000000000000000000" pitchFamily="2" charset="0"/>
            </a:endParaRPr>
          </a:p>
          <a:p>
            <a:pPr marL="285750" indent="-285750" eaLnBrk="1" hangingPunct="1">
              <a:lnSpc>
                <a:spcPct val="80000"/>
              </a:lnSpc>
              <a:buClr>
                <a:srgbClr val="002A5A"/>
              </a:buClr>
              <a:buFont typeface="Arial" panose="020B0604020202020204" pitchFamily="34" charset="0"/>
              <a:buChar char="•"/>
            </a:pPr>
            <a:r>
              <a:rPr lang="en-GB" altLang="en-US" sz="1400" dirty="0">
                <a:solidFill>
                  <a:srgbClr val="002A5A"/>
                </a:solidFill>
                <a:latin typeface="Roboto" panose="02000000000000000000" pitchFamily="2" charset="0"/>
                <a:ea typeface="Roboto" panose="02000000000000000000" pitchFamily="2" charset="0"/>
              </a:rPr>
              <a:t>Classified documents can only be accessed</a:t>
            </a:r>
            <a:br>
              <a:rPr lang="en-GB" altLang="en-US" sz="1400" dirty="0">
                <a:solidFill>
                  <a:srgbClr val="002A5A"/>
                </a:solidFill>
                <a:latin typeface="Roboto" panose="02000000000000000000" pitchFamily="2" charset="0"/>
                <a:ea typeface="Roboto" panose="02000000000000000000" pitchFamily="2" charset="0"/>
              </a:rPr>
            </a:br>
            <a:r>
              <a:rPr lang="en-GB" altLang="en-US" sz="1400" dirty="0">
                <a:solidFill>
                  <a:srgbClr val="002A5A"/>
                </a:solidFill>
                <a:latin typeface="Roboto" panose="02000000000000000000" pitchFamily="2" charset="0"/>
                <a:ea typeface="Roboto" panose="02000000000000000000" pitchFamily="2" charset="0"/>
              </a:rPr>
              <a:t>by persons cleared for that level or higher.</a:t>
            </a:r>
          </a:p>
          <a:p>
            <a:pPr eaLnBrk="1" hangingPunct="1">
              <a:lnSpc>
                <a:spcPct val="80000"/>
              </a:lnSpc>
              <a:buClr>
                <a:srgbClr val="3C9EE1"/>
              </a:buClr>
            </a:pPr>
            <a:endParaRPr lang="en-GB" altLang="en-US" sz="1400" dirty="0">
              <a:solidFill>
                <a:srgbClr val="002A5A"/>
              </a:solidFill>
              <a:latin typeface="Roboto" panose="02000000000000000000" pitchFamily="2" charset="0"/>
              <a:ea typeface="Roboto" panose="02000000000000000000" pitchFamily="2" charset="0"/>
            </a:endParaRPr>
          </a:p>
        </p:txBody>
      </p:sp>
      <p:sp>
        <p:nvSpPr>
          <p:cNvPr id="71" name="Rectangle 70">
            <a:extLst>
              <a:ext uri="{FF2B5EF4-FFF2-40B4-BE49-F238E27FC236}">
                <a16:creationId xmlns:a16="http://schemas.microsoft.com/office/drawing/2014/main" id="{B1D762F6-1CFF-F449-B0C4-AAFD3FFC077F}"/>
              </a:ext>
            </a:extLst>
          </p:cNvPr>
          <p:cNvSpPr/>
          <p:nvPr/>
        </p:nvSpPr>
        <p:spPr>
          <a:xfrm>
            <a:off x="6972433" y="2400544"/>
            <a:ext cx="4534009" cy="609398"/>
          </a:xfrm>
          <a:prstGeom prst="rect">
            <a:avLst/>
          </a:prstGeom>
        </p:spPr>
        <p:txBody>
          <a:bodyPr wrap="square">
            <a:spAutoFit/>
          </a:bodyPr>
          <a:lstStyle/>
          <a:p>
            <a:pPr marL="285750" indent="-285750" algn="r" eaLnBrk="1" hangingPunct="1">
              <a:lnSpc>
                <a:spcPct val="80000"/>
              </a:lnSpc>
              <a:buClr>
                <a:srgbClr val="002A5A"/>
              </a:buClr>
              <a:buFont typeface="Arial" panose="020B0604020202020204" pitchFamily="34" charset="0"/>
              <a:buChar char="•"/>
            </a:pPr>
            <a:r>
              <a:rPr lang="en-GB" altLang="en-US" sz="1400" dirty="0">
                <a:solidFill>
                  <a:srgbClr val="002A5A"/>
                </a:solidFill>
                <a:latin typeface="Roboto" panose="02000000000000000000" pitchFamily="2" charset="0"/>
                <a:ea typeface="Roboto" panose="02000000000000000000" pitchFamily="2" charset="0"/>
              </a:rPr>
              <a:t>Let the asset owners classify information based on the impact of loss, damage and/or disclosure.</a:t>
            </a:r>
          </a:p>
          <a:p>
            <a:pPr marL="285750" indent="-285750" algn="r" eaLnBrk="1" hangingPunct="1">
              <a:lnSpc>
                <a:spcPct val="80000"/>
              </a:lnSpc>
              <a:buClr>
                <a:srgbClr val="3C9EE1"/>
              </a:buClr>
              <a:buFont typeface="Arial" panose="020B0604020202020204" pitchFamily="34" charset="0"/>
              <a:buChar char="•"/>
            </a:pPr>
            <a:endParaRPr lang="en-GB" altLang="en-US" sz="1400" dirty="0">
              <a:solidFill>
                <a:srgbClr val="002A5A"/>
              </a:solidFill>
              <a:latin typeface="Roboto" panose="02000000000000000000" pitchFamily="2" charset="0"/>
              <a:ea typeface="Roboto" panose="02000000000000000000" pitchFamily="2" charset="0"/>
            </a:endParaRPr>
          </a:p>
        </p:txBody>
      </p:sp>
      <p:sp>
        <p:nvSpPr>
          <p:cNvPr id="72" name="Rectangle 71">
            <a:extLst>
              <a:ext uri="{FF2B5EF4-FFF2-40B4-BE49-F238E27FC236}">
                <a16:creationId xmlns:a16="http://schemas.microsoft.com/office/drawing/2014/main" id="{55286CC8-3D3B-8949-B366-B7C2D8B67F67}"/>
              </a:ext>
            </a:extLst>
          </p:cNvPr>
          <p:cNvSpPr/>
          <p:nvPr/>
        </p:nvSpPr>
        <p:spPr>
          <a:xfrm>
            <a:off x="7168798" y="4480465"/>
            <a:ext cx="4321385" cy="781752"/>
          </a:xfrm>
          <a:prstGeom prst="rect">
            <a:avLst/>
          </a:prstGeom>
        </p:spPr>
        <p:txBody>
          <a:bodyPr wrap="square">
            <a:spAutoFit/>
          </a:bodyPr>
          <a:lstStyle/>
          <a:p>
            <a:pPr marL="285750" indent="-285750" algn="r" eaLnBrk="1" hangingPunct="1">
              <a:lnSpc>
                <a:spcPct val="80000"/>
              </a:lnSpc>
              <a:buClr>
                <a:srgbClr val="002A5A"/>
              </a:buClr>
              <a:buFont typeface="Arial" panose="020B0604020202020204" pitchFamily="34" charset="0"/>
              <a:buChar char="•"/>
            </a:pPr>
            <a:r>
              <a:rPr lang="en-GB" altLang="en-US" sz="1400" dirty="0">
                <a:solidFill>
                  <a:srgbClr val="002A5A"/>
                </a:solidFill>
                <a:latin typeface="Roboto" panose="02000000000000000000" pitchFamily="2" charset="0"/>
                <a:ea typeface="Roboto" panose="02000000000000000000" pitchFamily="2" charset="0"/>
              </a:rPr>
              <a:t>Have rules to deal with these labels, for instance confidential information should be encrypted or transported by registered mail.</a:t>
            </a:r>
          </a:p>
          <a:p>
            <a:pPr marL="285750" indent="-285750" algn="r" eaLnBrk="1" hangingPunct="1">
              <a:lnSpc>
                <a:spcPct val="80000"/>
              </a:lnSpc>
              <a:buClr>
                <a:srgbClr val="002A5A"/>
              </a:buClr>
              <a:buFont typeface="Arial" panose="020B0604020202020204" pitchFamily="34" charset="0"/>
              <a:buChar char="•"/>
            </a:pPr>
            <a:endParaRPr lang="en-GB" altLang="en-US" sz="1400" dirty="0">
              <a:solidFill>
                <a:srgbClr val="002A5A"/>
              </a:solidFill>
              <a:latin typeface="Roboto" panose="02000000000000000000" pitchFamily="2" charset="0"/>
              <a:ea typeface="Roboto" panose="02000000000000000000" pitchFamily="2" charset="0"/>
            </a:endParaRPr>
          </a:p>
        </p:txBody>
      </p:sp>
      <p:pic>
        <p:nvPicPr>
          <p:cNvPr id="73" name="Graphic 72" descr="Document">
            <a:extLst>
              <a:ext uri="{FF2B5EF4-FFF2-40B4-BE49-F238E27FC236}">
                <a16:creationId xmlns:a16="http://schemas.microsoft.com/office/drawing/2014/main" id="{8C4535CA-31D7-7345-9D89-66F8E97B392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15373" y="2780029"/>
            <a:ext cx="757876" cy="757876"/>
          </a:xfrm>
          <a:prstGeom prst="rect">
            <a:avLst/>
          </a:prstGeom>
        </p:spPr>
      </p:pic>
      <p:grpSp>
        <p:nvGrpSpPr>
          <p:cNvPr id="3" name="Group 2">
            <a:extLst>
              <a:ext uri="{FF2B5EF4-FFF2-40B4-BE49-F238E27FC236}">
                <a16:creationId xmlns:a16="http://schemas.microsoft.com/office/drawing/2014/main" id="{50859D3C-F251-B340-9CEB-807554AFAB53}"/>
              </a:ext>
            </a:extLst>
          </p:cNvPr>
          <p:cNvGrpSpPr/>
          <p:nvPr/>
        </p:nvGrpSpPr>
        <p:grpSpPr>
          <a:xfrm>
            <a:off x="4893868" y="3686468"/>
            <a:ext cx="838200" cy="838200"/>
            <a:chOff x="4893868" y="3686468"/>
            <a:chExt cx="838200" cy="838200"/>
          </a:xfrm>
        </p:grpSpPr>
        <p:pic>
          <p:nvPicPr>
            <p:cNvPr id="74" name="Graphic 73" descr="Paper">
              <a:extLst>
                <a:ext uri="{FF2B5EF4-FFF2-40B4-BE49-F238E27FC236}">
                  <a16:creationId xmlns:a16="http://schemas.microsoft.com/office/drawing/2014/main" id="{1F9BC8D3-3790-DA4A-884D-6FA8381783A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93868" y="3686468"/>
              <a:ext cx="838200" cy="838200"/>
            </a:xfrm>
            <a:prstGeom prst="rect">
              <a:avLst/>
            </a:prstGeom>
          </p:spPr>
        </p:pic>
        <p:sp>
          <p:nvSpPr>
            <p:cNvPr id="75" name="TextBox 74">
              <a:extLst>
                <a:ext uri="{FF2B5EF4-FFF2-40B4-BE49-F238E27FC236}">
                  <a16:creationId xmlns:a16="http://schemas.microsoft.com/office/drawing/2014/main" id="{71DF105F-5F4B-0342-90CD-3C06D2A8D678}"/>
                </a:ext>
              </a:extLst>
            </p:cNvPr>
            <p:cNvSpPr txBox="1"/>
            <p:nvPr/>
          </p:nvSpPr>
          <p:spPr>
            <a:xfrm>
              <a:off x="5053076" y="3986803"/>
              <a:ext cx="529312" cy="461665"/>
            </a:xfrm>
            <a:prstGeom prst="rect">
              <a:avLst/>
            </a:prstGeom>
            <a:noFill/>
            <a:ln>
              <a:solidFill>
                <a:srgbClr val="002A5A"/>
              </a:solidFill>
            </a:ln>
          </p:spPr>
          <p:txBody>
            <a:bodyPr wrap="none" rtlCol="0">
              <a:spAutoFit/>
            </a:bodyPr>
            <a:lstStyle/>
            <a:p>
              <a:r>
                <a:rPr lang="en-NL" sz="800" dirty="0">
                  <a:solidFill>
                    <a:sysClr val="windowText" lastClr="000000"/>
                  </a:solidFill>
                  <a:latin typeface="Roboto" panose="02000000000000000000" pitchFamily="2" charset="0"/>
                  <a:ea typeface="Roboto" panose="02000000000000000000" pitchFamily="2" charset="0"/>
                </a:rPr>
                <a:t>Internal</a:t>
              </a:r>
            </a:p>
            <a:p>
              <a:r>
                <a:rPr lang="en-NL" sz="800" dirty="0">
                  <a:solidFill>
                    <a:sysClr val="windowText" lastClr="000000"/>
                  </a:solidFill>
                  <a:latin typeface="Roboto" panose="02000000000000000000" pitchFamily="2" charset="0"/>
                  <a:ea typeface="Roboto" panose="02000000000000000000" pitchFamily="2" charset="0"/>
                </a:rPr>
                <a:t>public</a:t>
              </a:r>
            </a:p>
            <a:p>
              <a:r>
                <a:rPr lang="en-NL" sz="800" dirty="0">
                  <a:solidFill>
                    <a:sysClr val="windowText" lastClr="000000"/>
                  </a:solidFill>
                  <a:latin typeface="Roboto" panose="02000000000000000000" pitchFamily="2" charset="0"/>
                  <a:ea typeface="Roboto" panose="02000000000000000000" pitchFamily="2" charset="0"/>
                </a:rPr>
                <a:t>…</a:t>
              </a:r>
            </a:p>
          </p:txBody>
        </p:sp>
      </p:grpSp>
      <p:sp>
        <p:nvSpPr>
          <p:cNvPr id="2" name="Slide Number Placeholder 1">
            <a:extLst>
              <a:ext uri="{FF2B5EF4-FFF2-40B4-BE49-F238E27FC236}">
                <a16:creationId xmlns:a16="http://schemas.microsoft.com/office/drawing/2014/main" id="{DD6E6A5A-0F2C-440D-A173-B9466F0008DE}"/>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74</a:t>
            </a:fld>
            <a:endParaRPr lang="nl-NL"/>
          </a:p>
        </p:txBody>
      </p:sp>
    </p:spTree>
    <p:extLst>
      <p:ext uri="{BB962C8B-B14F-4D97-AF65-F5344CB8AC3E}">
        <p14:creationId xmlns:p14="http://schemas.microsoft.com/office/powerpoint/2010/main" val="11343638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US" sz="2400" b="1" dirty="0">
                <a:solidFill>
                  <a:schemeClr val="bg1"/>
                </a:solidFill>
                <a:latin typeface="Montserrat SemiBold" panose="00000700000000000000" pitchFamily="2" charset="0"/>
              </a:rPr>
              <a:t>5.7 Threat intelligence</a:t>
            </a:r>
          </a:p>
        </p:txBody>
      </p:sp>
      <p:sp>
        <p:nvSpPr>
          <p:cNvPr id="2" name="Slide Number Placeholder 1">
            <a:extLst>
              <a:ext uri="{FF2B5EF4-FFF2-40B4-BE49-F238E27FC236}">
                <a16:creationId xmlns:a16="http://schemas.microsoft.com/office/drawing/2014/main" id="{DD6E6A5A-0F2C-440D-A173-B9466F0008DE}"/>
              </a:ext>
            </a:extLst>
          </p:cNvPr>
          <p:cNvSpPr>
            <a:spLocks noGrp="1"/>
          </p:cNvSpPr>
          <p:nvPr>
            <p:ph type="sldNum" sz="quarter" idx="12"/>
          </p:nvPr>
        </p:nvSpPr>
        <p:spPr/>
        <p:txBody>
          <a:bodyPr/>
          <a:lstStyle/>
          <a:p>
            <a:pPr>
              <a:defRPr/>
            </a:pPr>
            <a:r>
              <a:rPr lang="en-US"/>
              <a:t>0</a:t>
            </a:r>
            <a:fld id="{858E763E-C1F5-433F-AD86-2BCC4D2F67EC}" type="slidenum">
              <a:rPr lang="en-US" smtClean="0"/>
              <a:pPr>
                <a:defRPr/>
              </a:pPr>
              <a:t>75</a:t>
            </a:fld>
            <a:endParaRPr lang="en-US"/>
          </a:p>
        </p:txBody>
      </p:sp>
      <p:grpSp>
        <p:nvGrpSpPr>
          <p:cNvPr id="6" name="Group 5">
            <a:extLst>
              <a:ext uri="{FF2B5EF4-FFF2-40B4-BE49-F238E27FC236}">
                <a16:creationId xmlns:a16="http://schemas.microsoft.com/office/drawing/2014/main" id="{7DEFE000-5451-2C41-9079-F9EE2658D095}"/>
              </a:ext>
            </a:extLst>
          </p:cNvPr>
          <p:cNvGrpSpPr/>
          <p:nvPr/>
        </p:nvGrpSpPr>
        <p:grpSpPr>
          <a:xfrm>
            <a:off x="838199" y="1981200"/>
            <a:ext cx="4163165" cy="793633"/>
            <a:chOff x="5489794" y="4229270"/>
            <a:chExt cx="3854971" cy="608679"/>
          </a:xfrm>
        </p:grpSpPr>
        <p:sp>
          <p:nvSpPr>
            <p:cNvPr id="7" name="Freeform 6">
              <a:extLst>
                <a:ext uri="{FF2B5EF4-FFF2-40B4-BE49-F238E27FC236}">
                  <a16:creationId xmlns:a16="http://schemas.microsoft.com/office/drawing/2014/main" id="{1B48F5FF-F8A3-FD45-A230-CF650D02815D}"/>
                </a:ext>
              </a:extLst>
            </p:cNvPr>
            <p:cNvSpPr/>
            <p:nvPr/>
          </p:nvSpPr>
          <p:spPr>
            <a:xfrm>
              <a:off x="5489794" y="4229270"/>
              <a:ext cx="1014466" cy="608679"/>
            </a:xfrm>
            <a:custGeom>
              <a:avLst/>
              <a:gdLst>
                <a:gd name="connsiteX0" fmla="*/ 0 w 1014466"/>
                <a:gd name="connsiteY0" fmla="*/ 60868 h 608679"/>
                <a:gd name="connsiteX1" fmla="*/ 60868 w 1014466"/>
                <a:gd name="connsiteY1" fmla="*/ 0 h 608679"/>
                <a:gd name="connsiteX2" fmla="*/ 953598 w 1014466"/>
                <a:gd name="connsiteY2" fmla="*/ 0 h 608679"/>
                <a:gd name="connsiteX3" fmla="*/ 1014466 w 1014466"/>
                <a:gd name="connsiteY3" fmla="*/ 60868 h 608679"/>
                <a:gd name="connsiteX4" fmla="*/ 1014466 w 1014466"/>
                <a:gd name="connsiteY4" fmla="*/ 547811 h 608679"/>
                <a:gd name="connsiteX5" fmla="*/ 953598 w 1014466"/>
                <a:gd name="connsiteY5" fmla="*/ 608679 h 608679"/>
                <a:gd name="connsiteX6" fmla="*/ 60868 w 1014466"/>
                <a:gd name="connsiteY6" fmla="*/ 608679 h 608679"/>
                <a:gd name="connsiteX7" fmla="*/ 0 w 1014466"/>
                <a:gd name="connsiteY7" fmla="*/ 547811 h 608679"/>
                <a:gd name="connsiteX8" fmla="*/ 0 w 1014466"/>
                <a:gd name="connsiteY8" fmla="*/ 60868 h 60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466" h="608679">
                  <a:moveTo>
                    <a:pt x="0" y="60868"/>
                  </a:moveTo>
                  <a:cubicBezTo>
                    <a:pt x="0" y="27252"/>
                    <a:pt x="27252" y="0"/>
                    <a:pt x="60868" y="0"/>
                  </a:cubicBezTo>
                  <a:lnTo>
                    <a:pt x="953598" y="0"/>
                  </a:lnTo>
                  <a:cubicBezTo>
                    <a:pt x="987214" y="0"/>
                    <a:pt x="1014466" y="27252"/>
                    <a:pt x="1014466" y="60868"/>
                  </a:cubicBezTo>
                  <a:lnTo>
                    <a:pt x="1014466" y="547811"/>
                  </a:lnTo>
                  <a:cubicBezTo>
                    <a:pt x="1014466" y="581427"/>
                    <a:pt x="987214" y="608679"/>
                    <a:pt x="953598" y="608679"/>
                  </a:cubicBezTo>
                  <a:lnTo>
                    <a:pt x="60868" y="608679"/>
                  </a:lnTo>
                  <a:cubicBezTo>
                    <a:pt x="27252" y="608679"/>
                    <a:pt x="0" y="581427"/>
                    <a:pt x="0" y="547811"/>
                  </a:cubicBezTo>
                  <a:lnTo>
                    <a:pt x="0" y="60868"/>
                  </a:lnTo>
                  <a:close/>
                </a:path>
              </a:pathLst>
            </a:custGeom>
            <a:solidFill>
              <a:srgbClr val="002A5A"/>
            </a:solidFill>
            <a:ln>
              <a:solidFill>
                <a:srgbClr val="002A5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888" tIns="116888" rIns="116888" bIns="116888" numCol="1" spcCol="1270" anchor="ctr" anchorCtr="0">
              <a:noAutofit/>
            </a:bodyPr>
            <a:lstStyle/>
            <a:p>
              <a:pPr marL="0" lvl="0" indent="0" algn="ctr" defTabSz="1155700">
                <a:lnSpc>
                  <a:spcPct val="90000"/>
                </a:lnSpc>
                <a:spcBef>
                  <a:spcPct val="0"/>
                </a:spcBef>
                <a:spcAft>
                  <a:spcPct val="35000"/>
                </a:spcAft>
                <a:buNone/>
              </a:pPr>
              <a:r>
                <a:rPr lang="en-US" sz="1600" kern="1200" dirty="0">
                  <a:latin typeface="Roboto" panose="02000000000000000000" pitchFamily="2" charset="0"/>
                  <a:ea typeface="Roboto" panose="02000000000000000000" pitchFamily="2" charset="0"/>
                  <a:cs typeface="Roboto" panose="02000000000000000000" pitchFamily="2" charset="0"/>
                </a:rPr>
                <a:t>Strategic </a:t>
              </a:r>
            </a:p>
          </p:txBody>
        </p:sp>
        <p:sp>
          <p:nvSpPr>
            <p:cNvPr id="8" name="Freeform 7">
              <a:extLst>
                <a:ext uri="{FF2B5EF4-FFF2-40B4-BE49-F238E27FC236}">
                  <a16:creationId xmlns:a16="http://schemas.microsoft.com/office/drawing/2014/main" id="{67FD1E50-EEB9-0240-8D4E-55ACDC4A7A16}"/>
                </a:ext>
              </a:extLst>
            </p:cNvPr>
            <p:cNvSpPr/>
            <p:nvPr/>
          </p:nvSpPr>
          <p:spPr>
            <a:xfrm>
              <a:off x="6605707" y="4407816"/>
              <a:ext cx="215066" cy="251587"/>
            </a:xfrm>
            <a:custGeom>
              <a:avLst/>
              <a:gdLst>
                <a:gd name="connsiteX0" fmla="*/ 0 w 215066"/>
                <a:gd name="connsiteY0" fmla="*/ 50317 h 251587"/>
                <a:gd name="connsiteX1" fmla="*/ 107533 w 215066"/>
                <a:gd name="connsiteY1" fmla="*/ 50317 h 251587"/>
                <a:gd name="connsiteX2" fmla="*/ 107533 w 215066"/>
                <a:gd name="connsiteY2" fmla="*/ 0 h 251587"/>
                <a:gd name="connsiteX3" fmla="*/ 215066 w 215066"/>
                <a:gd name="connsiteY3" fmla="*/ 125794 h 251587"/>
                <a:gd name="connsiteX4" fmla="*/ 107533 w 215066"/>
                <a:gd name="connsiteY4" fmla="*/ 251587 h 251587"/>
                <a:gd name="connsiteX5" fmla="*/ 107533 w 215066"/>
                <a:gd name="connsiteY5" fmla="*/ 201270 h 251587"/>
                <a:gd name="connsiteX6" fmla="*/ 0 w 215066"/>
                <a:gd name="connsiteY6" fmla="*/ 201270 h 251587"/>
                <a:gd name="connsiteX7" fmla="*/ 0 w 215066"/>
                <a:gd name="connsiteY7" fmla="*/ 50317 h 2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066" h="251587">
                  <a:moveTo>
                    <a:pt x="0" y="50317"/>
                  </a:moveTo>
                  <a:lnTo>
                    <a:pt x="107533" y="50317"/>
                  </a:lnTo>
                  <a:lnTo>
                    <a:pt x="107533" y="0"/>
                  </a:lnTo>
                  <a:lnTo>
                    <a:pt x="215066" y="125794"/>
                  </a:lnTo>
                  <a:lnTo>
                    <a:pt x="107533" y="251587"/>
                  </a:lnTo>
                  <a:lnTo>
                    <a:pt x="107533" y="201270"/>
                  </a:lnTo>
                  <a:lnTo>
                    <a:pt x="0" y="201270"/>
                  </a:lnTo>
                  <a:lnTo>
                    <a:pt x="0" y="50317"/>
                  </a:lnTo>
                  <a:close/>
                </a:path>
              </a:pathLst>
            </a:custGeom>
            <a:solidFill>
              <a:srgbClr val="33C0F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0317" rIns="64520" bIns="50317" numCol="1" spcCol="1270" anchor="ctr" anchorCtr="0">
              <a:noAutofit/>
            </a:bodyPr>
            <a:lstStyle/>
            <a:p>
              <a:pPr marL="0" lvl="0" indent="0" algn="ctr" defTabSz="444500">
                <a:lnSpc>
                  <a:spcPct val="90000"/>
                </a:lnSpc>
                <a:spcBef>
                  <a:spcPct val="0"/>
                </a:spcBef>
                <a:spcAft>
                  <a:spcPct val="35000"/>
                </a:spcAft>
                <a:buNone/>
              </a:pPr>
              <a:endParaRPr lang="en-US" sz="700" kern="1200"/>
            </a:p>
          </p:txBody>
        </p:sp>
        <p:sp>
          <p:nvSpPr>
            <p:cNvPr id="9" name="Freeform 8">
              <a:extLst>
                <a:ext uri="{FF2B5EF4-FFF2-40B4-BE49-F238E27FC236}">
                  <a16:creationId xmlns:a16="http://schemas.microsoft.com/office/drawing/2014/main" id="{2D5C4168-C7BD-DA42-8AC5-6CA310D81161}"/>
                </a:ext>
              </a:extLst>
            </p:cNvPr>
            <p:cNvSpPr/>
            <p:nvPr/>
          </p:nvSpPr>
          <p:spPr>
            <a:xfrm>
              <a:off x="6910046" y="4229270"/>
              <a:ext cx="1014466" cy="608679"/>
            </a:xfrm>
            <a:custGeom>
              <a:avLst/>
              <a:gdLst>
                <a:gd name="connsiteX0" fmla="*/ 0 w 1014466"/>
                <a:gd name="connsiteY0" fmla="*/ 60868 h 608679"/>
                <a:gd name="connsiteX1" fmla="*/ 60868 w 1014466"/>
                <a:gd name="connsiteY1" fmla="*/ 0 h 608679"/>
                <a:gd name="connsiteX2" fmla="*/ 953598 w 1014466"/>
                <a:gd name="connsiteY2" fmla="*/ 0 h 608679"/>
                <a:gd name="connsiteX3" fmla="*/ 1014466 w 1014466"/>
                <a:gd name="connsiteY3" fmla="*/ 60868 h 608679"/>
                <a:gd name="connsiteX4" fmla="*/ 1014466 w 1014466"/>
                <a:gd name="connsiteY4" fmla="*/ 547811 h 608679"/>
                <a:gd name="connsiteX5" fmla="*/ 953598 w 1014466"/>
                <a:gd name="connsiteY5" fmla="*/ 608679 h 608679"/>
                <a:gd name="connsiteX6" fmla="*/ 60868 w 1014466"/>
                <a:gd name="connsiteY6" fmla="*/ 608679 h 608679"/>
                <a:gd name="connsiteX7" fmla="*/ 0 w 1014466"/>
                <a:gd name="connsiteY7" fmla="*/ 547811 h 608679"/>
                <a:gd name="connsiteX8" fmla="*/ 0 w 1014466"/>
                <a:gd name="connsiteY8" fmla="*/ 60868 h 60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466" h="608679">
                  <a:moveTo>
                    <a:pt x="0" y="60868"/>
                  </a:moveTo>
                  <a:cubicBezTo>
                    <a:pt x="0" y="27252"/>
                    <a:pt x="27252" y="0"/>
                    <a:pt x="60868" y="0"/>
                  </a:cubicBezTo>
                  <a:lnTo>
                    <a:pt x="953598" y="0"/>
                  </a:lnTo>
                  <a:cubicBezTo>
                    <a:pt x="987214" y="0"/>
                    <a:pt x="1014466" y="27252"/>
                    <a:pt x="1014466" y="60868"/>
                  </a:cubicBezTo>
                  <a:lnTo>
                    <a:pt x="1014466" y="547811"/>
                  </a:lnTo>
                  <a:cubicBezTo>
                    <a:pt x="1014466" y="581427"/>
                    <a:pt x="987214" y="608679"/>
                    <a:pt x="953598" y="608679"/>
                  </a:cubicBezTo>
                  <a:lnTo>
                    <a:pt x="60868" y="608679"/>
                  </a:lnTo>
                  <a:cubicBezTo>
                    <a:pt x="27252" y="608679"/>
                    <a:pt x="0" y="581427"/>
                    <a:pt x="0" y="547811"/>
                  </a:cubicBezTo>
                  <a:lnTo>
                    <a:pt x="0" y="60868"/>
                  </a:lnTo>
                  <a:close/>
                </a:path>
              </a:pathLst>
            </a:custGeom>
            <a:solidFill>
              <a:srgbClr val="002A5A"/>
            </a:solidFill>
            <a:ln>
              <a:solidFill>
                <a:srgbClr val="002A5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888" tIns="116888" rIns="116888" bIns="116888" numCol="1" spcCol="1270" anchor="ctr" anchorCtr="0">
              <a:noAutofit/>
            </a:bodyPr>
            <a:lstStyle/>
            <a:p>
              <a:pPr marL="0" lvl="0" indent="0" algn="ctr" defTabSz="1155700">
                <a:lnSpc>
                  <a:spcPct val="90000"/>
                </a:lnSpc>
                <a:spcBef>
                  <a:spcPct val="0"/>
                </a:spcBef>
                <a:spcAft>
                  <a:spcPct val="35000"/>
                </a:spcAft>
                <a:buNone/>
              </a:pPr>
              <a:r>
                <a:rPr lang="en-US" kern="1200" dirty="0">
                  <a:latin typeface="Roboto" panose="02000000000000000000" pitchFamily="2" charset="0"/>
                  <a:ea typeface="Roboto" panose="02000000000000000000" pitchFamily="2" charset="0"/>
                  <a:cs typeface="Roboto" panose="02000000000000000000" pitchFamily="2" charset="0"/>
                </a:rPr>
                <a:t>Tactical</a:t>
              </a:r>
            </a:p>
          </p:txBody>
        </p:sp>
        <p:sp>
          <p:nvSpPr>
            <p:cNvPr id="10" name="Freeform 9">
              <a:extLst>
                <a:ext uri="{FF2B5EF4-FFF2-40B4-BE49-F238E27FC236}">
                  <a16:creationId xmlns:a16="http://schemas.microsoft.com/office/drawing/2014/main" id="{16BE05B4-4CE9-D14B-BDE5-0449DC9E7985}"/>
                </a:ext>
              </a:extLst>
            </p:cNvPr>
            <p:cNvSpPr/>
            <p:nvPr/>
          </p:nvSpPr>
          <p:spPr>
            <a:xfrm>
              <a:off x="8025959" y="4407816"/>
              <a:ext cx="215066" cy="251587"/>
            </a:xfrm>
            <a:custGeom>
              <a:avLst/>
              <a:gdLst>
                <a:gd name="connsiteX0" fmla="*/ 0 w 215066"/>
                <a:gd name="connsiteY0" fmla="*/ 50317 h 251587"/>
                <a:gd name="connsiteX1" fmla="*/ 107533 w 215066"/>
                <a:gd name="connsiteY1" fmla="*/ 50317 h 251587"/>
                <a:gd name="connsiteX2" fmla="*/ 107533 w 215066"/>
                <a:gd name="connsiteY2" fmla="*/ 0 h 251587"/>
                <a:gd name="connsiteX3" fmla="*/ 215066 w 215066"/>
                <a:gd name="connsiteY3" fmla="*/ 125794 h 251587"/>
                <a:gd name="connsiteX4" fmla="*/ 107533 w 215066"/>
                <a:gd name="connsiteY4" fmla="*/ 251587 h 251587"/>
                <a:gd name="connsiteX5" fmla="*/ 107533 w 215066"/>
                <a:gd name="connsiteY5" fmla="*/ 201270 h 251587"/>
                <a:gd name="connsiteX6" fmla="*/ 0 w 215066"/>
                <a:gd name="connsiteY6" fmla="*/ 201270 h 251587"/>
                <a:gd name="connsiteX7" fmla="*/ 0 w 215066"/>
                <a:gd name="connsiteY7" fmla="*/ 50317 h 2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066" h="251587">
                  <a:moveTo>
                    <a:pt x="0" y="50317"/>
                  </a:moveTo>
                  <a:lnTo>
                    <a:pt x="107533" y="50317"/>
                  </a:lnTo>
                  <a:lnTo>
                    <a:pt x="107533" y="0"/>
                  </a:lnTo>
                  <a:lnTo>
                    <a:pt x="215066" y="125794"/>
                  </a:lnTo>
                  <a:lnTo>
                    <a:pt x="107533" y="251587"/>
                  </a:lnTo>
                  <a:lnTo>
                    <a:pt x="107533" y="201270"/>
                  </a:lnTo>
                  <a:lnTo>
                    <a:pt x="0" y="201270"/>
                  </a:lnTo>
                  <a:lnTo>
                    <a:pt x="0" y="50317"/>
                  </a:lnTo>
                  <a:close/>
                </a:path>
              </a:pathLst>
            </a:custGeom>
            <a:solidFill>
              <a:srgbClr val="33C0F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0317" rIns="64520" bIns="50317" numCol="1" spcCol="1270" anchor="ctr" anchorCtr="0">
              <a:noAutofit/>
            </a:bodyPr>
            <a:lstStyle/>
            <a:p>
              <a:pPr marL="0" lvl="0" indent="0" algn="ctr" defTabSz="444500">
                <a:lnSpc>
                  <a:spcPct val="90000"/>
                </a:lnSpc>
                <a:spcBef>
                  <a:spcPct val="0"/>
                </a:spcBef>
                <a:spcAft>
                  <a:spcPct val="35000"/>
                </a:spcAft>
                <a:buNone/>
              </a:pPr>
              <a:endParaRPr lang="en-US" sz="700" kern="1200"/>
            </a:p>
          </p:txBody>
        </p:sp>
        <p:sp>
          <p:nvSpPr>
            <p:cNvPr id="11" name="Freeform 10">
              <a:extLst>
                <a:ext uri="{FF2B5EF4-FFF2-40B4-BE49-F238E27FC236}">
                  <a16:creationId xmlns:a16="http://schemas.microsoft.com/office/drawing/2014/main" id="{DD1A2C8D-26F9-4E48-84FD-FE797ED94CD0}"/>
                </a:ext>
              </a:extLst>
            </p:cNvPr>
            <p:cNvSpPr/>
            <p:nvPr/>
          </p:nvSpPr>
          <p:spPr>
            <a:xfrm>
              <a:off x="8330299" y="4229270"/>
              <a:ext cx="1014466" cy="608679"/>
            </a:xfrm>
            <a:custGeom>
              <a:avLst/>
              <a:gdLst>
                <a:gd name="connsiteX0" fmla="*/ 0 w 1014466"/>
                <a:gd name="connsiteY0" fmla="*/ 60868 h 608679"/>
                <a:gd name="connsiteX1" fmla="*/ 60868 w 1014466"/>
                <a:gd name="connsiteY1" fmla="*/ 0 h 608679"/>
                <a:gd name="connsiteX2" fmla="*/ 953598 w 1014466"/>
                <a:gd name="connsiteY2" fmla="*/ 0 h 608679"/>
                <a:gd name="connsiteX3" fmla="*/ 1014466 w 1014466"/>
                <a:gd name="connsiteY3" fmla="*/ 60868 h 608679"/>
                <a:gd name="connsiteX4" fmla="*/ 1014466 w 1014466"/>
                <a:gd name="connsiteY4" fmla="*/ 547811 h 608679"/>
                <a:gd name="connsiteX5" fmla="*/ 953598 w 1014466"/>
                <a:gd name="connsiteY5" fmla="*/ 608679 h 608679"/>
                <a:gd name="connsiteX6" fmla="*/ 60868 w 1014466"/>
                <a:gd name="connsiteY6" fmla="*/ 608679 h 608679"/>
                <a:gd name="connsiteX7" fmla="*/ 0 w 1014466"/>
                <a:gd name="connsiteY7" fmla="*/ 547811 h 608679"/>
                <a:gd name="connsiteX8" fmla="*/ 0 w 1014466"/>
                <a:gd name="connsiteY8" fmla="*/ 60868 h 60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466" h="608679">
                  <a:moveTo>
                    <a:pt x="0" y="60868"/>
                  </a:moveTo>
                  <a:cubicBezTo>
                    <a:pt x="0" y="27252"/>
                    <a:pt x="27252" y="0"/>
                    <a:pt x="60868" y="0"/>
                  </a:cubicBezTo>
                  <a:lnTo>
                    <a:pt x="953598" y="0"/>
                  </a:lnTo>
                  <a:cubicBezTo>
                    <a:pt x="987214" y="0"/>
                    <a:pt x="1014466" y="27252"/>
                    <a:pt x="1014466" y="60868"/>
                  </a:cubicBezTo>
                  <a:lnTo>
                    <a:pt x="1014466" y="547811"/>
                  </a:lnTo>
                  <a:cubicBezTo>
                    <a:pt x="1014466" y="581427"/>
                    <a:pt x="987214" y="608679"/>
                    <a:pt x="953598" y="608679"/>
                  </a:cubicBezTo>
                  <a:lnTo>
                    <a:pt x="60868" y="608679"/>
                  </a:lnTo>
                  <a:cubicBezTo>
                    <a:pt x="27252" y="608679"/>
                    <a:pt x="0" y="581427"/>
                    <a:pt x="0" y="547811"/>
                  </a:cubicBezTo>
                  <a:lnTo>
                    <a:pt x="0" y="60868"/>
                  </a:lnTo>
                  <a:close/>
                </a:path>
              </a:pathLst>
            </a:custGeom>
            <a:solidFill>
              <a:srgbClr val="002A5A"/>
            </a:solidFill>
            <a:ln>
              <a:solidFill>
                <a:srgbClr val="002A5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888" tIns="116888" rIns="116888" bIns="116888" numCol="1" spcCol="1270" anchor="ctr" anchorCtr="0">
              <a:noAutofit/>
            </a:bodyPr>
            <a:lstStyle/>
            <a:p>
              <a:pPr marL="0" lvl="0" indent="0" algn="ctr" defTabSz="1155700">
                <a:lnSpc>
                  <a:spcPct val="90000"/>
                </a:lnSpc>
                <a:spcBef>
                  <a:spcPct val="0"/>
                </a:spcBef>
                <a:spcAft>
                  <a:spcPct val="35000"/>
                </a:spcAft>
                <a:buNone/>
              </a:pPr>
              <a:r>
                <a:rPr lang="en-US" kern="1200" dirty="0" err="1">
                  <a:latin typeface="Roboto" panose="02000000000000000000" pitchFamily="2" charset="0"/>
                  <a:ea typeface="Roboto" panose="02000000000000000000" pitchFamily="2" charset="0"/>
                  <a:cs typeface="Roboto" panose="02000000000000000000" pitchFamily="2" charset="0"/>
                </a:rPr>
                <a:t>Operati-onal</a:t>
              </a:r>
              <a:endParaRPr lang="en-US" kern="1200" dirty="0">
                <a:latin typeface="Roboto" panose="02000000000000000000" pitchFamily="2" charset="0"/>
                <a:ea typeface="Roboto" panose="02000000000000000000" pitchFamily="2" charset="0"/>
                <a:cs typeface="Roboto" panose="02000000000000000000" pitchFamily="2" charset="0"/>
              </a:endParaRPr>
            </a:p>
          </p:txBody>
        </p:sp>
      </p:grpSp>
      <p:sp>
        <p:nvSpPr>
          <p:cNvPr id="3" name="TextBox 2">
            <a:extLst>
              <a:ext uri="{FF2B5EF4-FFF2-40B4-BE49-F238E27FC236}">
                <a16:creationId xmlns:a16="http://schemas.microsoft.com/office/drawing/2014/main" id="{4E043399-E857-BC4E-AB09-70702CE52D42}"/>
              </a:ext>
            </a:extLst>
          </p:cNvPr>
          <p:cNvSpPr txBox="1"/>
          <p:nvPr/>
        </p:nvSpPr>
        <p:spPr>
          <a:xfrm>
            <a:off x="6477000" y="1803370"/>
            <a:ext cx="3204723" cy="1477328"/>
          </a:xfrm>
          <a:prstGeom prst="rect">
            <a:avLst/>
          </a:prstGeom>
          <a:noFill/>
        </p:spPr>
        <p:txBody>
          <a:bodyPr wrap="none" rtlCol="0">
            <a:spAutoFit/>
          </a:bodyPr>
          <a:lstStyle/>
          <a:p>
            <a:r>
              <a:rPr lang="en-US" b="1" dirty="0">
                <a:solidFill>
                  <a:srgbClr val="002A5A"/>
                </a:solidFill>
                <a:latin typeface="Roboto" panose="02000000000000000000" pitchFamily="2" charset="0"/>
                <a:ea typeface="Roboto" panose="02000000000000000000" pitchFamily="2" charset="0"/>
                <a:cs typeface="Roboto" panose="02000000000000000000" pitchFamily="2" charset="0"/>
              </a:rPr>
              <a:t>Threat intelligence should be</a:t>
            </a:r>
            <a:endParaRPr lang="en-US" dirty="0">
              <a:solidFill>
                <a:srgbClr val="002A5A"/>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Relevant</a:t>
            </a:r>
          </a:p>
          <a:p>
            <a:pPr marL="285750" indent="-285750">
              <a:buFont typeface="Arial" panose="020B0604020202020204" pitchFamily="34" charset="0"/>
              <a:buChar char="•"/>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Insightful</a:t>
            </a:r>
          </a:p>
          <a:p>
            <a:pPr marL="285750" indent="-285750">
              <a:buFont typeface="Arial" panose="020B0604020202020204" pitchFamily="34" charset="0"/>
              <a:buChar char="•"/>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Contextual</a:t>
            </a:r>
          </a:p>
          <a:p>
            <a:pPr marL="285750" indent="-285750">
              <a:buFont typeface="Arial" panose="020B0604020202020204" pitchFamily="34" charset="0"/>
              <a:buChar char="•"/>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Actionable</a:t>
            </a:r>
          </a:p>
        </p:txBody>
      </p:sp>
      <p:sp>
        <p:nvSpPr>
          <p:cNvPr id="12" name="TextBox 11">
            <a:extLst>
              <a:ext uri="{FF2B5EF4-FFF2-40B4-BE49-F238E27FC236}">
                <a16:creationId xmlns:a16="http://schemas.microsoft.com/office/drawing/2014/main" id="{3DBDD5AC-2450-B440-A730-F518BB63F412}"/>
              </a:ext>
            </a:extLst>
          </p:cNvPr>
          <p:cNvSpPr txBox="1"/>
          <p:nvPr/>
        </p:nvSpPr>
        <p:spPr>
          <a:xfrm>
            <a:off x="6480874" y="3810000"/>
            <a:ext cx="4676280" cy="1200329"/>
          </a:xfrm>
          <a:prstGeom prst="rect">
            <a:avLst/>
          </a:prstGeom>
          <a:noFill/>
        </p:spPr>
        <p:txBody>
          <a:bodyPr wrap="none" rtlCol="0">
            <a:spAutoFit/>
          </a:bodyPr>
          <a:lstStyle/>
          <a:p>
            <a:r>
              <a:rPr lang="en-US" b="1" dirty="0">
                <a:solidFill>
                  <a:srgbClr val="002A5A"/>
                </a:solidFill>
                <a:latin typeface="Roboto" panose="02000000000000000000" pitchFamily="2" charset="0"/>
                <a:ea typeface="Roboto" panose="02000000000000000000" pitchFamily="2" charset="0"/>
                <a:cs typeface="Roboto" panose="02000000000000000000" pitchFamily="2" charset="0"/>
              </a:rPr>
              <a:t>Sources of threat intelligence</a:t>
            </a:r>
          </a:p>
          <a:p>
            <a:pPr marL="285750" indent="-285750">
              <a:buFontTx/>
              <a:buChar char="-"/>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Verizon Data Breach Investigation Report</a:t>
            </a:r>
          </a:p>
          <a:p>
            <a:pPr marL="285750" indent="-285750">
              <a:buFontTx/>
              <a:buChar char="-"/>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CrowdStrike Global Threat Report</a:t>
            </a:r>
          </a:p>
          <a:p>
            <a:pPr marL="285750" indent="-285750">
              <a:buFontTx/>
              <a:buChar char="-"/>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Hardware and software vendors</a:t>
            </a:r>
          </a:p>
        </p:txBody>
      </p:sp>
      <p:sp>
        <p:nvSpPr>
          <p:cNvPr id="13" name="TextBox 12">
            <a:extLst>
              <a:ext uri="{FF2B5EF4-FFF2-40B4-BE49-F238E27FC236}">
                <a16:creationId xmlns:a16="http://schemas.microsoft.com/office/drawing/2014/main" id="{C9AFA0D9-1340-A44E-9403-8D2B1E7CA4BA}"/>
              </a:ext>
            </a:extLst>
          </p:cNvPr>
          <p:cNvSpPr txBox="1"/>
          <p:nvPr/>
        </p:nvSpPr>
        <p:spPr>
          <a:xfrm>
            <a:off x="457200" y="3280698"/>
            <a:ext cx="5638800" cy="3139321"/>
          </a:xfrm>
          <a:prstGeom prst="rect">
            <a:avLst/>
          </a:prstGeom>
          <a:noFill/>
        </p:spPr>
        <p:txBody>
          <a:bodyPr wrap="square" rtlCol="0">
            <a:spAutoFit/>
          </a:bodyPr>
          <a:lstStyle/>
          <a:p>
            <a:r>
              <a:rPr lang="en-US" b="1" dirty="0">
                <a:solidFill>
                  <a:srgbClr val="002A5A"/>
                </a:solidFill>
                <a:latin typeface="Roboto" panose="02000000000000000000" pitchFamily="2" charset="0"/>
                <a:ea typeface="Roboto" panose="02000000000000000000" pitchFamily="2" charset="0"/>
                <a:cs typeface="Roboto" panose="02000000000000000000" pitchFamily="2" charset="0"/>
              </a:rPr>
              <a:t>Threat intelligence program</a:t>
            </a:r>
          </a:p>
          <a:p>
            <a:pPr marL="342900" indent="-342900">
              <a:buAutoNum type="arabicPeriod"/>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Create a plan</a:t>
            </a:r>
          </a:p>
          <a:p>
            <a:pPr marL="342900" indent="-342900">
              <a:buAutoNum type="arabicPeriod"/>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Know who needs the information</a:t>
            </a:r>
          </a:p>
          <a:p>
            <a:pPr marL="342900" indent="-342900">
              <a:buAutoNum type="arabicPeriod"/>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Involve the right people</a:t>
            </a:r>
          </a:p>
          <a:p>
            <a:pPr marL="342900" indent="-342900">
              <a:buAutoNum type="arabicPeriod"/>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Implement the right tools, techniques and procedures</a:t>
            </a:r>
          </a:p>
          <a:p>
            <a:pPr marL="342900" indent="-342900">
              <a:buAutoNum type="arabicPeriod"/>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Understand the difference between threat data and threat intelligence</a:t>
            </a:r>
          </a:p>
          <a:p>
            <a:pPr marL="342900" indent="-342900">
              <a:buAutoNum type="arabicPeriod"/>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Integrate with your organization’s information security program</a:t>
            </a:r>
          </a:p>
          <a:p>
            <a:pPr marL="342900" indent="-342900">
              <a:buAutoNum type="arabicPeriod"/>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Communicate</a:t>
            </a:r>
          </a:p>
        </p:txBody>
      </p:sp>
    </p:spTree>
    <p:extLst>
      <p:ext uri="{BB962C8B-B14F-4D97-AF65-F5344CB8AC3E}">
        <p14:creationId xmlns:p14="http://schemas.microsoft.com/office/powerpoint/2010/main" val="18629289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5.9, 5.10, 5.11 Asset management</a:t>
            </a:r>
            <a:endParaRPr lang="en-NL" sz="2400" b="1" dirty="0">
              <a:solidFill>
                <a:schemeClr val="bg1"/>
              </a:solidFill>
              <a:latin typeface="Montserrat SemiBold" panose="00000700000000000000" pitchFamily="2" charset="0"/>
            </a:endParaRPr>
          </a:p>
        </p:txBody>
      </p:sp>
      <p:sp>
        <p:nvSpPr>
          <p:cNvPr id="2" name="Slide Number Placeholder 1">
            <a:extLst>
              <a:ext uri="{FF2B5EF4-FFF2-40B4-BE49-F238E27FC236}">
                <a16:creationId xmlns:a16="http://schemas.microsoft.com/office/drawing/2014/main" id="{DD6E6A5A-0F2C-440D-A173-B9466F0008DE}"/>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76</a:t>
            </a:fld>
            <a:endParaRPr lang="nl-NL"/>
          </a:p>
        </p:txBody>
      </p:sp>
      <p:sp>
        <p:nvSpPr>
          <p:cNvPr id="3" name="TextBox 2">
            <a:extLst>
              <a:ext uri="{FF2B5EF4-FFF2-40B4-BE49-F238E27FC236}">
                <a16:creationId xmlns:a16="http://schemas.microsoft.com/office/drawing/2014/main" id="{325C679C-227F-514B-BC70-4EC214FC7A38}"/>
              </a:ext>
            </a:extLst>
          </p:cNvPr>
          <p:cNvSpPr txBox="1"/>
          <p:nvPr/>
        </p:nvSpPr>
        <p:spPr>
          <a:xfrm>
            <a:off x="381000" y="1600200"/>
            <a:ext cx="6736139" cy="1477328"/>
          </a:xfrm>
          <a:prstGeom prst="rect">
            <a:avLst/>
          </a:prstGeom>
          <a:noFill/>
        </p:spPr>
        <p:txBody>
          <a:bodyPr wrap="none" rtlCol="0">
            <a:spAutoFit/>
          </a:bodyPr>
          <a:lstStyle/>
          <a:p>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5.9 Inventory of information and other associated assets</a:t>
            </a:r>
          </a:p>
          <a:p>
            <a:endParaRPr lang="en-US" dirty="0">
              <a:solidFill>
                <a:srgbClr val="002A5A"/>
              </a:solidFill>
              <a:latin typeface="Roboto" panose="02000000000000000000" pitchFamily="2" charset="0"/>
              <a:ea typeface="Roboto" panose="02000000000000000000" pitchFamily="2" charset="0"/>
              <a:cs typeface="Roboto" panose="02000000000000000000" pitchFamily="2" charset="0"/>
            </a:endParaRPr>
          </a:p>
          <a:p>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5.10 Acceptable use of information and other associated assets</a:t>
            </a:r>
          </a:p>
          <a:p>
            <a:endParaRPr lang="en-US" dirty="0">
              <a:solidFill>
                <a:srgbClr val="002A5A"/>
              </a:solidFill>
              <a:latin typeface="Roboto" panose="02000000000000000000" pitchFamily="2" charset="0"/>
              <a:ea typeface="Roboto" panose="02000000000000000000" pitchFamily="2" charset="0"/>
              <a:cs typeface="Roboto" panose="02000000000000000000" pitchFamily="2" charset="0"/>
            </a:endParaRPr>
          </a:p>
          <a:p>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5.11 Return of assets</a:t>
            </a:r>
          </a:p>
        </p:txBody>
      </p:sp>
      <p:sp>
        <p:nvSpPr>
          <p:cNvPr id="6" name="Magnetic Disk 5">
            <a:extLst>
              <a:ext uri="{FF2B5EF4-FFF2-40B4-BE49-F238E27FC236}">
                <a16:creationId xmlns:a16="http://schemas.microsoft.com/office/drawing/2014/main" id="{912E8C28-9742-8D43-97BC-41D48A872DD8}"/>
              </a:ext>
            </a:extLst>
          </p:cNvPr>
          <p:cNvSpPr/>
          <p:nvPr/>
        </p:nvSpPr>
        <p:spPr>
          <a:xfrm>
            <a:off x="7772400" y="1524000"/>
            <a:ext cx="1828800" cy="1219200"/>
          </a:xfrm>
          <a:prstGeom prst="flowChartMagneticDisk">
            <a:avLst/>
          </a:prstGeom>
          <a:solidFill>
            <a:srgbClr val="002A5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Asset Management DB</a:t>
            </a:r>
          </a:p>
        </p:txBody>
      </p:sp>
      <p:sp>
        <p:nvSpPr>
          <p:cNvPr id="7" name="Document 6">
            <a:extLst>
              <a:ext uri="{FF2B5EF4-FFF2-40B4-BE49-F238E27FC236}">
                <a16:creationId xmlns:a16="http://schemas.microsoft.com/office/drawing/2014/main" id="{1613CBEE-D41A-7E4C-9A33-1798B0D830A2}"/>
              </a:ext>
            </a:extLst>
          </p:cNvPr>
          <p:cNvSpPr/>
          <p:nvPr/>
        </p:nvSpPr>
        <p:spPr>
          <a:xfrm>
            <a:off x="7772400" y="3276600"/>
            <a:ext cx="1828800" cy="1219200"/>
          </a:xfrm>
          <a:prstGeom prst="flowChartDocument">
            <a:avLst/>
          </a:prstGeom>
          <a:solidFill>
            <a:srgbClr val="002A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Acceptable Use Policy</a:t>
            </a:r>
          </a:p>
        </p:txBody>
      </p:sp>
      <p:sp>
        <p:nvSpPr>
          <p:cNvPr id="8" name="Left-Right Arrow Callout 7">
            <a:extLst>
              <a:ext uri="{FF2B5EF4-FFF2-40B4-BE49-F238E27FC236}">
                <a16:creationId xmlns:a16="http://schemas.microsoft.com/office/drawing/2014/main" id="{7DD9B16F-3C88-BE47-B196-F5B474F29726}"/>
              </a:ext>
            </a:extLst>
          </p:cNvPr>
          <p:cNvSpPr/>
          <p:nvPr/>
        </p:nvSpPr>
        <p:spPr>
          <a:xfrm>
            <a:off x="7772400" y="5029200"/>
            <a:ext cx="1828800" cy="1143000"/>
          </a:xfrm>
          <a:prstGeom prst="leftRightArrowCallout">
            <a:avLst/>
          </a:prstGeom>
          <a:solidFill>
            <a:srgbClr val="002A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Return</a:t>
            </a:r>
          </a:p>
        </p:txBody>
      </p:sp>
    </p:spTree>
    <p:extLst>
      <p:ext uri="{BB962C8B-B14F-4D97-AF65-F5344CB8AC3E}">
        <p14:creationId xmlns:p14="http://schemas.microsoft.com/office/powerpoint/2010/main" val="2777379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9154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5.19-5.21 Information security in supplier management</a:t>
            </a:r>
            <a:endParaRPr lang="en-NL" sz="2400" b="1" dirty="0">
              <a:solidFill>
                <a:schemeClr val="bg1"/>
              </a:solidFill>
              <a:latin typeface="Montserrat SemiBold" panose="00000700000000000000" pitchFamily="2" charset="0"/>
            </a:endParaRPr>
          </a:p>
        </p:txBody>
      </p:sp>
      <p:sp>
        <p:nvSpPr>
          <p:cNvPr id="2" name="Slide Number Placeholder 1">
            <a:extLst>
              <a:ext uri="{FF2B5EF4-FFF2-40B4-BE49-F238E27FC236}">
                <a16:creationId xmlns:a16="http://schemas.microsoft.com/office/drawing/2014/main" id="{DD6E6A5A-0F2C-440D-A173-B9466F0008DE}"/>
              </a:ext>
            </a:extLst>
          </p:cNvPr>
          <p:cNvSpPr>
            <a:spLocks noGrp="1"/>
          </p:cNvSpPr>
          <p:nvPr>
            <p:ph type="sldNum" sz="quarter" idx="12"/>
          </p:nvPr>
        </p:nvSpPr>
        <p:spPr/>
        <p:txBody>
          <a:bodyPr/>
          <a:lstStyle/>
          <a:p>
            <a:pPr>
              <a:defRPr/>
            </a:pPr>
            <a:r>
              <a:rPr lang="nl-NL" dirty="0"/>
              <a:t>0</a:t>
            </a:r>
            <a:fld id="{858E763E-C1F5-433F-AD86-2BCC4D2F67EC}" type="slidenum">
              <a:rPr lang="nl-NL" smtClean="0"/>
              <a:pPr>
                <a:defRPr/>
              </a:pPr>
              <a:t>77</a:t>
            </a:fld>
            <a:endParaRPr lang="nl-NL" dirty="0"/>
          </a:p>
        </p:txBody>
      </p:sp>
      <p:sp>
        <p:nvSpPr>
          <p:cNvPr id="3" name="TextBox 2">
            <a:extLst>
              <a:ext uri="{FF2B5EF4-FFF2-40B4-BE49-F238E27FC236}">
                <a16:creationId xmlns:a16="http://schemas.microsoft.com/office/drawing/2014/main" id="{32A18379-9D28-0840-A0CB-64EE8ABA6563}"/>
              </a:ext>
            </a:extLst>
          </p:cNvPr>
          <p:cNvSpPr txBox="1"/>
          <p:nvPr/>
        </p:nvSpPr>
        <p:spPr>
          <a:xfrm>
            <a:off x="228600" y="1524000"/>
            <a:ext cx="5976316" cy="1477328"/>
          </a:xfrm>
          <a:prstGeom prst="rect">
            <a:avLst/>
          </a:prstGeom>
          <a:noFill/>
        </p:spPr>
        <p:txBody>
          <a:bodyPr wrap="none" rtlCol="0">
            <a:spAutoFit/>
          </a:bodyPr>
          <a:lstStyle/>
          <a:p>
            <a:r>
              <a:rPr lang="en-US" b="1" dirty="0">
                <a:solidFill>
                  <a:srgbClr val="002A5A"/>
                </a:solidFill>
                <a:latin typeface="Roboto" panose="02000000000000000000" pitchFamily="2" charset="0"/>
                <a:ea typeface="Roboto" panose="02000000000000000000" pitchFamily="2" charset="0"/>
                <a:cs typeface="Roboto" panose="02000000000000000000" pitchFamily="2" charset="0"/>
              </a:rPr>
              <a:t>Suppliers come in various forms</a:t>
            </a:r>
          </a:p>
          <a:p>
            <a:pPr marL="285750" indent="-285750">
              <a:buFont typeface="Arial" panose="020B0604020202020204" pitchFamily="34" charset="0"/>
              <a:buChar char="•"/>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Software (desktop, server, database, network)</a:t>
            </a:r>
          </a:p>
          <a:p>
            <a:pPr marL="285750" indent="-285750">
              <a:buFont typeface="Arial" panose="020B0604020202020204" pitchFamily="34" charset="0"/>
              <a:buChar char="•"/>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Hardware (desktop, server, network)</a:t>
            </a:r>
          </a:p>
          <a:p>
            <a:pPr marL="285750" indent="-285750">
              <a:buFont typeface="Arial" panose="020B0604020202020204" pitchFamily="34" charset="0"/>
              <a:buChar char="•"/>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Facilities (air conditioning, buildings, physical security)</a:t>
            </a:r>
          </a:p>
          <a:p>
            <a:pPr marL="285750" indent="-285750">
              <a:buFont typeface="Arial" panose="020B0604020202020204" pitchFamily="34" charset="0"/>
              <a:buChar char="•"/>
            </a:pPr>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Business process outsourcing (BPO)</a:t>
            </a:r>
          </a:p>
        </p:txBody>
      </p:sp>
      <p:sp>
        <p:nvSpPr>
          <p:cNvPr id="6" name="Rectangle 5">
            <a:extLst>
              <a:ext uri="{FF2B5EF4-FFF2-40B4-BE49-F238E27FC236}">
                <a16:creationId xmlns:a16="http://schemas.microsoft.com/office/drawing/2014/main" id="{ACD82971-2B23-074A-8EA3-11AA5674449F}"/>
              </a:ext>
            </a:extLst>
          </p:cNvPr>
          <p:cNvSpPr/>
          <p:nvPr/>
        </p:nvSpPr>
        <p:spPr>
          <a:xfrm>
            <a:off x="457200" y="4006850"/>
            <a:ext cx="10287000" cy="762000"/>
          </a:xfrm>
          <a:prstGeom prst="rect">
            <a:avLst/>
          </a:prstGeom>
          <a:gradFill flip="none" rotWithShape="1">
            <a:gsLst>
              <a:gs pos="0">
                <a:schemeClr val="accent1">
                  <a:lumMod val="5000"/>
                  <a:lumOff val="95000"/>
                </a:schemeClr>
              </a:gs>
              <a:gs pos="100000">
                <a:srgbClr val="2C7EB7"/>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B653B5-8D14-9E4B-BFB6-B3ADAA365FE6}"/>
              </a:ext>
            </a:extLst>
          </p:cNvPr>
          <p:cNvSpPr txBox="1"/>
          <p:nvPr/>
        </p:nvSpPr>
        <p:spPr>
          <a:xfrm>
            <a:off x="3982308" y="3540461"/>
            <a:ext cx="3288080"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Level of access to information</a:t>
            </a:r>
          </a:p>
        </p:txBody>
      </p:sp>
      <p:sp>
        <p:nvSpPr>
          <p:cNvPr id="8" name="TextBox 7">
            <a:extLst>
              <a:ext uri="{FF2B5EF4-FFF2-40B4-BE49-F238E27FC236}">
                <a16:creationId xmlns:a16="http://schemas.microsoft.com/office/drawing/2014/main" id="{BD3EE1E3-1F36-5345-9022-173336E563A6}"/>
              </a:ext>
            </a:extLst>
          </p:cNvPr>
          <p:cNvSpPr txBox="1"/>
          <p:nvPr/>
        </p:nvSpPr>
        <p:spPr>
          <a:xfrm>
            <a:off x="533400" y="4203184"/>
            <a:ext cx="614271"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Low</a:t>
            </a:r>
          </a:p>
        </p:txBody>
      </p:sp>
      <p:sp>
        <p:nvSpPr>
          <p:cNvPr id="9" name="TextBox 8">
            <a:extLst>
              <a:ext uri="{FF2B5EF4-FFF2-40B4-BE49-F238E27FC236}">
                <a16:creationId xmlns:a16="http://schemas.microsoft.com/office/drawing/2014/main" id="{77E9D2E1-B22D-BD44-903D-B4B44F1B7D1A}"/>
              </a:ext>
            </a:extLst>
          </p:cNvPr>
          <p:cNvSpPr txBox="1"/>
          <p:nvPr/>
        </p:nvSpPr>
        <p:spPr>
          <a:xfrm>
            <a:off x="10065995" y="4203184"/>
            <a:ext cx="659155" cy="369332"/>
          </a:xfrm>
          <a:prstGeom prst="rect">
            <a:avLst/>
          </a:prstGeom>
          <a:noFill/>
        </p:spPr>
        <p:txBody>
          <a:bodyPr wrap="none" rtlCol="0">
            <a:spAutoFit/>
          </a:bodyPr>
          <a:lstStyle/>
          <a:p>
            <a:r>
              <a:rPr lang="en-US" dirty="0">
                <a:solidFill>
                  <a:schemeClr val="bg1"/>
                </a:solidFill>
                <a:latin typeface="Roboto" panose="02000000000000000000" pitchFamily="2" charset="0"/>
                <a:ea typeface="Roboto" panose="02000000000000000000" pitchFamily="2" charset="0"/>
                <a:cs typeface="Roboto" panose="02000000000000000000" pitchFamily="2" charset="0"/>
              </a:rPr>
              <a:t>High</a:t>
            </a:r>
          </a:p>
        </p:txBody>
      </p:sp>
      <p:sp>
        <p:nvSpPr>
          <p:cNvPr id="10" name="Document 9">
            <a:extLst>
              <a:ext uri="{FF2B5EF4-FFF2-40B4-BE49-F238E27FC236}">
                <a16:creationId xmlns:a16="http://schemas.microsoft.com/office/drawing/2014/main" id="{0EAF2DB5-7091-2A4F-ADAF-E36FB04AB4AC}"/>
              </a:ext>
            </a:extLst>
          </p:cNvPr>
          <p:cNvSpPr/>
          <p:nvPr/>
        </p:nvSpPr>
        <p:spPr>
          <a:xfrm>
            <a:off x="493559" y="5073650"/>
            <a:ext cx="1295400" cy="1098550"/>
          </a:xfrm>
          <a:prstGeom prst="flowChartDocument">
            <a:avLst/>
          </a:prstGeom>
          <a:solidFill>
            <a:srgbClr val="002A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Supplier T&amp;Cs</a:t>
            </a:r>
          </a:p>
        </p:txBody>
      </p:sp>
      <p:sp>
        <p:nvSpPr>
          <p:cNvPr id="11" name="Document 10">
            <a:extLst>
              <a:ext uri="{FF2B5EF4-FFF2-40B4-BE49-F238E27FC236}">
                <a16:creationId xmlns:a16="http://schemas.microsoft.com/office/drawing/2014/main" id="{4B6B0D96-9CA6-DB48-A0A7-9E31487E7C14}"/>
              </a:ext>
            </a:extLst>
          </p:cNvPr>
          <p:cNvSpPr/>
          <p:nvPr/>
        </p:nvSpPr>
        <p:spPr>
          <a:xfrm>
            <a:off x="9144000" y="5073650"/>
            <a:ext cx="1581150" cy="1098550"/>
          </a:xfrm>
          <a:prstGeom prst="flowChartDocument">
            <a:avLst/>
          </a:prstGeom>
          <a:solidFill>
            <a:srgbClr val="002A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Contractual Agreement</a:t>
            </a:r>
          </a:p>
        </p:txBody>
      </p:sp>
      <p:sp>
        <p:nvSpPr>
          <p:cNvPr id="12" name="TextBox 11">
            <a:extLst>
              <a:ext uri="{FF2B5EF4-FFF2-40B4-BE49-F238E27FC236}">
                <a16:creationId xmlns:a16="http://schemas.microsoft.com/office/drawing/2014/main" id="{63DFA8E7-F733-6C43-B220-9B3C616E407C}"/>
              </a:ext>
            </a:extLst>
          </p:cNvPr>
          <p:cNvSpPr txBox="1"/>
          <p:nvPr/>
        </p:nvSpPr>
        <p:spPr>
          <a:xfrm>
            <a:off x="6248400" y="1537487"/>
            <a:ext cx="6019800" cy="1477328"/>
          </a:xfrm>
          <a:prstGeom prst="rect">
            <a:avLst/>
          </a:prstGeom>
          <a:noFill/>
        </p:spPr>
        <p:txBody>
          <a:bodyPr wrap="square" rtlCol="0">
            <a:spAutoFit/>
          </a:bodyPr>
          <a:lstStyle/>
          <a:p>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5.19 Information security in supplier relationships</a:t>
            </a:r>
          </a:p>
          <a:p>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5.20 Addressing information security within supplier agreements</a:t>
            </a:r>
          </a:p>
          <a:p>
            <a:r>
              <a:rPr lang="en-US" dirty="0">
                <a:solidFill>
                  <a:srgbClr val="002A5A"/>
                </a:solidFill>
                <a:latin typeface="Roboto" panose="02000000000000000000" pitchFamily="2" charset="0"/>
                <a:ea typeface="Roboto" panose="02000000000000000000" pitchFamily="2" charset="0"/>
                <a:cs typeface="Roboto" panose="02000000000000000000" pitchFamily="2" charset="0"/>
              </a:rPr>
              <a:t>5.21 Managing information security in the ICT supply chain</a:t>
            </a:r>
          </a:p>
        </p:txBody>
      </p:sp>
    </p:spTree>
    <p:extLst>
      <p:ext uri="{BB962C8B-B14F-4D97-AF65-F5344CB8AC3E}">
        <p14:creationId xmlns:p14="http://schemas.microsoft.com/office/powerpoint/2010/main" val="11824841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solidFill>
              <a:srgbClr val="009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Continuity/availability</a:t>
            </a:r>
            <a:endParaRPr lang="en-NL" sz="2400" b="1" dirty="0">
              <a:solidFill>
                <a:schemeClr val="bg1"/>
              </a:solidFill>
              <a:latin typeface="Montserrat SemiBold" panose="00000700000000000000" pitchFamily="2" charset="0"/>
            </a:endParaRPr>
          </a:p>
        </p:txBody>
      </p:sp>
      <p:sp>
        <p:nvSpPr>
          <p:cNvPr id="16" name="Snip and Round Single Corner of Rectangle 15">
            <a:extLst>
              <a:ext uri="{FF2B5EF4-FFF2-40B4-BE49-F238E27FC236}">
                <a16:creationId xmlns:a16="http://schemas.microsoft.com/office/drawing/2014/main" id="{2580B616-EDB3-5847-9A36-A7D3086682C2}"/>
              </a:ext>
            </a:extLst>
          </p:cNvPr>
          <p:cNvSpPr/>
          <p:nvPr/>
        </p:nvSpPr>
        <p:spPr>
          <a:xfrm flipV="1">
            <a:off x="1" y="1711407"/>
            <a:ext cx="12192000" cy="4345699"/>
          </a:xfrm>
          <a:prstGeom prst="snipRound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Triangle 17">
            <a:extLst>
              <a:ext uri="{FF2B5EF4-FFF2-40B4-BE49-F238E27FC236}">
                <a16:creationId xmlns:a16="http://schemas.microsoft.com/office/drawing/2014/main" id="{71DFF54E-011E-1846-963E-9ABF02A9272F}"/>
              </a:ext>
            </a:extLst>
          </p:cNvPr>
          <p:cNvSpPr/>
          <p:nvPr/>
        </p:nvSpPr>
        <p:spPr>
          <a:xfrm>
            <a:off x="4074871" y="2727986"/>
            <a:ext cx="3352800" cy="2745677"/>
          </a:xfrm>
          <a:prstGeom prst="triangle">
            <a:avLst/>
          </a:prstGeom>
          <a:solidFill>
            <a:srgbClr val="2C7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ectangle 18">
            <a:extLst>
              <a:ext uri="{FF2B5EF4-FFF2-40B4-BE49-F238E27FC236}">
                <a16:creationId xmlns:a16="http://schemas.microsoft.com/office/drawing/2014/main" id="{73D12F16-AECF-5142-A492-75E7AF6DE489}"/>
              </a:ext>
            </a:extLst>
          </p:cNvPr>
          <p:cNvSpPr/>
          <p:nvPr/>
        </p:nvSpPr>
        <p:spPr>
          <a:xfrm>
            <a:off x="4455871" y="1873098"/>
            <a:ext cx="2590800" cy="307777"/>
          </a:xfrm>
          <a:prstGeom prst="rect">
            <a:avLst/>
          </a:prstGeom>
        </p:spPr>
        <p:txBody>
          <a:bodyPr wrap="square">
            <a:spAutoFit/>
          </a:bodyPr>
          <a:lstStyle/>
          <a:p>
            <a:pPr algn="ctr"/>
            <a:r>
              <a:rPr lang="en-GB" altLang="en-US" sz="1400" b="1" dirty="0">
                <a:solidFill>
                  <a:srgbClr val="002A5A"/>
                </a:solidFill>
                <a:latin typeface="Roboto" panose="02000000000000000000" pitchFamily="2" charset="0"/>
                <a:ea typeface="Roboto" panose="02000000000000000000" pitchFamily="2" charset="0"/>
              </a:rPr>
              <a:t>Confidentiality</a:t>
            </a:r>
          </a:p>
        </p:txBody>
      </p:sp>
      <p:sp>
        <p:nvSpPr>
          <p:cNvPr id="25" name="Rectangle 24">
            <a:extLst>
              <a:ext uri="{FF2B5EF4-FFF2-40B4-BE49-F238E27FC236}">
                <a16:creationId xmlns:a16="http://schemas.microsoft.com/office/drawing/2014/main" id="{52097FF5-971D-CD49-B1DB-A14549E5445F}"/>
              </a:ext>
            </a:extLst>
          </p:cNvPr>
          <p:cNvSpPr/>
          <p:nvPr/>
        </p:nvSpPr>
        <p:spPr>
          <a:xfrm>
            <a:off x="1219200" y="5156749"/>
            <a:ext cx="2590800" cy="307777"/>
          </a:xfrm>
          <a:prstGeom prst="rect">
            <a:avLst/>
          </a:prstGeom>
        </p:spPr>
        <p:txBody>
          <a:bodyPr wrap="square">
            <a:spAutoFit/>
          </a:bodyPr>
          <a:lstStyle/>
          <a:p>
            <a:pPr algn="ctr"/>
            <a:r>
              <a:rPr lang="en-GB" altLang="en-US" sz="1400" b="1" dirty="0">
                <a:solidFill>
                  <a:srgbClr val="002A5A"/>
                </a:solidFill>
                <a:latin typeface="Roboto" panose="02000000000000000000" pitchFamily="2" charset="0"/>
                <a:ea typeface="Roboto" panose="02000000000000000000" pitchFamily="2" charset="0"/>
              </a:rPr>
              <a:t>Integrity</a:t>
            </a:r>
          </a:p>
        </p:txBody>
      </p:sp>
      <p:sp>
        <p:nvSpPr>
          <p:cNvPr id="26" name="Rectangle 25">
            <a:extLst>
              <a:ext uri="{FF2B5EF4-FFF2-40B4-BE49-F238E27FC236}">
                <a16:creationId xmlns:a16="http://schemas.microsoft.com/office/drawing/2014/main" id="{F6252620-03A9-5646-B17A-E868522F6F6E}"/>
              </a:ext>
            </a:extLst>
          </p:cNvPr>
          <p:cNvSpPr/>
          <p:nvPr/>
        </p:nvSpPr>
        <p:spPr>
          <a:xfrm>
            <a:off x="7672953" y="5156749"/>
            <a:ext cx="2590800" cy="307777"/>
          </a:xfrm>
          <a:prstGeom prst="rect">
            <a:avLst/>
          </a:prstGeom>
        </p:spPr>
        <p:txBody>
          <a:bodyPr wrap="square">
            <a:spAutoFit/>
          </a:bodyPr>
          <a:lstStyle/>
          <a:p>
            <a:pPr algn="ctr"/>
            <a:r>
              <a:rPr lang="en-GB" altLang="en-US" sz="1400" b="1" dirty="0">
                <a:solidFill>
                  <a:srgbClr val="002A5A"/>
                </a:solidFill>
                <a:latin typeface="Roboto" panose="02000000000000000000" pitchFamily="2" charset="0"/>
                <a:ea typeface="Roboto" panose="02000000000000000000" pitchFamily="2" charset="0"/>
              </a:rPr>
              <a:t>Availability</a:t>
            </a:r>
          </a:p>
        </p:txBody>
      </p:sp>
      <p:sp>
        <p:nvSpPr>
          <p:cNvPr id="27" name="Triangle 26">
            <a:extLst>
              <a:ext uri="{FF2B5EF4-FFF2-40B4-BE49-F238E27FC236}">
                <a16:creationId xmlns:a16="http://schemas.microsoft.com/office/drawing/2014/main" id="{B47D11EB-25CC-7240-90FB-5D7F45A2F438}"/>
              </a:ext>
            </a:extLst>
          </p:cNvPr>
          <p:cNvSpPr/>
          <p:nvPr/>
        </p:nvSpPr>
        <p:spPr>
          <a:xfrm>
            <a:off x="3952230" y="2672682"/>
            <a:ext cx="3352800" cy="2745677"/>
          </a:xfrm>
          <a:prstGeom prst="triangle">
            <a:avLst/>
          </a:prstGeom>
          <a:solidFill>
            <a:srgbClr val="3C9EE1">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Triangle 27">
            <a:extLst>
              <a:ext uri="{FF2B5EF4-FFF2-40B4-BE49-F238E27FC236}">
                <a16:creationId xmlns:a16="http://schemas.microsoft.com/office/drawing/2014/main" id="{81FB17F1-2B75-FC42-936C-9672D941EC7B}"/>
              </a:ext>
            </a:extLst>
          </p:cNvPr>
          <p:cNvSpPr/>
          <p:nvPr/>
        </p:nvSpPr>
        <p:spPr>
          <a:xfrm>
            <a:off x="4217101" y="2702191"/>
            <a:ext cx="3352800" cy="2745677"/>
          </a:xfrm>
          <a:prstGeom prst="triangle">
            <a:avLst/>
          </a:prstGeom>
          <a:solidFill>
            <a:srgbClr val="3C9EE1">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9" name="Straight Connector 28">
            <a:extLst>
              <a:ext uri="{FF2B5EF4-FFF2-40B4-BE49-F238E27FC236}">
                <a16:creationId xmlns:a16="http://schemas.microsoft.com/office/drawing/2014/main" id="{016EED9A-13AE-4645-9321-98E77878C291}"/>
              </a:ext>
            </a:extLst>
          </p:cNvPr>
          <p:cNvCxnSpPr>
            <a:cxnSpLocks/>
          </p:cNvCxnSpPr>
          <p:nvPr/>
        </p:nvCxnSpPr>
        <p:spPr>
          <a:xfrm flipV="1">
            <a:off x="2945323" y="2501862"/>
            <a:ext cx="1484071" cy="2175682"/>
          </a:xfrm>
          <a:prstGeom prst="line">
            <a:avLst/>
          </a:prstGeom>
          <a:ln w="3175">
            <a:solidFill>
              <a:srgbClr val="002A5A"/>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55A6423-9E85-8B47-91DC-FD6774FD5AA7}"/>
              </a:ext>
            </a:extLst>
          </p:cNvPr>
          <p:cNvCxnSpPr>
            <a:cxnSpLocks/>
          </p:cNvCxnSpPr>
          <p:nvPr/>
        </p:nvCxnSpPr>
        <p:spPr>
          <a:xfrm flipH="1" flipV="1">
            <a:off x="6781800" y="2451622"/>
            <a:ext cx="1530137" cy="2225922"/>
          </a:xfrm>
          <a:prstGeom prst="line">
            <a:avLst/>
          </a:prstGeom>
          <a:ln w="3175">
            <a:solidFill>
              <a:srgbClr val="002A5A"/>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241B78-5137-5D42-9CBA-392632BD1B2F}"/>
              </a:ext>
            </a:extLst>
          </p:cNvPr>
          <p:cNvCxnSpPr>
            <a:cxnSpLocks/>
          </p:cNvCxnSpPr>
          <p:nvPr/>
        </p:nvCxnSpPr>
        <p:spPr>
          <a:xfrm flipH="1" flipV="1">
            <a:off x="4217101" y="5772104"/>
            <a:ext cx="3088091" cy="1"/>
          </a:xfrm>
          <a:prstGeom prst="line">
            <a:avLst/>
          </a:prstGeom>
          <a:ln w="3175">
            <a:solidFill>
              <a:srgbClr val="002A5A"/>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E7EF7DF-6D6E-944D-ADB5-189884628E3B}"/>
              </a:ext>
            </a:extLst>
          </p:cNvPr>
          <p:cNvSpPr/>
          <p:nvPr/>
        </p:nvSpPr>
        <p:spPr>
          <a:xfrm>
            <a:off x="101663" y="1868768"/>
            <a:ext cx="3585695" cy="307777"/>
          </a:xfrm>
          <a:prstGeom prst="rect">
            <a:avLst/>
          </a:prstGeom>
        </p:spPr>
        <p:txBody>
          <a:bodyPr wrap="square">
            <a:spAutoFit/>
          </a:bodyPr>
          <a:lstStyle/>
          <a:p>
            <a:pPr algn="ctr">
              <a:buClr>
                <a:srgbClr val="00B0F0"/>
              </a:buClr>
            </a:pPr>
            <a:r>
              <a:rPr lang="en-GB" sz="1400" dirty="0">
                <a:solidFill>
                  <a:srgbClr val="002A5A"/>
                </a:solidFill>
                <a:latin typeface="Roboto" panose="02000000000000000000" pitchFamily="2" charset="0"/>
                <a:ea typeface="Roboto" panose="02000000000000000000" pitchFamily="2" charset="0"/>
              </a:rPr>
              <a:t>Information security deals with the triad.</a:t>
            </a:r>
          </a:p>
        </p:txBody>
      </p:sp>
      <p:sp>
        <p:nvSpPr>
          <p:cNvPr id="33" name="Rectangle 32">
            <a:extLst>
              <a:ext uri="{FF2B5EF4-FFF2-40B4-BE49-F238E27FC236}">
                <a16:creationId xmlns:a16="http://schemas.microsoft.com/office/drawing/2014/main" id="{60E8A1B8-C5B0-C74F-AE19-8F528435F5AD}"/>
              </a:ext>
            </a:extLst>
          </p:cNvPr>
          <p:cNvSpPr/>
          <p:nvPr/>
        </p:nvSpPr>
        <p:spPr>
          <a:xfrm>
            <a:off x="72166" y="2468343"/>
            <a:ext cx="3585695" cy="2031325"/>
          </a:xfrm>
          <a:prstGeom prst="rect">
            <a:avLst/>
          </a:prstGeom>
        </p:spPr>
        <p:txBody>
          <a:bodyPr wrap="square">
            <a:spAutoFit/>
          </a:bodyPr>
          <a:lstStyle/>
          <a:p>
            <a:pPr algn="ctr">
              <a:buClr>
                <a:srgbClr val="00B0F0"/>
              </a:buClr>
            </a:pPr>
            <a:r>
              <a:rPr lang="en-GB" sz="1400" dirty="0">
                <a:solidFill>
                  <a:srgbClr val="002A5A"/>
                </a:solidFill>
                <a:latin typeface="Roboto" panose="02000000000000000000" pitchFamily="2" charset="0"/>
                <a:ea typeface="Roboto" panose="02000000000000000000" pitchFamily="2" charset="0"/>
              </a:rPr>
              <a:t>ISO/IEC 27002 control 5.29 is called “Information security during disruption” and deals with aspects of business continuity management (BCM). </a:t>
            </a:r>
          </a:p>
          <a:p>
            <a:pPr algn="ctr">
              <a:buClr>
                <a:srgbClr val="00B0F0"/>
              </a:buClr>
            </a:pPr>
            <a:r>
              <a:rPr lang="en-GB" sz="1400" b="1" dirty="0">
                <a:solidFill>
                  <a:srgbClr val="002A5A"/>
                </a:solidFill>
                <a:latin typeface="Roboto" panose="02000000000000000000" pitchFamily="2" charset="0"/>
                <a:ea typeface="Roboto" panose="02000000000000000000" pitchFamily="2" charset="0"/>
              </a:rPr>
              <a:t>The BCM process within an organization is of course much broader than just information security incident management. </a:t>
            </a:r>
          </a:p>
          <a:p>
            <a:pPr algn="ctr">
              <a:buClr>
                <a:srgbClr val="00B0F0"/>
              </a:buClr>
            </a:pPr>
            <a:endParaRPr lang="en-GB" sz="1400" dirty="0">
              <a:solidFill>
                <a:srgbClr val="002A5A"/>
              </a:solidFill>
              <a:latin typeface="Roboto" panose="02000000000000000000" pitchFamily="2" charset="0"/>
              <a:ea typeface="Roboto" panose="02000000000000000000" pitchFamily="2" charset="0"/>
            </a:endParaRPr>
          </a:p>
        </p:txBody>
      </p:sp>
      <p:sp>
        <p:nvSpPr>
          <p:cNvPr id="34" name="Rectangle 33">
            <a:extLst>
              <a:ext uri="{FF2B5EF4-FFF2-40B4-BE49-F238E27FC236}">
                <a16:creationId xmlns:a16="http://schemas.microsoft.com/office/drawing/2014/main" id="{76DE9BDE-69EA-CA4F-9D2D-E67FEEF32B97}"/>
              </a:ext>
            </a:extLst>
          </p:cNvPr>
          <p:cNvSpPr/>
          <p:nvPr/>
        </p:nvSpPr>
        <p:spPr>
          <a:xfrm>
            <a:off x="7834772" y="2501862"/>
            <a:ext cx="4080382" cy="2246769"/>
          </a:xfrm>
          <a:prstGeom prst="rect">
            <a:avLst/>
          </a:prstGeom>
        </p:spPr>
        <p:txBody>
          <a:bodyPr wrap="square">
            <a:spAutoFit/>
          </a:bodyPr>
          <a:lstStyle/>
          <a:p>
            <a:pPr algn="ctr">
              <a:buClr>
                <a:srgbClr val="00B0F0"/>
              </a:buClr>
            </a:pPr>
            <a:r>
              <a:rPr lang="en-GB" sz="1400" b="1" dirty="0">
                <a:solidFill>
                  <a:srgbClr val="002A5A"/>
                </a:solidFill>
                <a:latin typeface="Roboto" panose="02000000000000000000" pitchFamily="2" charset="0"/>
                <a:ea typeface="Roboto" panose="02000000000000000000" pitchFamily="2" charset="0"/>
              </a:rPr>
              <a:t>From an information security perspective, the term continuity should be interpreted as:</a:t>
            </a:r>
          </a:p>
          <a:p>
            <a:pPr algn="ctr">
              <a:buClr>
                <a:srgbClr val="00B0F0"/>
              </a:buClr>
            </a:pPr>
            <a:endParaRPr lang="en-GB" sz="1400" dirty="0">
              <a:solidFill>
                <a:srgbClr val="002A5A"/>
              </a:solidFill>
              <a:latin typeface="Roboto" panose="02000000000000000000" pitchFamily="2" charset="0"/>
              <a:ea typeface="Roboto" panose="02000000000000000000" pitchFamily="2" charset="0"/>
            </a:endParaRPr>
          </a:p>
          <a:p>
            <a:pPr marL="285750" indent="-285750" algn="ctr">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continuity of security when an organization faces a business continuity problem;</a:t>
            </a:r>
          </a:p>
          <a:p>
            <a:pPr marL="285750" indent="-285750" algn="ctr">
              <a:buClr>
                <a:srgbClr val="002A5A"/>
              </a:buClr>
              <a:buFont typeface="Arial" panose="020B0604020202020204" pitchFamily="34" charset="0"/>
              <a:buChar char="•"/>
            </a:pPr>
            <a:endParaRPr lang="en-GB" sz="1400" dirty="0">
              <a:solidFill>
                <a:srgbClr val="002A5A"/>
              </a:solidFill>
              <a:latin typeface="Roboto" panose="02000000000000000000" pitchFamily="2" charset="0"/>
              <a:ea typeface="Roboto" panose="02000000000000000000" pitchFamily="2" charset="0"/>
            </a:endParaRPr>
          </a:p>
          <a:p>
            <a:pPr marL="285750" indent="-285750" algn="ctr">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availability of security systems, procedures and services during normal operation.</a:t>
            </a:r>
          </a:p>
          <a:p>
            <a:pPr algn="ctr">
              <a:buClr>
                <a:srgbClr val="00B0F0"/>
              </a:buClr>
            </a:pPr>
            <a:endParaRPr lang="en-GB" sz="1400" dirty="0">
              <a:solidFill>
                <a:srgbClr val="002A5A"/>
              </a:solidFill>
              <a:latin typeface="Roboto" panose="02000000000000000000" pitchFamily="2" charset="0"/>
              <a:ea typeface="Roboto" panose="02000000000000000000" pitchFamily="2" charset="0"/>
            </a:endParaRPr>
          </a:p>
          <a:p>
            <a:pPr algn="ctr">
              <a:buClr>
                <a:srgbClr val="00B0F0"/>
              </a:buClr>
            </a:pPr>
            <a:endParaRPr lang="en-GB" sz="1400" dirty="0">
              <a:solidFill>
                <a:srgbClr val="002A5A"/>
              </a:solidFill>
              <a:latin typeface="Roboto" panose="02000000000000000000" pitchFamily="2" charset="0"/>
              <a:ea typeface="Roboto" panose="02000000000000000000" pitchFamily="2" charset="0"/>
            </a:endParaRPr>
          </a:p>
        </p:txBody>
      </p:sp>
      <p:sp>
        <p:nvSpPr>
          <p:cNvPr id="2" name="Slide Number Placeholder 1">
            <a:extLst>
              <a:ext uri="{FF2B5EF4-FFF2-40B4-BE49-F238E27FC236}">
                <a16:creationId xmlns:a16="http://schemas.microsoft.com/office/drawing/2014/main" id="{7A4387BD-AF4A-440C-AB70-EB60EAD822AF}"/>
              </a:ext>
            </a:extLst>
          </p:cNvPr>
          <p:cNvSpPr>
            <a:spLocks noGrp="1"/>
          </p:cNvSpPr>
          <p:nvPr>
            <p:ph type="sldNum" sz="quarter" idx="12"/>
          </p:nvPr>
        </p:nvSpPr>
        <p:spPr/>
        <p:txBody>
          <a:bodyPr/>
          <a:lstStyle/>
          <a:p>
            <a:pPr>
              <a:defRPr/>
            </a:pPr>
            <a:r>
              <a:rPr lang="nl-NL" dirty="0"/>
              <a:t>0</a:t>
            </a:r>
            <a:fld id="{858E763E-C1F5-433F-AD86-2BCC4D2F67EC}" type="slidenum">
              <a:rPr lang="nl-NL" smtClean="0"/>
              <a:pPr>
                <a:defRPr/>
              </a:pPr>
              <a:t>78</a:t>
            </a:fld>
            <a:endParaRPr lang="nl-NL" dirty="0"/>
          </a:p>
        </p:txBody>
      </p:sp>
    </p:spTree>
    <p:extLst>
      <p:ext uri="{BB962C8B-B14F-4D97-AF65-F5344CB8AC3E}">
        <p14:creationId xmlns:p14="http://schemas.microsoft.com/office/powerpoint/2010/main" val="42928251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Business continuity planning</a:t>
            </a:r>
            <a:endParaRPr lang="en-NL" sz="2400" b="1" dirty="0">
              <a:solidFill>
                <a:schemeClr val="bg1"/>
              </a:solidFill>
              <a:latin typeface="Montserrat SemiBold" panose="00000700000000000000" pitchFamily="2" charset="0"/>
            </a:endParaRPr>
          </a:p>
        </p:txBody>
      </p:sp>
      <p:pic>
        <p:nvPicPr>
          <p:cNvPr id="6" name="Graphic 5" descr="Cross-country skiing">
            <a:extLst>
              <a:ext uri="{FF2B5EF4-FFF2-40B4-BE49-F238E27FC236}">
                <a16:creationId xmlns:a16="http://schemas.microsoft.com/office/drawing/2014/main" id="{61030588-7278-A045-8F29-621618DC5F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27884" y="2362200"/>
            <a:ext cx="1298816" cy="1298816"/>
          </a:xfrm>
          <a:prstGeom prst="rect">
            <a:avLst/>
          </a:prstGeom>
        </p:spPr>
      </p:pic>
      <p:sp>
        <p:nvSpPr>
          <p:cNvPr id="16" name="TextBox 15">
            <a:extLst>
              <a:ext uri="{FF2B5EF4-FFF2-40B4-BE49-F238E27FC236}">
                <a16:creationId xmlns:a16="http://schemas.microsoft.com/office/drawing/2014/main" id="{F435D2A2-DE95-7740-841D-C3339F059F0D}"/>
              </a:ext>
            </a:extLst>
          </p:cNvPr>
          <p:cNvSpPr txBox="1"/>
          <p:nvPr/>
        </p:nvSpPr>
        <p:spPr>
          <a:xfrm>
            <a:off x="1769108" y="3798496"/>
            <a:ext cx="2057395" cy="338554"/>
          </a:xfrm>
          <a:prstGeom prst="rect">
            <a:avLst/>
          </a:prstGeom>
          <a:noFill/>
        </p:spPr>
        <p:txBody>
          <a:bodyPr wrap="square" rtlCol="0">
            <a:spAutoFit/>
          </a:bodyPr>
          <a:lstStyle/>
          <a:p>
            <a:pPr algn="ctr">
              <a:buClr>
                <a:srgbClr val="00B0F0"/>
              </a:buClr>
            </a:pPr>
            <a:r>
              <a:rPr lang="en-GB" sz="1600" b="1">
                <a:solidFill>
                  <a:srgbClr val="002A5A"/>
                </a:solidFill>
                <a:latin typeface="Roboto" panose="02000000000000000000" pitchFamily="2" charset="0"/>
                <a:ea typeface="Roboto" panose="02000000000000000000" pitchFamily="2" charset="0"/>
              </a:rPr>
              <a:t>Periodic exercise</a:t>
            </a:r>
          </a:p>
        </p:txBody>
      </p:sp>
      <p:sp>
        <p:nvSpPr>
          <p:cNvPr id="25" name="TextBox 24">
            <a:extLst>
              <a:ext uri="{FF2B5EF4-FFF2-40B4-BE49-F238E27FC236}">
                <a16:creationId xmlns:a16="http://schemas.microsoft.com/office/drawing/2014/main" id="{19B96B10-BBC3-BB4E-907B-BB17AEC35687}"/>
              </a:ext>
            </a:extLst>
          </p:cNvPr>
          <p:cNvSpPr txBox="1"/>
          <p:nvPr/>
        </p:nvSpPr>
        <p:spPr>
          <a:xfrm>
            <a:off x="7012416" y="3798496"/>
            <a:ext cx="2880021" cy="338554"/>
          </a:xfrm>
          <a:prstGeom prst="rect">
            <a:avLst/>
          </a:prstGeom>
          <a:noFill/>
        </p:spPr>
        <p:txBody>
          <a:bodyPr wrap="square" rtlCol="0">
            <a:spAutoFit/>
          </a:bodyPr>
          <a:lstStyle/>
          <a:p>
            <a:pPr algn="ctr">
              <a:buClr>
                <a:srgbClr val="00B0F0"/>
              </a:buClr>
            </a:pPr>
            <a:r>
              <a:rPr lang="en-GB" sz="1600" b="1">
                <a:solidFill>
                  <a:srgbClr val="002A5A"/>
                </a:solidFill>
                <a:latin typeface="Roboto" panose="02000000000000000000" pitchFamily="2" charset="0"/>
                <a:ea typeface="Roboto" panose="02000000000000000000" pitchFamily="2" charset="0"/>
              </a:rPr>
              <a:t>Organizational change</a:t>
            </a:r>
          </a:p>
        </p:txBody>
      </p:sp>
      <p:sp>
        <p:nvSpPr>
          <p:cNvPr id="29" name="Rectangle 28">
            <a:extLst>
              <a:ext uri="{FF2B5EF4-FFF2-40B4-BE49-F238E27FC236}">
                <a16:creationId xmlns:a16="http://schemas.microsoft.com/office/drawing/2014/main" id="{963747F3-8E85-1A44-AD90-CAB033519977}"/>
              </a:ext>
            </a:extLst>
          </p:cNvPr>
          <p:cNvSpPr/>
          <p:nvPr/>
        </p:nvSpPr>
        <p:spPr>
          <a:xfrm>
            <a:off x="974071" y="4173741"/>
            <a:ext cx="3814031" cy="1128258"/>
          </a:xfrm>
          <a:prstGeom prst="rect">
            <a:avLst/>
          </a:prstGeom>
        </p:spPr>
        <p:txBody>
          <a:bodyPr wrap="square">
            <a:spAutoFit/>
          </a:bodyPr>
          <a:lstStyle/>
          <a:p>
            <a:pPr algn="ctr" eaLnBrk="1" hangingPunct="1">
              <a:lnSpc>
                <a:spcPct val="80000"/>
              </a:lnSpc>
              <a:buClr>
                <a:srgbClr val="3C9EE1"/>
              </a:buClr>
            </a:pPr>
            <a:r>
              <a:rPr lang="en-US" altLang="en-US" sz="1400" dirty="0">
                <a:solidFill>
                  <a:srgbClr val="002A5A"/>
                </a:solidFill>
                <a:latin typeface="Roboto" panose="02000000000000000000" pitchFamily="2" charset="0"/>
                <a:ea typeface="Roboto" panose="02000000000000000000" pitchFamily="2" charset="0"/>
              </a:rPr>
              <a:t>Any BCP should be exercised periodically. It should lead to fully restore the services within the recovery time objective (RTO) and recovery point objective (RPO) requirements. All personnel involved should be knowledgeable in their roles and activities.</a:t>
            </a:r>
          </a:p>
        </p:txBody>
      </p:sp>
      <p:sp>
        <p:nvSpPr>
          <p:cNvPr id="31" name="Rectangle 30">
            <a:extLst>
              <a:ext uri="{FF2B5EF4-FFF2-40B4-BE49-F238E27FC236}">
                <a16:creationId xmlns:a16="http://schemas.microsoft.com/office/drawing/2014/main" id="{5071B207-D5A1-284F-AF5B-45A6BC6C8A5D}"/>
              </a:ext>
            </a:extLst>
          </p:cNvPr>
          <p:cNvSpPr/>
          <p:nvPr/>
        </p:nvSpPr>
        <p:spPr>
          <a:xfrm>
            <a:off x="6553200" y="4173741"/>
            <a:ext cx="3814032" cy="781752"/>
          </a:xfrm>
          <a:prstGeom prst="rect">
            <a:avLst/>
          </a:prstGeom>
        </p:spPr>
        <p:txBody>
          <a:bodyPr wrap="square">
            <a:spAutoFit/>
          </a:bodyPr>
          <a:lstStyle/>
          <a:p>
            <a:pPr algn="ctr" eaLnBrk="1" hangingPunct="1">
              <a:lnSpc>
                <a:spcPct val="80000"/>
              </a:lnSpc>
              <a:buClr>
                <a:srgbClr val="3C9EE1"/>
              </a:buClr>
            </a:pPr>
            <a:r>
              <a:rPr lang="en-GB" altLang="en-US" sz="1400">
                <a:solidFill>
                  <a:srgbClr val="002A5A"/>
                </a:solidFill>
                <a:latin typeface="Roboto" panose="02000000000000000000" pitchFamily="2" charset="0"/>
                <a:ea typeface="Roboto" panose="02000000000000000000" pitchFamily="2" charset="0"/>
              </a:rPr>
              <a:t>Any change to the organization should lead to changes to the BCP. This requires a strong interface with any change management process within the organization.</a:t>
            </a:r>
          </a:p>
        </p:txBody>
      </p:sp>
      <p:pic>
        <p:nvPicPr>
          <p:cNvPr id="9" name="Graphic 8" descr="Building">
            <a:extLst>
              <a:ext uri="{FF2B5EF4-FFF2-40B4-BE49-F238E27FC236}">
                <a16:creationId xmlns:a16="http://schemas.microsoft.com/office/drawing/2014/main" id="{89E7EB4F-9584-2645-82AB-24B0093281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808" y="2370222"/>
            <a:ext cx="1298816" cy="1298816"/>
          </a:xfrm>
          <a:prstGeom prst="rect">
            <a:avLst/>
          </a:prstGeom>
        </p:spPr>
      </p:pic>
      <p:sp>
        <p:nvSpPr>
          <p:cNvPr id="2" name="Slide Number Placeholder 1">
            <a:extLst>
              <a:ext uri="{FF2B5EF4-FFF2-40B4-BE49-F238E27FC236}">
                <a16:creationId xmlns:a16="http://schemas.microsoft.com/office/drawing/2014/main" id="{AD51457F-BDA5-416A-93F6-658A1E3EE679}"/>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79</a:t>
            </a:fld>
            <a:endParaRPr lang="nl-NL"/>
          </a:p>
        </p:txBody>
      </p:sp>
    </p:spTree>
    <p:extLst>
      <p:ext uri="{BB962C8B-B14F-4D97-AF65-F5344CB8AC3E}">
        <p14:creationId xmlns:p14="http://schemas.microsoft.com/office/powerpoint/2010/main" val="215321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nip and Round Single Corner of Rectangle 12">
            <a:extLst>
              <a:ext uri="{FF2B5EF4-FFF2-40B4-BE49-F238E27FC236}">
                <a16:creationId xmlns:a16="http://schemas.microsoft.com/office/drawing/2014/main" id="{32D6B25A-A7E7-0844-AF78-AA41DE674CF7}"/>
              </a:ext>
            </a:extLst>
          </p:cNvPr>
          <p:cNvSpPr/>
          <p:nvPr/>
        </p:nvSpPr>
        <p:spPr>
          <a:xfrm flipV="1">
            <a:off x="0" y="2073638"/>
            <a:ext cx="11582400" cy="3717561"/>
          </a:xfrm>
          <a:prstGeom prst="snipRoundRect">
            <a:avLst>
              <a:gd name="adj1" fmla="val 0"/>
              <a:gd name="adj2" fmla="val 166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Snip and Round Single Corner of Rectangle 5">
            <a:extLst>
              <a:ext uri="{FF2B5EF4-FFF2-40B4-BE49-F238E27FC236}">
                <a16:creationId xmlns:a16="http://schemas.microsoft.com/office/drawing/2014/main" id="{F44014CC-97EB-E44F-8014-BF3DEF7A641E}"/>
              </a:ext>
            </a:extLst>
          </p:cNvPr>
          <p:cNvSpPr/>
          <p:nvPr/>
        </p:nvSpPr>
        <p:spPr>
          <a:xfrm flipV="1">
            <a:off x="0" y="422414"/>
            <a:ext cx="9144000" cy="715962"/>
          </a:xfrm>
          <a:prstGeom prst="snipRoundRect">
            <a:avLst>
              <a:gd name="adj1" fmla="val 0"/>
              <a:gd name="adj2" fmla="val 16667"/>
            </a:avLst>
          </a:prstGeom>
          <a:solidFill>
            <a:srgbClr val="002A5A"/>
          </a:solidFill>
          <a:ln>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91C24A18-9AF4-834F-B951-30C7CF973901}"/>
              </a:ext>
            </a:extLst>
          </p:cNvPr>
          <p:cNvSpPr>
            <a:spLocks noGrp="1"/>
          </p:cNvSpPr>
          <p:nvPr>
            <p:ph type="title"/>
          </p:nvPr>
        </p:nvSpPr>
        <p:spPr>
          <a:xfrm>
            <a:off x="228600" y="416168"/>
            <a:ext cx="8686800" cy="715962"/>
          </a:xfrm>
        </p:spPr>
        <p:txBody>
          <a:bodyPr>
            <a:normAutofit/>
          </a:bodyPr>
          <a:lstStyle/>
          <a:p>
            <a:r>
              <a:rPr lang="en-US" sz="2400" b="1" dirty="0">
                <a:solidFill>
                  <a:schemeClr val="bg1"/>
                </a:solidFill>
                <a:latin typeface="Montserrat SemiBold" panose="00000700000000000000" pitchFamily="2" charset="0"/>
              </a:rPr>
              <a:t>Additional</a:t>
            </a:r>
            <a:r>
              <a:rPr lang="nl-NL" sz="2400" b="1" dirty="0">
                <a:solidFill>
                  <a:schemeClr val="bg1"/>
                </a:solidFill>
                <a:latin typeface="Montserrat SemiBold" panose="00000700000000000000" pitchFamily="2" charset="0"/>
              </a:rPr>
              <a:t> </a:t>
            </a:r>
            <a:r>
              <a:rPr lang="en-NL" sz="2400" b="1" dirty="0">
                <a:solidFill>
                  <a:schemeClr val="bg1"/>
                </a:solidFill>
                <a:latin typeface="Montserrat SemiBold" panose="00000700000000000000" pitchFamily="2" charset="0"/>
              </a:rPr>
              <a:t>exam </a:t>
            </a:r>
            <a:r>
              <a:rPr lang="nl-NL" sz="2400" b="1" dirty="0">
                <a:solidFill>
                  <a:schemeClr val="bg1"/>
                </a:solidFill>
                <a:latin typeface="Montserrat SemiBold" panose="00000700000000000000" pitchFamily="2" charset="0"/>
              </a:rPr>
              <a:t>l</a:t>
            </a:r>
            <a:r>
              <a:rPr lang="en-NL" sz="2400" b="1" dirty="0">
                <a:solidFill>
                  <a:schemeClr val="bg1"/>
                </a:solidFill>
                <a:latin typeface="Montserrat SemiBold" panose="00000700000000000000" pitchFamily="2" charset="0"/>
              </a:rPr>
              <a:t>iterature</a:t>
            </a:r>
          </a:p>
        </p:txBody>
      </p:sp>
      <p:sp>
        <p:nvSpPr>
          <p:cNvPr id="5" name="TextBox 4">
            <a:extLst>
              <a:ext uri="{FF2B5EF4-FFF2-40B4-BE49-F238E27FC236}">
                <a16:creationId xmlns:a16="http://schemas.microsoft.com/office/drawing/2014/main" id="{7A62ADA3-DBF2-6943-966E-454D78B3813E}"/>
              </a:ext>
            </a:extLst>
          </p:cNvPr>
          <p:cNvSpPr txBox="1"/>
          <p:nvPr/>
        </p:nvSpPr>
        <p:spPr>
          <a:xfrm>
            <a:off x="3979421" y="2057400"/>
            <a:ext cx="3869179" cy="4031873"/>
          </a:xfrm>
          <a:prstGeom prst="rect">
            <a:avLst/>
          </a:prstGeom>
          <a:noFill/>
        </p:spPr>
        <p:txBody>
          <a:bodyPr wrap="square" rtlCol="0">
            <a:spAutoFit/>
          </a:bodyPr>
          <a:lstStyle/>
          <a:p>
            <a:pPr lvl="0"/>
            <a:r>
              <a:rPr lang="en-US" sz="1600" b="1" dirty="0">
                <a:solidFill>
                  <a:srgbClr val="002A5A"/>
                </a:solidFill>
                <a:latin typeface="Roboto" panose="02000000000000000000" pitchFamily="2" charset="0"/>
                <a:ea typeface="Roboto" panose="02000000000000000000" pitchFamily="2" charset="0"/>
              </a:rPr>
              <a:t>B.  </a:t>
            </a:r>
            <a:r>
              <a:rPr lang="en-US" sz="1600" dirty="0">
                <a:solidFill>
                  <a:srgbClr val="002A5A"/>
                </a:solidFill>
                <a:latin typeface="Roboto" panose="02000000000000000000" pitchFamily="2" charset="0"/>
                <a:ea typeface="Roboto" panose="02000000000000000000" pitchFamily="2" charset="0"/>
              </a:rPr>
              <a:t>ISO/IEC 27000:2020 </a:t>
            </a:r>
          </a:p>
          <a:p>
            <a:r>
              <a:rPr lang="en-US" sz="1600" b="1" dirty="0">
                <a:solidFill>
                  <a:srgbClr val="002A5A"/>
                </a:solidFill>
                <a:latin typeface="Roboto" panose="02000000000000000000" pitchFamily="2" charset="0"/>
                <a:ea typeface="Roboto" panose="02000000000000000000" pitchFamily="2" charset="0"/>
              </a:rPr>
              <a:t>      Information technology — Security       </a:t>
            </a:r>
          </a:p>
          <a:p>
            <a:r>
              <a:rPr lang="en-US" sz="1600" b="1" dirty="0">
                <a:solidFill>
                  <a:srgbClr val="002A5A"/>
                </a:solidFill>
                <a:latin typeface="Roboto" panose="02000000000000000000" pitchFamily="2" charset="0"/>
                <a:ea typeface="Roboto" panose="02000000000000000000" pitchFamily="2" charset="0"/>
              </a:rPr>
              <a:t>      techniques — Information security   </a:t>
            </a:r>
          </a:p>
          <a:p>
            <a:r>
              <a:rPr lang="en-US" sz="1600" b="1" dirty="0">
                <a:solidFill>
                  <a:srgbClr val="002A5A"/>
                </a:solidFill>
                <a:latin typeface="Roboto" panose="02000000000000000000" pitchFamily="2" charset="0"/>
                <a:ea typeface="Roboto" panose="02000000000000000000" pitchFamily="2" charset="0"/>
              </a:rPr>
              <a:t>      management systems — Overview  </a:t>
            </a:r>
          </a:p>
          <a:p>
            <a:r>
              <a:rPr lang="en-US" sz="1600" b="1" dirty="0">
                <a:solidFill>
                  <a:srgbClr val="002A5A"/>
                </a:solidFill>
                <a:latin typeface="Roboto" panose="02000000000000000000" pitchFamily="2" charset="0"/>
                <a:ea typeface="Roboto" panose="02000000000000000000" pitchFamily="2" charset="0"/>
              </a:rPr>
              <a:t>      and vocabulary</a:t>
            </a:r>
            <a:endParaRPr lang="en-US" sz="1600" dirty="0">
              <a:solidFill>
                <a:srgbClr val="002A5A"/>
              </a:solidFill>
              <a:latin typeface="Roboto" panose="02000000000000000000" pitchFamily="2" charset="0"/>
              <a:ea typeface="Roboto" panose="02000000000000000000" pitchFamily="2" charset="0"/>
            </a:endParaRPr>
          </a:p>
          <a:p>
            <a:r>
              <a:rPr lang="de-DE" sz="1600" dirty="0">
                <a:solidFill>
                  <a:srgbClr val="002A5A"/>
                </a:solidFill>
                <a:latin typeface="Roboto" panose="02000000000000000000" pitchFamily="2" charset="0"/>
                <a:ea typeface="Roboto" panose="02000000000000000000" pitchFamily="2" charset="0"/>
              </a:rPr>
              <a:t>      </a:t>
            </a:r>
            <a:r>
              <a:rPr lang="de-DE" sz="1600" dirty="0" err="1">
                <a:solidFill>
                  <a:srgbClr val="002A5A"/>
                </a:solidFill>
                <a:latin typeface="Roboto" panose="02000000000000000000" pitchFamily="2" charset="0"/>
                <a:ea typeface="Roboto" panose="02000000000000000000" pitchFamily="2" charset="0"/>
              </a:rPr>
              <a:t>Switzerland</a:t>
            </a:r>
            <a:r>
              <a:rPr lang="de-DE" sz="1600" dirty="0">
                <a:solidFill>
                  <a:srgbClr val="002A5A"/>
                </a:solidFill>
                <a:latin typeface="Roboto" panose="02000000000000000000" pitchFamily="2" charset="0"/>
                <a:ea typeface="Roboto" panose="02000000000000000000" pitchFamily="2" charset="0"/>
              </a:rPr>
              <a:t>, ISO/IEC, 2020</a:t>
            </a:r>
          </a:p>
          <a:p>
            <a:r>
              <a:rPr lang="de-DE" sz="1600" dirty="0">
                <a:solidFill>
                  <a:srgbClr val="002A5A"/>
                </a:solidFill>
                <a:latin typeface="Roboto" panose="02000000000000000000" pitchFamily="2" charset="0"/>
                <a:ea typeface="Roboto" panose="02000000000000000000" pitchFamily="2" charset="0"/>
              </a:rPr>
              <a:t>      </a:t>
            </a:r>
            <a:r>
              <a:rPr lang="de-DE" sz="1600" u="sng" dirty="0">
                <a:solidFill>
                  <a:schemeClr val="accent1"/>
                </a:solidFill>
                <a:latin typeface="Roboto" panose="02000000000000000000" pitchFamily="2" charset="0"/>
                <a:ea typeface="Roboto" panose="02000000000000000000" pitchFamily="2" charset="0"/>
                <a:hlinkClick r:id="rId3">
                  <a:extLst>
                    <a:ext uri="{A12FA001-AC4F-418D-AE19-62706E023703}">
                      <ahyp:hlinkClr xmlns:ahyp="http://schemas.microsoft.com/office/drawing/2018/hyperlinkcolor" val="tx"/>
                    </a:ext>
                  </a:extLst>
                </a:hlinkClick>
              </a:rPr>
              <a:t>www.iso.org</a:t>
            </a:r>
            <a:endParaRPr lang="en-US" sz="1600" dirty="0">
              <a:solidFill>
                <a:schemeClr val="accent1"/>
              </a:solidFill>
              <a:latin typeface="Roboto" panose="02000000000000000000" pitchFamily="2" charset="0"/>
              <a:ea typeface="Roboto" panose="02000000000000000000" pitchFamily="2" charset="0"/>
            </a:endParaRPr>
          </a:p>
          <a:p>
            <a:r>
              <a:rPr lang="de-DE" sz="1600" dirty="0">
                <a:solidFill>
                  <a:srgbClr val="002A5A"/>
                </a:solidFill>
                <a:latin typeface="Roboto" panose="02000000000000000000" pitchFamily="2" charset="0"/>
                <a:ea typeface="Roboto" panose="02000000000000000000" pitchFamily="2" charset="0"/>
              </a:rPr>
              <a:t> </a:t>
            </a:r>
            <a:endParaRPr lang="en-US" sz="1600" dirty="0">
              <a:solidFill>
                <a:srgbClr val="002A5A"/>
              </a:solidFill>
              <a:latin typeface="Roboto" panose="02000000000000000000" pitchFamily="2" charset="0"/>
              <a:ea typeface="Roboto" panose="02000000000000000000" pitchFamily="2" charset="0"/>
            </a:endParaRPr>
          </a:p>
          <a:p>
            <a:pPr lvl="0"/>
            <a:r>
              <a:rPr lang="en-US" sz="1600" b="1" dirty="0">
                <a:solidFill>
                  <a:srgbClr val="002A5A"/>
                </a:solidFill>
                <a:latin typeface="Roboto" panose="02000000000000000000" pitchFamily="2" charset="0"/>
                <a:ea typeface="Roboto" panose="02000000000000000000" pitchFamily="2" charset="0"/>
              </a:rPr>
              <a:t>C. </a:t>
            </a:r>
            <a:r>
              <a:rPr lang="en-US" sz="1600" dirty="0">
                <a:solidFill>
                  <a:srgbClr val="002A5A"/>
                </a:solidFill>
                <a:latin typeface="Roboto" panose="02000000000000000000" pitchFamily="2" charset="0"/>
                <a:ea typeface="Roboto" panose="02000000000000000000" pitchFamily="2" charset="0"/>
              </a:rPr>
              <a:t>ISO/IEC 27001:2022 </a:t>
            </a:r>
          </a:p>
          <a:p>
            <a:pPr marL="323850"/>
            <a:r>
              <a:rPr lang="en-US" sz="1600" b="1" dirty="0">
                <a:solidFill>
                  <a:srgbClr val="002A5A"/>
                </a:solidFill>
                <a:latin typeface="Roboto" panose="02000000000000000000" pitchFamily="2" charset="0"/>
                <a:ea typeface="Roboto" panose="02000000000000000000" pitchFamily="2" charset="0"/>
              </a:rPr>
              <a:t>Information security, cybersecurity and privacy protection — Information security management systems — Requirements</a:t>
            </a:r>
            <a:r>
              <a:rPr lang="en-US" sz="1600" dirty="0">
                <a:solidFill>
                  <a:srgbClr val="002A5A"/>
                </a:solidFill>
                <a:latin typeface="Roboto" panose="02000000000000000000" pitchFamily="2" charset="0"/>
                <a:ea typeface="Roboto" panose="02000000000000000000" pitchFamily="2" charset="0"/>
              </a:rPr>
              <a:t>     Switzerland, ISO/IEC, 2022</a:t>
            </a:r>
          </a:p>
          <a:p>
            <a:r>
              <a:rPr lang="en-US" sz="1600" dirty="0">
                <a:solidFill>
                  <a:srgbClr val="002A5A"/>
                </a:solidFill>
                <a:latin typeface="Roboto" panose="02000000000000000000" pitchFamily="2" charset="0"/>
                <a:ea typeface="Roboto" panose="02000000000000000000" pitchFamily="2" charset="0"/>
              </a:rPr>
              <a:t>     </a:t>
            </a:r>
            <a:r>
              <a:rPr lang="de-DE" sz="1600" u="sng" dirty="0">
                <a:solidFill>
                  <a:schemeClr val="accent1"/>
                </a:solidFill>
                <a:latin typeface="Roboto" panose="02000000000000000000" pitchFamily="2" charset="0"/>
                <a:ea typeface="Roboto" panose="02000000000000000000" pitchFamily="2" charset="0"/>
                <a:hlinkClick r:id="rId3">
                  <a:extLst>
                    <a:ext uri="{A12FA001-AC4F-418D-AE19-62706E023703}">
                      <ahyp:hlinkClr xmlns:ahyp="http://schemas.microsoft.com/office/drawing/2018/hyperlinkcolor" val="tx"/>
                    </a:ext>
                  </a:extLst>
                </a:hlinkClick>
              </a:rPr>
              <a:t>www.iso.org</a:t>
            </a:r>
            <a:endParaRPr lang="en-US" sz="1600" dirty="0">
              <a:solidFill>
                <a:schemeClr val="accent1"/>
              </a:solidFill>
              <a:latin typeface="Roboto" panose="02000000000000000000" pitchFamily="2" charset="0"/>
              <a:ea typeface="Roboto" panose="02000000000000000000" pitchFamily="2" charset="0"/>
            </a:endParaRPr>
          </a:p>
          <a:p>
            <a:r>
              <a:rPr lang="en-US" sz="1600" b="1" dirty="0">
                <a:solidFill>
                  <a:srgbClr val="002A5A"/>
                </a:solidFill>
                <a:latin typeface="Roboto" panose="02000000000000000000" pitchFamily="2" charset="0"/>
                <a:ea typeface="Roboto" panose="02000000000000000000" pitchFamily="2" charset="0"/>
              </a:rPr>
              <a:t> </a:t>
            </a:r>
            <a:endParaRPr lang="en-US" sz="1600" dirty="0">
              <a:solidFill>
                <a:srgbClr val="002A5A"/>
              </a:solidFill>
              <a:latin typeface="Roboto" panose="02000000000000000000" pitchFamily="2" charset="0"/>
              <a:ea typeface="Roboto" panose="02000000000000000000" pitchFamily="2" charset="0"/>
            </a:endParaRPr>
          </a:p>
        </p:txBody>
      </p:sp>
      <p:pic>
        <p:nvPicPr>
          <p:cNvPr id="4" name="Graphic 3" descr="Open book">
            <a:extLst>
              <a:ext uri="{FF2B5EF4-FFF2-40B4-BE49-F238E27FC236}">
                <a16:creationId xmlns:a16="http://schemas.microsoft.com/office/drawing/2014/main" id="{FE58E750-61DF-2A4F-A4D5-EA3AEA6714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2400" y="2062334"/>
            <a:ext cx="3728865" cy="3728865"/>
          </a:xfrm>
          <a:prstGeom prst="rect">
            <a:avLst/>
          </a:prstGeom>
        </p:spPr>
      </p:pic>
      <p:sp>
        <p:nvSpPr>
          <p:cNvPr id="3" name="Slide Number Placeholder 2">
            <a:extLst>
              <a:ext uri="{FF2B5EF4-FFF2-40B4-BE49-F238E27FC236}">
                <a16:creationId xmlns:a16="http://schemas.microsoft.com/office/drawing/2014/main" id="{DAC86CF6-ED9A-42D8-A972-A5ECB3EE4E10}"/>
              </a:ext>
            </a:extLst>
          </p:cNvPr>
          <p:cNvSpPr>
            <a:spLocks noGrp="1"/>
          </p:cNvSpPr>
          <p:nvPr>
            <p:ph type="sldNum" sz="quarter" idx="12"/>
          </p:nvPr>
        </p:nvSpPr>
        <p:spPr/>
        <p:txBody>
          <a:bodyPr/>
          <a:lstStyle/>
          <a:p>
            <a:pPr>
              <a:defRPr/>
            </a:pPr>
            <a:r>
              <a:rPr lang="nl-NL"/>
              <a:t>00</a:t>
            </a:r>
            <a:fld id="{9F9C513E-46E7-41BD-BB3E-DA3B88637FB3}" type="slidenum">
              <a:rPr lang="nl-NL" smtClean="0"/>
              <a:pPr>
                <a:defRPr/>
              </a:pPr>
              <a:t>8</a:t>
            </a:fld>
            <a:endParaRPr lang="nl-NL"/>
          </a:p>
        </p:txBody>
      </p:sp>
      <p:sp>
        <p:nvSpPr>
          <p:cNvPr id="7" name="TextBox 6">
            <a:extLst>
              <a:ext uri="{FF2B5EF4-FFF2-40B4-BE49-F238E27FC236}">
                <a16:creationId xmlns:a16="http://schemas.microsoft.com/office/drawing/2014/main" id="{BE7A7DC9-0228-48C4-BB44-2DBF932B11AE}"/>
              </a:ext>
            </a:extLst>
          </p:cNvPr>
          <p:cNvSpPr txBox="1"/>
          <p:nvPr/>
        </p:nvSpPr>
        <p:spPr>
          <a:xfrm>
            <a:off x="7767465" y="2057400"/>
            <a:ext cx="3814935" cy="3785652"/>
          </a:xfrm>
          <a:prstGeom prst="rect">
            <a:avLst/>
          </a:prstGeom>
          <a:noFill/>
        </p:spPr>
        <p:txBody>
          <a:bodyPr wrap="square" rtlCol="0">
            <a:spAutoFit/>
          </a:bodyPr>
          <a:lstStyle/>
          <a:p>
            <a:pPr lvl="0"/>
            <a:r>
              <a:rPr lang="en-US" sz="1600" b="1" dirty="0">
                <a:solidFill>
                  <a:srgbClr val="002A5A"/>
                </a:solidFill>
                <a:latin typeface="Roboto" panose="02000000000000000000" pitchFamily="2" charset="0"/>
                <a:ea typeface="Roboto" panose="02000000000000000000" pitchFamily="2" charset="0"/>
              </a:rPr>
              <a:t>D.  </a:t>
            </a:r>
            <a:r>
              <a:rPr lang="en-US" sz="1600" dirty="0">
                <a:solidFill>
                  <a:srgbClr val="002A5A"/>
                </a:solidFill>
                <a:latin typeface="Roboto" panose="02000000000000000000" pitchFamily="2" charset="0"/>
                <a:ea typeface="Roboto" panose="02000000000000000000" pitchFamily="2" charset="0"/>
              </a:rPr>
              <a:t>ISO/IEC 27002:2022</a:t>
            </a:r>
          </a:p>
          <a:p>
            <a:pPr marL="266700"/>
            <a:r>
              <a:rPr lang="en-US" sz="1600" b="1" dirty="0">
                <a:solidFill>
                  <a:srgbClr val="002A5A"/>
                </a:solidFill>
                <a:latin typeface="Roboto" panose="02000000000000000000" pitchFamily="2" charset="0"/>
                <a:ea typeface="Roboto" panose="02000000000000000000" pitchFamily="2" charset="0"/>
              </a:rPr>
              <a:t>Information security, cybersecurity and privacy protection — Information security controls</a:t>
            </a:r>
            <a:r>
              <a:rPr lang="de-DE" sz="1600" dirty="0">
                <a:solidFill>
                  <a:srgbClr val="002A5A"/>
                </a:solidFill>
                <a:latin typeface="Roboto" panose="02000000000000000000" pitchFamily="2" charset="0"/>
                <a:ea typeface="Roboto" panose="02000000000000000000" pitchFamily="2" charset="0"/>
              </a:rPr>
              <a:t>      </a:t>
            </a:r>
            <a:r>
              <a:rPr lang="de-DE" sz="1600" dirty="0" err="1">
                <a:solidFill>
                  <a:srgbClr val="002A5A"/>
                </a:solidFill>
                <a:latin typeface="Roboto" panose="02000000000000000000" pitchFamily="2" charset="0"/>
                <a:ea typeface="Roboto" panose="02000000000000000000" pitchFamily="2" charset="0"/>
              </a:rPr>
              <a:t>Switzerland</a:t>
            </a:r>
            <a:r>
              <a:rPr lang="de-DE" sz="1600" dirty="0">
                <a:solidFill>
                  <a:srgbClr val="002A5A"/>
                </a:solidFill>
                <a:latin typeface="Roboto" panose="02000000000000000000" pitchFamily="2" charset="0"/>
                <a:ea typeface="Roboto" panose="02000000000000000000" pitchFamily="2" charset="0"/>
              </a:rPr>
              <a:t>, ISO/IEC, 2022</a:t>
            </a:r>
          </a:p>
          <a:p>
            <a:r>
              <a:rPr lang="de-DE" sz="1600" dirty="0">
                <a:solidFill>
                  <a:srgbClr val="002A5A"/>
                </a:solidFill>
                <a:latin typeface="Roboto" panose="02000000000000000000" pitchFamily="2" charset="0"/>
                <a:ea typeface="Roboto" panose="02000000000000000000" pitchFamily="2" charset="0"/>
              </a:rPr>
              <a:t>     </a:t>
            </a:r>
            <a:r>
              <a:rPr lang="de-DE" sz="1600" dirty="0">
                <a:solidFill>
                  <a:schemeClr val="accent1"/>
                </a:solidFill>
                <a:latin typeface="Roboto" panose="02000000000000000000" pitchFamily="2" charset="0"/>
                <a:ea typeface="Roboto" panose="02000000000000000000" pitchFamily="2" charset="0"/>
              </a:rPr>
              <a:t> </a:t>
            </a:r>
            <a:r>
              <a:rPr lang="de-DE" sz="1600" u="sng" dirty="0">
                <a:solidFill>
                  <a:schemeClr val="accent1"/>
                </a:solidFill>
                <a:latin typeface="Roboto" panose="02000000000000000000" pitchFamily="2" charset="0"/>
                <a:ea typeface="Roboto" panose="02000000000000000000" pitchFamily="2" charset="0"/>
                <a:hlinkClick r:id="rId3">
                  <a:extLst>
                    <a:ext uri="{A12FA001-AC4F-418D-AE19-62706E023703}">
                      <ahyp:hlinkClr xmlns:ahyp="http://schemas.microsoft.com/office/drawing/2018/hyperlinkcolor" val="tx"/>
                    </a:ext>
                  </a:extLst>
                </a:hlinkClick>
              </a:rPr>
              <a:t>www.iso.org</a:t>
            </a:r>
            <a:endParaRPr lang="en-US" sz="1600" dirty="0">
              <a:solidFill>
                <a:schemeClr val="accent1"/>
              </a:solidFill>
              <a:latin typeface="Roboto" panose="02000000000000000000" pitchFamily="2" charset="0"/>
              <a:ea typeface="Roboto" panose="02000000000000000000" pitchFamily="2" charset="0"/>
            </a:endParaRPr>
          </a:p>
          <a:p>
            <a:r>
              <a:rPr lang="de-DE" sz="1600" dirty="0">
                <a:solidFill>
                  <a:srgbClr val="002A5A"/>
                </a:solidFill>
                <a:latin typeface="Roboto" panose="02000000000000000000" pitchFamily="2" charset="0"/>
                <a:ea typeface="Roboto" panose="02000000000000000000" pitchFamily="2" charset="0"/>
              </a:rPr>
              <a:t> </a:t>
            </a:r>
            <a:endParaRPr lang="en-US" sz="1600" dirty="0">
              <a:solidFill>
                <a:srgbClr val="002A5A"/>
              </a:solidFill>
              <a:latin typeface="Roboto" panose="02000000000000000000" pitchFamily="2" charset="0"/>
              <a:ea typeface="Roboto" panose="02000000000000000000" pitchFamily="2" charset="0"/>
            </a:endParaRPr>
          </a:p>
          <a:p>
            <a:pPr lvl="0"/>
            <a:r>
              <a:rPr lang="en-US" sz="1600" b="1" dirty="0">
                <a:solidFill>
                  <a:srgbClr val="002A5A"/>
                </a:solidFill>
                <a:latin typeface="Roboto" panose="02000000000000000000" pitchFamily="2" charset="0"/>
                <a:ea typeface="Roboto" panose="02000000000000000000" pitchFamily="2" charset="0"/>
              </a:rPr>
              <a:t>E.  </a:t>
            </a:r>
            <a:r>
              <a:rPr lang="en-US" sz="1600" dirty="0">
                <a:solidFill>
                  <a:srgbClr val="002A5A"/>
                </a:solidFill>
                <a:latin typeface="Roboto" panose="02000000000000000000" pitchFamily="2" charset="0"/>
                <a:ea typeface="Roboto" panose="02000000000000000000" pitchFamily="2" charset="0"/>
              </a:rPr>
              <a:t>ISO/IEC 27005:2022 </a:t>
            </a:r>
          </a:p>
          <a:p>
            <a:pPr marL="266700"/>
            <a:r>
              <a:rPr lang="en-US" sz="1600" b="1" dirty="0">
                <a:solidFill>
                  <a:srgbClr val="002A5A"/>
                </a:solidFill>
                <a:latin typeface="Roboto" panose="02000000000000000000" pitchFamily="2" charset="0"/>
                <a:ea typeface="Roboto" panose="02000000000000000000" pitchFamily="2" charset="0"/>
              </a:rPr>
              <a:t>Information security, cybersecurity and privacy protection — Guidance on managing information security risks</a:t>
            </a:r>
            <a:r>
              <a:rPr lang="en-US" sz="1600" dirty="0">
                <a:solidFill>
                  <a:srgbClr val="002A5A"/>
                </a:solidFill>
                <a:latin typeface="Roboto" panose="02000000000000000000" pitchFamily="2" charset="0"/>
                <a:ea typeface="Roboto" panose="02000000000000000000" pitchFamily="2" charset="0"/>
              </a:rPr>
              <a:t>     </a:t>
            </a:r>
          </a:p>
          <a:p>
            <a:pPr marL="266700"/>
            <a:r>
              <a:rPr lang="en-US" sz="1600" dirty="0">
                <a:solidFill>
                  <a:srgbClr val="002A5A"/>
                </a:solidFill>
                <a:latin typeface="Roboto" panose="02000000000000000000" pitchFamily="2" charset="0"/>
                <a:ea typeface="Roboto" panose="02000000000000000000" pitchFamily="2" charset="0"/>
              </a:rPr>
              <a:t>Switzerland, ISO/IEC, 2022</a:t>
            </a:r>
          </a:p>
          <a:p>
            <a:r>
              <a:rPr lang="en-US" sz="1600" dirty="0">
                <a:solidFill>
                  <a:srgbClr val="002A5A"/>
                </a:solidFill>
                <a:latin typeface="Roboto" panose="02000000000000000000" pitchFamily="2" charset="0"/>
                <a:ea typeface="Roboto" panose="02000000000000000000" pitchFamily="2" charset="0"/>
              </a:rPr>
              <a:t>     </a:t>
            </a:r>
            <a:r>
              <a:rPr lang="en-US" sz="1600" u="sng" dirty="0">
                <a:solidFill>
                  <a:schemeClr val="accent1"/>
                </a:solidFill>
                <a:latin typeface="Roboto" panose="02000000000000000000" pitchFamily="2" charset="0"/>
                <a:ea typeface="Roboto" panose="02000000000000000000" pitchFamily="2" charset="0"/>
                <a:hlinkClick r:id="rId3">
                  <a:extLst>
                    <a:ext uri="{A12FA001-AC4F-418D-AE19-62706E023703}">
                      <ahyp:hlinkClr xmlns:ahyp="http://schemas.microsoft.com/office/drawing/2018/hyperlinkcolor" val="tx"/>
                    </a:ext>
                  </a:extLst>
                </a:hlinkClick>
              </a:rPr>
              <a:t>www.iso.org</a:t>
            </a:r>
            <a:endParaRPr lang="en-GB" sz="1600" dirty="0">
              <a:solidFill>
                <a:schemeClr val="accent1"/>
              </a:solidFill>
              <a:latin typeface="Roboto" panose="02000000000000000000" pitchFamily="2" charset="0"/>
              <a:ea typeface="Roboto" panose="02000000000000000000" pitchFamily="2" charset="0"/>
            </a:endParaRPr>
          </a:p>
          <a:p>
            <a:endParaRPr lang="en-US" sz="1600" dirty="0"/>
          </a:p>
        </p:txBody>
      </p:sp>
    </p:spTree>
    <p:extLst>
      <p:ext uri="{BB962C8B-B14F-4D97-AF65-F5344CB8AC3E}">
        <p14:creationId xmlns:p14="http://schemas.microsoft.com/office/powerpoint/2010/main" val="3963117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22C2F8-882F-2E4E-B970-311C45061C74}"/>
              </a:ext>
            </a:extLst>
          </p:cNvPr>
          <p:cNvSpPr/>
          <p:nvPr/>
        </p:nvSpPr>
        <p:spPr>
          <a:xfrm>
            <a:off x="0" y="1752600"/>
            <a:ext cx="12192000" cy="381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solidFill>
              <a:srgbClr val="009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Continuity controls</a:t>
            </a:r>
            <a:endParaRPr lang="en-NL" sz="2400" b="1" dirty="0">
              <a:solidFill>
                <a:schemeClr val="bg1"/>
              </a:solidFill>
              <a:latin typeface="Montserrat SemiBold" panose="00000700000000000000" pitchFamily="2" charset="0"/>
            </a:endParaRPr>
          </a:p>
        </p:txBody>
      </p:sp>
      <p:sp>
        <p:nvSpPr>
          <p:cNvPr id="22" name="Rectangle 21">
            <a:extLst>
              <a:ext uri="{FF2B5EF4-FFF2-40B4-BE49-F238E27FC236}">
                <a16:creationId xmlns:a16="http://schemas.microsoft.com/office/drawing/2014/main" id="{520C6256-E7D3-8B43-9851-325C33C870AF}"/>
              </a:ext>
            </a:extLst>
          </p:cNvPr>
          <p:cNvSpPr/>
          <p:nvPr/>
        </p:nvSpPr>
        <p:spPr>
          <a:xfrm>
            <a:off x="1192676" y="2523054"/>
            <a:ext cx="4293723" cy="1323439"/>
          </a:xfrm>
          <a:prstGeom prst="rect">
            <a:avLst/>
          </a:prstGeom>
        </p:spPr>
        <p:txBody>
          <a:bodyPr wrap="square">
            <a:spAutoFit/>
          </a:bodyPr>
          <a:lstStyle/>
          <a:p>
            <a:pPr>
              <a:buClr>
                <a:srgbClr val="00B0F0"/>
              </a:buClr>
            </a:pPr>
            <a:r>
              <a:rPr lang="en-US" sz="1600" b="1" dirty="0">
                <a:solidFill>
                  <a:srgbClr val="002A5A"/>
                </a:solidFill>
                <a:latin typeface="Roboto" panose="02000000000000000000" pitchFamily="2" charset="0"/>
                <a:ea typeface="Roboto" panose="02000000000000000000" pitchFamily="2" charset="0"/>
              </a:rPr>
              <a:t>5.29 Information security during disruption</a:t>
            </a:r>
          </a:p>
          <a:p>
            <a:pPr>
              <a:buClr>
                <a:srgbClr val="00B0F0"/>
              </a:buClr>
            </a:pPr>
            <a:r>
              <a:rPr lang="en-US" sz="1600" dirty="0">
                <a:solidFill>
                  <a:srgbClr val="002A5A"/>
                </a:solidFill>
                <a:latin typeface="Roboto" panose="02000000000000000000" pitchFamily="2" charset="0"/>
                <a:ea typeface="Roboto" panose="02000000000000000000" pitchFamily="2" charset="0"/>
              </a:rPr>
              <a:t>This is the main control related to how to protect information security during disruptive events when a business continuity plan is invoked.</a:t>
            </a:r>
          </a:p>
        </p:txBody>
      </p:sp>
      <p:sp>
        <p:nvSpPr>
          <p:cNvPr id="11" name="Text Box 5">
            <a:extLst>
              <a:ext uri="{FF2B5EF4-FFF2-40B4-BE49-F238E27FC236}">
                <a16:creationId xmlns:a16="http://schemas.microsoft.com/office/drawing/2014/main" id="{A3D5239A-D537-524C-BB84-8B53017D29C4}"/>
              </a:ext>
            </a:extLst>
          </p:cNvPr>
          <p:cNvSpPr txBox="1">
            <a:spLocks noChangeArrowheads="1"/>
          </p:cNvSpPr>
          <p:nvPr/>
        </p:nvSpPr>
        <p:spPr bwMode="auto">
          <a:xfrm>
            <a:off x="2051050" y="6245226"/>
            <a:ext cx="822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GB" altLang="en-US" sz="1200" b="1" i="1" dirty="0">
                <a:solidFill>
                  <a:srgbClr val="002A5A"/>
                </a:solidFill>
                <a:latin typeface="Roboto" panose="02000000000000000000" pitchFamily="2" charset="0"/>
                <a:ea typeface="Roboto" panose="02000000000000000000" pitchFamily="2" charset="0"/>
              </a:rPr>
              <a:t>Note: not all ISO/IEC 27002 controls are included; this list is not exhaustive, the numbers refer to ISO/IEC 27002:2022.</a:t>
            </a:r>
          </a:p>
        </p:txBody>
      </p:sp>
      <p:sp>
        <p:nvSpPr>
          <p:cNvPr id="14" name="Rectangle 13">
            <a:extLst>
              <a:ext uri="{FF2B5EF4-FFF2-40B4-BE49-F238E27FC236}">
                <a16:creationId xmlns:a16="http://schemas.microsoft.com/office/drawing/2014/main" id="{52A7E4C4-4CC6-BB48-A33E-9762E43630CC}"/>
              </a:ext>
            </a:extLst>
          </p:cNvPr>
          <p:cNvSpPr/>
          <p:nvPr/>
        </p:nvSpPr>
        <p:spPr>
          <a:xfrm>
            <a:off x="6934200" y="2544667"/>
            <a:ext cx="3962400" cy="1569660"/>
          </a:xfrm>
          <a:prstGeom prst="rect">
            <a:avLst/>
          </a:prstGeom>
        </p:spPr>
        <p:txBody>
          <a:bodyPr wrap="square">
            <a:spAutoFit/>
          </a:bodyPr>
          <a:lstStyle/>
          <a:p>
            <a:pPr>
              <a:buClr>
                <a:srgbClr val="00B0F0"/>
              </a:buClr>
            </a:pPr>
            <a:r>
              <a:rPr lang="en-GB" sz="1600" b="1" dirty="0">
                <a:solidFill>
                  <a:srgbClr val="002A5A"/>
                </a:solidFill>
                <a:latin typeface="Roboto" panose="02000000000000000000" pitchFamily="2" charset="0"/>
                <a:ea typeface="Roboto" panose="02000000000000000000" pitchFamily="2" charset="0"/>
              </a:rPr>
              <a:t>5.30 ICT readiness for business continuity</a:t>
            </a:r>
          </a:p>
          <a:p>
            <a:pPr>
              <a:buClr>
                <a:srgbClr val="00B0F0"/>
              </a:buClr>
            </a:pPr>
            <a:r>
              <a:rPr lang="en-GB" sz="1600" dirty="0">
                <a:solidFill>
                  <a:srgbClr val="002A5A"/>
                </a:solidFill>
                <a:latin typeface="Roboto" panose="02000000000000000000" pitchFamily="2" charset="0"/>
                <a:ea typeface="Roboto" panose="02000000000000000000" pitchFamily="2" charset="0"/>
              </a:rPr>
              <a:t>This control focuses on the redundancy of ICT services, such as servers, network and applications.</a:t>
            </a:r>
          </a:p>
          <a:p>
            <a:pPr>
              <a:buClr>
                <a:srgbClr val="00B0F0"/>
              </a:buClr>
            </a:pPr>
            <a:endParaRPr lang="en-GB" sz="1600" dirty="0">
              <a:solidFill>
                <a:srgbClr val="002A5A"/>
              </a:solidFill>
              <a:latin typeface="Roboto" panose="02000000000000000000" pitchFamily="2" charset="0"/>
              <a:ea typeface="Roboto" panose="02000000000000000000" pitchFamily="2" charset="0"/>
            </a:endParaRPr>
          </a:p>
        </p:txBody>
      </p:sp>
      <p:sp>
        <p:nvSpPr>
          <p:cNvPr id="2" name="Oval 1">
            <a:extLst>
              <a:ext uri="{FF2B5EF4-FFF2-40B4-BE49-F238E27FC236}">
                <a16:creationId xmlns:a16="http://schemas.microsoft.com/office/drawing/2014/main" id="{974DB7C0-F128-DC44-A5E7-D7BBEC7A5655}"/>
              </a:ext>
            </a:extLst>
          </p:cNvPr>
          <p:cNvSpPr/>
          <p:nvPr/>
        </p:nvSpPr>
        <p:spPr>
          <a:xfrm>
            <a:off x="762000" y="2721858"/>
            <a:ext cx="228600" cy="2286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E8B96FE5-4A71-524C-8930-A17717C34920}"/>
              </a:ext>
            </a:extLst>
          </p:cNvPr>
          <p:cNvSpPr/>
          <p:nvPr/>
        </p:nvSpPr>
        <p:spPr>
          <a:xfrm>
            <a:off x="6515100" y="2733924"/>
            <a:ext cx="228600" cy="2286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Slide Number Placeholder 5">
            <a:extLst>
              <a:ext uri="{FF2B5EF4-FFF2-40B4-BE49-F238E27FC236}">
                <a16:creationId xmlns:a16="http://schemas.microsoft.com/office/drawing/2014/main" id="{CD21437E-8E99-41DF-97DD-F4C104F83B82}"/>
              </a:ext>
            </a:extLst>
          </p:cNvPr>
          <p:cNvSpPr>
            <a:spLocks noGrp="1"/>
          </p:cNvSpPr>
          <p:nvPr>
            <p:ph type="sldNum" sz="quarter" idx="12"/>
          </p:nvPr>
        </p:nvSpPr>
        <p:spPr/>
        <p:txBody>
          <a:bodyPr/>
          <a:lstStyle/>
          <a:p>
            <a:pPr>
              <a:defRPr/>
            </a:pPr>
            <a:r>
              <a:rPr lang="nl-NL" dirty="0"/>
              <a:t>0</a:t>
            </a:r>
            <a:fld id="{858E763E-C1F5-433F-AD86-2BCC4D2F67EC}" type="slidenum">
              <a:rPr lang="nl-NL" smtClean="0"/>
              <a:pPr>
                <a:defRPr/>
              </a:pPr>
              <a:t>80</a:t>
            </a:fld>
            <a:endParaRPr lang="nl-NL" dirty="0"/>
          </a:p>
        </p:txBody>
      </p:sp>
    </p:spTree>
    <p:extLst>
      <p:ext uri="{BB962C8B-B14F-4D97-AF65-F5344CB8AC3E}">
        <p14:creationId xmlns:p14="http://schemas.microsoft.com/office/powerpoint/2010/main" val="14650825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22C2F8-882F-2E4E-B970-311C45061C74}"/>
              </a:ext>
            </a:extLst>
          </p:cNvPr>
          <p:cNvSpPr/>
          <p:nvPr/>
        </p:nvSpPr>
        <p:spPr>
          <a:xfrm>
            <a:off x="0" y="1752600"/>
            <a:ext cx="12192000" cy="4343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ICT business continuity planning</a:t>
            </a:r>
            <a:endParaRPr lang="en-NL" sz="2400" b="1" dirty="0">
              <a:solidFill>
                <a:schemeClr val="bg1"/>
              </a:solidFill>
              <a:latin typeface="Montserrat SemiBold" panose="00000700000000000000" pitchFamily="2" charset="0"/>
            </a:endParaRPr>
          </a:p>
        </p:txBody>
      </p:sp>
      <p:sp>
        <p:nvSpPr>
          <p:cNvPr id="13" name="Rectangle 12">
            <a:extLst>
              <a:ext uri="{FF2B5EF4-FFF2-40B4-BE49-F238E27FC236}">
                <a16:creationId xmlns:a16="http://schemas.microsoft.com/office/drawing/2014/main" id="{C8E011E0-A195-674E-9C79-D127B3ED053A}"/>
              </a:ext>
            </a:extLst>
          </p:cNvPr>
          <p:cNvSpPr/>
          <p:nvPr/>
        </p:nvSpPr>
        <p:spPr>
          <a:xfrm>
            <a:off x="2013284" y="2751751"/>
            <a:ext cx="5029200" cy="830997"/>
          </a:xfrm>
          <a:prstGeom prst="rect">
            <a:avLst/>
          </a:prstGeom>
        </p:spPr>
        <p:txBody>
          <a:bodyPr wrap="square">
            <a:spAutoFit/>
          </a:bodyPr>
          <a:lstStyle/>
          <a:p>
            <a:pPr>
              <a:buClr>
                <a:srgbClr val="00B0F0"/>
              </a:buClr>
            </a:pPr>
            <a:r>
              <a:rPr lang="en-GB" sz="1600">
                <a:solidFill>
                  <a:srgbClr val="002A5A"/>
                </a:solidFill>
                <a:latin typeface="Roboto" panose="02000000000000000000" pitchFamily="2" charset="0"/>
                <a:ea typeface="Roboto" panose="02000000000000000000" pitchFamily="2" charset="0"/>
              </a:rPr>
              <a:t>When a </a:t>
            </a:r>
            <a:r>
              <a:rPr lang="en-GB" sz="1600" b="1">
                <a:solidFill>
                  <a:srgbClr val="009DE0"/>
                </a:solidFill>
                <a:latin typeface="Roboto" panose="02000000000000000000" pitchFamily="2" charset="0"/>
                <a:ea typeface="Roboto" panose="02000000000000000000" pitchFamily="2" charset="0"/>
              </a:rPr>
              <a:t>severe incident </a:t>
            </a:r>
            <a:r>
              <a:rPr lang="en-GB" sz="1600">
                <a:solidFill>
                  <a:srgbClr val="002A5A"/>
                </a:solidFill>
                <a:latin typeface="Roboto" panose="02000000000000000000" pitchFamily="2" charset="0"/>
                <a:ea typeface="Roboto" panose="02000000000000000000" pitchFamily="2" charset="0"/>
              </a:rPr>
              <a:t>has led to substantial damage to information processing and related services, there is one important constraint: </a:t>
            </a:r>
            <a:r>
              <a:rPr lang="en-GB" sz="1600" b="1">
                <a:solidFill>
                  <a:srgbClr val="002A5A"/>
                </a:solidFill>
                <a:latin typeface="Roboto" panose="02000000000000000000" pitchFamily="2" charset="0"/>
                <a:ea typeface="Roboto" panose="02000000000000000000" pitchFamily="2" charset="0"/>
              </a:rPr>
              <a:t>time!</a:t>
            </a:r>
          </a:p>
        </p:txBody>
      </p:sp>
      <p:grpSp>
        <p:nvGrpSpPr>
          <p:cNvPr id="6" name="Group 5">
            <a:extLst>
              <a:ext uri="{FF2B5EF4-FFF2-40B4-BE49-F238E27FC236}">
                <a16:creationId xmlns:a16="http://schemas.microsoft.com/office/drawing/2014/main" id="{36D06732-EEA1-1B43-8460-4A85374ED89E}"/>
              </a:ext>
            </a:extLst>
          </p:cNvPr>
          <p:cNvGrpSpPr/>
          <p:nvPr/>
        </p:nvGrpSpPr>
        <p:grpSpPr>
          <a:xfrm>
            <a:off x="260684" y="2448563"/>
            <a:ext cx="1526400" cy="1526400"/>
            <a:chOff x="2133600" y="2059012"/>
            <a:chExt cx="1526400" cy="1526400"/>
          </a:xfrm>
          <a:solidFill>
            <a:srgbClr val="009DE0"/>
          </a:solidFill>
        </p:grpSpPr>
        <p:pic>
          <p:nvPicPr>
            <p:cNvPr id="16" name="Graphic 15" descr="Close">
              <a:extLst>
                <a:ext uri="{FF2B5EF4-FFF2-40B4-BE49-F238E27FC236}">
                  <a16:creationId xmlns:a16="http://schemas.microsoft.com/office/drawing/2014/main" id="{3608E59E-8E38-DA43-AF43-DF1EA5BDB8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18949" y="2362200"/>
              <a:ext cx="755703" cy="755703"/>
            </a:xfrm>
            <a:prstGeom prst="rect">
              <a:avLst/>
            </a:prstGeom>
          </p:spPr>
        </p:pic>
        <p:pic>
          <p:nvPicPr>
            <p:cNvPr id="17" name="Graphic 16" descr="Monitor">
              <a:extLst>
                <a:ext uri="{FF2B5EF4-FFF2-40B4-BE49-F238E27FC236}">
                  <a16:creationId xmlns:a16="http://schemas.microsoft.com/office/drawing/2014/main" id="{667E2532-D817-CE42-95F7-1701B180EE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33600" y="2059012"/>
              <a:ext cx="1526400" cy="1526400"/>
            </a:xfrm>
            <a:prstGeom prst="rect">
              <a:avLst/>
            </a:prstGeom>
          </p:spPr>
        </p:pic>
      </p:grpSp>
      <p:pic>
        <p:nvPicPr>
          <p:cNvPr id="8" name="Graphic 7" descr="Clock">
            <a:extLst>
              <a:ext uri="{FF2B5EF4-FFF2-40B4-BE49-F238E27FC236}">
                <a16:creationId xmlns:a16="http://schemas.microsoft.com/office/drawing/2014/main" id="{29A27FC1-DAAE-E640-8CC8-100A813993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0584" y="4354763"/>
            <a:ext cx="1446600" cy="1446600"/>
          </a:xfrm>
          <a:prstGeom prst="rect">
            <a:avLst/>
          </a:prstGeom>
        </p:spPr>
      </p:pic>
      <p:sp>
        <p:nvSpPr>
          <p:cNvPr id="21" name="Rectangle 20">
            <a:extLst>
              <a:ext uri="{FF2B5EF4-FFF2-40B4-BE49-F238E27FC236}">
                <a16:creationId xmlns:a16="http://schemas.microsoft.com/office/drawing/2014/main" id="{E5FCC1ED-8789-BE4C-AEC3-5417F279C272}"/>
              </a:ext>
            </a:extLst>
          </p:cNvPr>
          <p:cNvSpPr/>
          <p:nvPr/>
        </p:nvSpPr>
        <p:spPr>
          <a:xfrm>
            <a:off x="1993231" y="4539454"/>
            <a:ext cx="4896853" cy="1077218"/>
          </a:xfrm>
          <a:prstGeom prst="rect">
            <a:avLst/>
          </a:prstGeom>
        </p:spPr>
        <p:txBody>
          <a:bodyPr wrap="square">
            <a:spAutoFit/>
          </a:bodyPr>
          <a:lstStyle/>
          <a:p>
            <a:pPr>
              <a:buClr>
                <a:srgbClr val="00B0F0"/>
              </a:buClr>
            </a:pPr>
            <a:r>
              <a:rPr lang="en-GB" sz="1600">
                <a:solidFill>
                  <a:srgbClr val="002A5A"/>
                </a:solidFill>
                <a:latin typeface="Roboto" panose="02000000000000000000" pitchFamily="2" charset="0"/>
                <a:ea typeface="Roboto" panose="02000000000000000000" pitchFamily="2" charset="0"/>
              </a:rPr>
              <a:t>The maximum allowable downtime (if longer the organization will not be able to recover) should have been translated into </a:t>
            </a:r>
            <a:r>
              <a:rPr lang="en-GB" sz="1600" b="1">
                <a:solidFill>
                  <a:srgbClr val="002A5A"/>
                </a:solidFill>
                <a:latin typeface="Roboto" panose="02000000000000000000" pitchFamily="2" charset="0"/>
                <a:ea typeface="Roboto" panose="02000000000000000000" pitchFamily="2" charset="0"/>
              </a:rPr>
              <a:t>recovery time objective (RTO) </a:t>
            </a:r>
            <a:r>
              <a:rPr lang="en-GB" sz="1600">
                <a:solidFill>
                  <a:srgbClr val="002A5A"/>
                </a:solidFill>
                <a:latin typeface="Roboto" panose="02000000000000000000" pitchFamily="2" charset="0"/>
                <a:ea typeface="Roboto" panose="02000000000000000000" pitchFamily="2" charset="0"/>
              </a:rPr>
              <a:t>and </a:t>
            </a:r>
            <a:r>
              <a:rPr lang="en-GB" sz="1600" b="1">
                <a:solidFill>
                  <a:srgbClr val="002A5A"/>
                </a:solidFill>
                <a:latin typeface="Roboto" panose="02000000000000000000" pitchFamily="2" charset="0"/>
                <a:ea typeface="Roboto" panose="02000000000000000000" pitchFamily="2" charset="0"/>
              </a:rPr>
              <a:t>recovery point objective (RPO)</a:t>
            </a:r>
            <a:r>
              <a:rPr lang="en-GB" sz="1600">
                <a:solidFill>
                  <a:srgbClr val="002A5A"/>
                </a:solidFill>
                <a:latin typeface="Roboto" panose="02000000000000000000" pitchFamily="2" charset="0"/>
                <a:ea typeface="Roboto" panose="02000000000000000000" pitchFamily="2" charset="0"/>
              </a:rPr>
              <a:t>. </a:t>
            </a:r>
          </a:p>
        </p:txBody>
      </p:sp>
      <p:cxnSp>
        <p:nvCxnSpPr>
          <p:cNvPr id="10" name="Straight Connector 9">
            <a:extLst>
              <a:ext uri="{FF2B5EF4-FFF2-40B4-BE49-F238E27FC236}">
                <a16:creationId xmlns:a16="http://schemas.microsoft.com/office/drawing/2014/main" id="{FFD30AD8-BB87-0C40-9068-F4AEFD637D7D}"/>
              </a:ext>
            </a:extLst>
          </p:cNvPr>
          <p:cNvCxnSpPr/>
          <p:nvPr/>
        </p:nvCxnSpPr>
        <p:spPr>
          <a:xfrm>
            <a:off x="7042484" y="2936237"/>
            <a:ext cx="0" cy="28956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2E2EFE0-F15A-164E-AAC3-ACC28D2D3D80}"/>
              </a:ext>
            </a:extLst>
          </p:cNvPr>
          <p:cNvSpPr txBox="1"/>
          <p:nvPr/>
        </p:nvSpPr>
        <p:spPr>
          <a:xfrm>
            <a:off x="7194884" y="2782528"/>
            <a:ext cx="1284326" cy="769441"/>
          </a:xfrm>
          <a:prstGeom prst="rect">
            <a:avLst/>
          </a:prstGeom>
          <a:noFill/>
        </p:spPr>
        <p:txBody>
          <a:bodyPr wrap="none" rtlCol="0">
            <a:spAutoFit/>
          </a:bodyPr>
          <a:lstStyle/>
          <a:p>
            <a:r>
              <a:rPr lang="en-NL" sz="4400" b="1" dirty="0">
                <a:solidFill>
                  <a:sysClr val="windowText" lastClr="000000"/>
                </a:solidFill>
                <a:latin typeface="Roboto" panose="02000000000000000000" pitchFamily="2" charset="0"/>
                <a:ea typeface="Roboto" panose="02000000000000000000" pitchFamily="2" charset="0"/>
              </a:rPr>
              <a:t>RTO</a:t>
            </a:r>
          </a:p>
        </p:txBody>
      </p:sp>
      <p:sp>
        <p:nvSpPr>
          <p:cNvPr id="25" name="TextBox 24">
            <a:extLst>
              <a:ext uri="{FF2B5EF4-FFF2-40B4-BE49-F238E27FC236}">
                <a16:creationId xmlns:a16="http://schemas.microsoft.com/office/drawing/2014/main" id="{1715E46E-2345-1F4A-BE5E-1C52CB680C97}"/>
              </a:ext>
            </a:extLst>
          </p:cNvPr>
          <p:cNvSpPr txBox="1"/>
          <p:nvPr/>
        </p:nvSpPr>
        <p:spPr>
          <a:xfrm>
            <a:off x="7194884" y="4693342"/>
            <a:ext cx="1298753" cy="769441"/>
          </a:xfrm>
          <a:prstGeom prst="rect">
            <a:avLst/>
          </a:prstGeom>
          <a:noFill/>
        </p:spPr>
        <p:txBody>
          <a:bodyPr wrap="none" rtlCol="0">
            <a:spAutoFit/>
          </a:bodyPr>
          <a:lstStyle/>
          <a:p>
            <a:r>
              <a:rPr lang="en-NL" sz="4400" b="1" dirty="0">
                <a:solidFill>
                  <a:sysClr val="windowText" lastClr="000000"/>
                </a:solidFill>
                <a:latin typeface="Roboto" panose="02000000000000000000" pitchFamily="2" charset="0"/>
                <a:ea typeface="Roboto" panose="02000000000000000000" pitchFamily="2" charset="0"/>
              </a:rPr>
              <a:t>RPO</a:t>
            </a:r>
          </a:p>
        </p:txBody>
      </p:sp>
      <p:sp>
        <p:nvSpPr>
          <p:cNvPr id="30" name="Rectangle 29">
            <a:extLst>
              <a:ext uri="{FF2B5EF4-FFF2-40B4-BE49-F238E27FC236}">
                <a16:creationId xmlns:a16="http://schemas.microsoft.com/office/drawing/2014/main" id="{50625DC1-B2A3-044E-8E1F-2687B27AEDC3}"/>
              </a:ext>
            </a:extLst>
          </p:cNvPr>
          <p:cNvSpPr/>
          <p:nvPr/>
        </p:nvSpPr>
        <p:spPr>
          <a:xfrm>
            <a:off x="8652632" y="2673154"/>
            <a:ext cx="3374931" cy="1077218"/>
          </a:xfrm>
          <a:prstGeom prst="rect">
            <a:avLst/>
          </a:prstGeom>
        </p:spPr>
        <p:txBody>
          <a:bodyPr wrap="square">
            <a:spAutoFit/>
          </a:bodyPr>
          <a:lstStyle/>
          <a:p>
            <a:pPr>
              <a:buClr>
                <a:srgbClr val="00B0F0"/>
              </a:buClr>
            </a:pPr>
            <a:r>
              <a:rPr lang="en-GB" sz="1600" dirty="0">
                <a:solidFill>
                  <a:srgbClr val="002A5A"/>
                </a:solidFill>
                <a:latin typeface="Roboto" panose="02000000000000000000" pitchFamily="2" charset="0"/>
                <a:ea typeface="Roboto" panose="02000000000000000000" pitchFamily="2" charset="0"/>
              </a:rPr>
              <a:t>RTO specifies the duration of time and a service level within which a service must be restored after a disaster or disruption.</a:t>
            </a:r>
          </a:p>
        </p:txBody>
      </p:sp>
      <p:sp>
        <p:nvSpPr>
          <p:cNvPr id="31" name="Rectangle 30">
            <a:extLst>
              <a:ext uri="{FF2B5EF4-FFF2-40B4-BE49-F238E27FC236}">
                <a16:creationId xmlns:a16="http://schemas.microsoft.com/office/drawing/2014/main" id="{4908262B-6EE5-6E43-86EF-C07FB1AAA3C4}"/>
              </a:ext>
            </a:extLst>
          </p:cNvPr>
          <p:cNvSpPr/>
          <p:nvPr/>
        </p:nvSpPr>
        <p:spPr>
          <a:xfrm>
            <a:off x="8685769" y="4539454"/>
            <a:ext cx="3314099" cy="1077218"/>
          </a:xfrm>
          <a:prstGeom prst="rect">
            <a:avLst/>
          </a:prstGeom>
        </p:spPr>
        <p:txBody>
          <a:bodyPr wrap="square">
            <a:spAutoFit/>
          </a:bodyPr>
          <a:lstStyle/>
          <a:p>
            <a:pPr>
              <a:buClr>
                <a:srgbClr val="00B0F0"/>
              </a:buClr>
            </a:pPr>
            <a:r>
              <a:rPr lang="en-GB" sz="1600" dirty="0">
                <a:solidFill>
                  <a:srgbClr val="002A5A"/>
                </a:solidFill>
                <a:latin typeface="Roboto" panose="02000000000000000000" pitchFamily="2" charset="0"/>
                <a:ea typeface="Roboto" panose="02000000000000000000" pitchFamily="2" charset="0"/>
              </a:rPr>
              <a:t>RPO is the maximum amount of data that might be lost from a service due to a disruption. </a:t>
            </a:r>
          </a:p>
          <a:p>
            <a:pPr>
              <a:buClr>
                <a:srgbClr val="00B0F0"/>
              </a:buClr>
            </a:pPr>
            <a:endParaRPr lang="en-GB" sz="1600" dirty="0"/>
          </a:p>
        </p:txBody>
      </p:sp>
      <p:sp>
        <p:nvSpPr>
          <p:cNvPr id="2" name="TextBox 1">
            <a:extLst>
              <a:ext uri="{FF2B5EF4-FFF2-40B4-BE49-F238E27FC236}">
                <a16:creationId xmlns:a16="http://schemas.microsoft.com/office/drawing/2014/main" id="{432F37AC-0321-FF41-83DF-B2A70BCAB59D}"/>
              </a:ext>
            </a:extLst>
          </p:cNvPr>
          <p:cNvSpPr txBox="1"/>
          <p:nvPr/>
        </p:nvSpPr>
        <p:spPr>
          <a:xfrm>
            <a:off x="309549" y="1931305"/>
            <a:ext cx="5328703" cy="338554"/>
          </a:xfrm>
          <a:prstGeom prst="rect">
            <a:avLst/>
          </a:prstGeom>
          <a:noFill/>
        </p:spPr>
        <p:txBody>
          <a:bodyPr wrap="none" rtlCol="0">
            <a:spAutoFit/>
          </a:bodyPr>
          <a:lstStyle/>
          <a:p>
            <a:r>
              <a:rPr lang="en-NL" sz="1600" b="1" dirty="0">
                <a:solidFill>
                  <a:srgbClr val="002A5A"/>
                </a:solidFill>
                <a:latin typeface="Roboto" panose="02000000000000000000" pitchFamily="2" charset="0"/>
                <a:ea typeface="Roboto" panose="02000000000000000000" pitchFamily="2" charset="0"/>
              </a:rPr>
              <a:t>A disaster recovery plan must cover </a:t>
            </a:r>
            <a:r>
              <a:rPr lang="en-US" sz="1600" b="1" dirty="0">
                <a:solidFill>
                  <a:srgbClr val="002A5A"/>
                </a:solidFill>
                <a:latin typeface="Roboto" panose="02000000000000000000" pitchFamily="2" charset="0"/>
                <a:ea typeface="Roboto" panose="02000000000000000000" pitchFamily="2" charset="0"/>
              </a:rPr>
              <a:t>both RTO and RPO</a:t>
            </a:r>
            <a:r>
              <a:rPr lang="en-NL" sz="1600" b="1" dirty="0">
                <a:solidFill>
                  <a:srgbClr val="002A5A"/>
                </a:solidFill>
                <a:latin typeface="Roboto" panose="02000000000000000000" pitchFamily="2" charset="0"/>
                <a:ea typeface="Roboto" panose="02000000000000000000" pitchFamily="2" charset="0"/>
              </a:rPr>
              <a:t>:</a:t>
            </a:r>
          </a:p>
        </p:txBody>
      </p:sp>
      <p:sp>
        <p:nvSpPr>
          <p:cNvPr id="7" name="Slide Number Placeholder 6">
            <a:extLst>
              <a:ext uri="{FF2B5EF4-FFF2-40B4-BE49-F238E27FC236}">
                <a16:creationId xmlns:a16="http://schemas.microsoft.com/office/drawing/2014/main" id="{D9A60D28-5704-4C2C-9049-87014159FB39}"/>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81</a:t>
            </a:fld>
            <a:endParaRPr lang="nl-NL"/>
          </a:p>
        </p:txBody>
      </p:sp>
    </p:spTree>
    <p:extLst>
      <p:ext uri="{BB962C8B-B14F-4D97-AF65-F5344CB8AC3E}">
        <p14:creationId xmlns:p14="http://schemas.microsoft.com/office/powerpoint/2010/main" val="20173313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1F98490-5142-AB47-A584-C1307F2EBDF0}"/>
              </a:ext>
            </a:extLst>
          </p:cNvPr>
          <p:cNvSpPr/>
          <p:nvPr/>
        </p:nvSpPr>
        <p:spPr>
          <a:xfrm>
            <a:off x="0" y="1752600"/>
            <a:ext cx="8686800" cy="1219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ICT business continuity planning</a:t>
            </a:r>
            <a:endParaRPr lang="en-NL" sz="2400" b="1" dirty="0">
              <a:solidFill>
                <a:schemeClr val="bg1"/>
              </a:solidFill>
              <a:latin typeface="Montserrat SemiBold" panose="00000700000000000000" pitchFamily="2" charset="0"/>
            </a:endParaRPr>
          </a:p>
        </p:txBody>
      </p:sp>
      <p:sp>
        <p:nvSpPr>
          <p:cNvPr id="18" name="TextBox 17">
            <a:extLst>
              <a:ext uri="{FF2B5EF4-FFF2-40B4-BE49-F238E27FC236}">
                <a16:creationId xmlns:a16="http://schemas.microsoft.com/office/drawing/2014/main" id="{A2E2EFE0-F15A-164E-AAC3-ACC28D2D3D80}"/>
              </a:ext>
            </a:extLst>
          </p:cNvPr>
          <p:cNvSpPr txBox="1"/>
          <p:nvPr/>
        </p:nvSpPr>
        <p:spPr>
          <a:xfrm>
            <a:off x="685800" y="1898882"/>
            <a:ext cx="1298753" cy="769441"/>
          </a:xfrm>
          <a:prstGeom prst="rect">
            <a:avLst/>
          </a:prstGeom>
          <a:noFill/>
        </p:spPr>
        <p:txBody>
          <a:bodyPr wrap="none" rtlCol="0">
            <a:spAutoFit/>
          </a:bodyPr>
          <a:lstStyle/>
          <a:p>
            <a:r>
              <a:rPr lang="en-NL" sz="4400" b="1" dirty="0">
                <a:solidFill>
                  <a:sysClr val="windowText" lastClr="000000"/>
                </a:solidFill>
                <a:latin typeface="Roboto" panose="02000000000000000000" pitchFamily="2" charset="0"/>
                <a:ea typeface="Roboto" panose="02000000000000000000" pitchFamily="2" charset="0"/>
              </a:rPr>
              <a:t>RPO</a:t>
            </a:r>
          </a:p>
        </p:txBody>
      </p:sp>
      <p:sp>
        <p:nvSpPr>
          <p:cNvPr id="30" name="Rectangle 29">
            <a:extLst>
              <a:ext uri="{FF2B5EF4-FFF2-40B4-BE49-F238E27FC236}">
                <a16:creationId xmlns:a16="http://schemas.microsoft.com/office/drawing/2014/main" id="{50625DC1-B2A3-044E-8E1F-2687B27AEDC3}"/>
              </a:ext>
            </a:extLst>
          </p:cNvPr>
          <p:cNvSpPr/>
          <p:nvPr/>
        </p:nvSpPr>
        <p:spPr>
          <a:xfrm>
            <a:off x="2073505" y="2006025"/>
            <a:ext cx="6288442" cy="584775"/>
          </a:xfrm>
          <a:prstGeom prst="rect">
            <a:avLst/>
          </a:prstGeom>
        </p:spPr>
        <p:txBody>
          <a:bodyPr wrap="square">
            <a:spAutoFit/>
          </a:bodyPr>
          <a:lstStyle/>
          <a:p>
            <a:pPr>
              <a:buClr>
                <a:srgbClr val="00B0F0"/>
              </a:buClr>
            </a:pPr>
            <a:r>
              <a:rPr lang="en-GB" sz="1600" dirty="0">
                <a:solidFill>
                  <a:srgbClr val="002A5A"/>
                </a:solidFill>
                <a:latin typeface="Roboto" panose="02000000000000000000" pitchFamily="2" charset="0"/>
                <a:ea typeface="Roboto" panose="02000000000000000000" pitchFamily="2" charset="0"/>
              </a:rPr>
              <a:t>heavily depends on the business risks an organization faces when transactions are lost. It dictates the service level target required.</a:t>
            </a:r>
          </a:p>
        </p:txBody>
      </p:sp>
      <p:sp>
        <p:nvSpPr>
          <p:cNvPr id="22" name="Rectangle 21">
            <a:extLst>
              <a:ext uri="{FF2B5EF4-FFF2-40B4-BE49-F238E27FC236}">
                <a16:creationId xmlns:a16="http://schemas.microsoft.com/office/drawing/2014/main" id="{F2CFD547-A7F7-7541-9304-ECAC0D698580}"/>
              </a:ext>
            </a:extLst>
          </p:cNvPr>
          <p:cNvSpPr/>
          <p:nvPr/>
        </p:nvSpPr>
        <p:spPr>
          <a:xfrm>
            <a:off x="685800" y="3174843"/>
            <a:ext cx="6288442" cy="338554"/>
          </a:xfrm>
          <a:prstGeom prst="rect">
            <a:avLst/>
          </a:prstGeom>
        </p:spPr>
        <p:txBody>
          <a:bodyPr wrap="square">
            <a:spAutoFit/>
          </a:bodyPr>
          <a:lstStyle/>
          <a:p>
            <a:pPr>
              <a:buClr>
                <a:srgbClr val="00B0F0"/>
              </a:buClr>
            </a:pPr>
            <a:r>
              <a:rPr lang="en-GB" sz="1600" b="1">
                <a:solidFill>
                  <a:srgbClr val="002A5A"/>
                </a:solidFill>
                <a:latin typeface="Roboto" panose="02000000000000000000" pitchFamily="2" charset="0"/>
                <a:ea typeface="Roboto" panose="02000000000000000000" pitchFamily="2" charset="0"/>
              </a:rPr>
              <a:t>Examples of RPOs and required IT infrastructure:</a:t>
            </a:r>
          </a:p>
        </p:txBody>
      </p:sp>
      <p:pic>
        <p:nvPicPr>
          <p:cNvPr id="7" name="Graphic 6" descr="Disk">
            <a:extLst>
              <a:ext uri="{FF2B5EF4-FFF2-40B4-BE49-F238E27FC236}">
                <a16:creationId xmlns:a16="http://schemas.microsoft.com/office/drawing/2014/main" id="{307129AD-4CD7-CC43-9C80-9E43C61502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8042" y="3716440"/>
            <a:ext cx="1447800" cy="1447800"/>
          </a:xfrm>
          <a:prstGeom prst="rect">
            <a:avLst/>
          </a:prstGeom>
        </p:spPr>
      </p:pic>
      <p:sp>
        <p:nvSpPr>
          <p:cNvPr id="23" name="Rectangle 22">
            <a:extLst>
              <a:ext uri="{FF2B5EF4-FFF2-40B4-BE49-F238E27FC236}">
                <a16:creationId xmlns:a16="http://schemas.microsoft.com/office/drawing/2014/main" id="{4927627C-C2F5-0748-B21E-12412839C299}"/>
              </a:ext>
            </a:extLst>
          </p:cNvPr>
          <p:cNvSpPr/>
          <p:nvPr/>
        </p:nvSpPr>
        <p:spPr>
          <a:xfrm>
            <a:off x="2049442" y="5267582"/>
            <a:ext cx="1905000" cy="954107"/>
          </a:xfrm>
          <a:prstGeom prst="rect">
            <a:avLst/>
          </a:prstGeom>
        </p:spPr>
        <p:txBody>
          <a:bodyPr wrap="square">
            <a:spAutoFit/>
          </a:bodyPr>
          <a:lstStyle/>
          <a:p>
            <a:pPr algn="ctr">
              <a:buClr>
                <a:srgbClr val="00B0F0"/>
              </a:buClr>
            </a:pPr>
            <a:r>
              <a:rPr lang="en-GB" sz="1400" dirty="0">
                <a:solidFill>
                  <a:srgbClr val="002A5A"/>
                </a:solidFill>
                <a:latin typeface="Roboto" panose="02000000000000000000" pitchFamily="2" charset="0"/>
                <a:ea typeface="Roboto" panose="02000000000000000000" pitchFamily="2" charset="0"/>
              </a:rPr>
              <a:t>1 – 2 days: daily back-up using network or cloud replication</a:t>
            </a:r>
          </a:p>
        </p:txBody>
      </p:sp>
      <p:pic>
        <p:nvPicPr>
          <p:cNvPr id="26" name="Graphic 25" descr="Database">
            <a:extLst>
              <a:ext uri="{FF2B5EF4-FFF2-40B4-BE49-F238E27FC236}">
                <a16:creationId xmlns:a16="http://schemas.microsoft.com/office/drawing/2014/main" id="{D38DCA64-B691-9449-972B-65C3138D83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90346" y="3809282"/>
            <a:ext cx="1211179" cy="1211179"/>
          </a:xfrm>
          <a:prstGeom prst="rect">
            <a:avLst/>
          </a:prstGeom>
        </p:spPr>
      </p:pic>
      <p:sp>
        <p:nvSpPr>
          <p:cNvPr id="27" name="Rectangle 26">
            <a:extLst>
              <a:ext uri="{FF2B5EF4-FFF2-40B4-BE49-F238E27FC236}">
                <a16:creationId xmlns:a16="http://schemas.microsoft.com/office/drawing/2014/main" id="{20D65456-A8A2-BD42-8DAF-8F8580FF80BD}"/>
              </a:ext>
            </a:extLst>
          </p:cNvPr>
          <p:cNvSpPr/>
          <p:nvPr/>
        </p:nvSpPr>
        <p:spPr>
          <a:xfrm>
            <a:off x="8077263" y="5262987"/>
            <a:ext cx="2057400" cy="523220"/>
          </a:xfrm>
          <a:prstGeom prst="rect">
            <a:avLst/>
          </a:prstGeom>
        </p:spPr>
        <p:txBody>
          <a:bodyPr wrap="square">
            <a:spAutoFit/>
          </a:bodyPr>
          <a:lstStyle/>
          <a:p>
            <a:pPr algn="ctr">
              <a:buClr>
                <a:srgbClr val="00B0F0"/>
              </a:buClr>
            </a:pPr>
            <a:r>
              <a:rPr lang="en-GB" sz="1400" dirty="0">
                <a:solidFill>
                  <a:srgbClr val="002A5A"/>
                </a:solidFill>
                <a:latin typeface="Roboto" panose="02000000000000000000" pitchFamily="2" charset="0"/>
                <a:ea typeface="Roboto" panose="02000000000000000000" pitchFamily="2" charset="0"/>
              </a:rPr>
              <a:t>1 – 2 minutes: mirrored disks</a:t>
            </a:r>
          </a:p>
        </p:txBody>
      </p:sp>
      <p:sp>
        <p:nvSpPr>
          <p:cNvPr id="2" name="Slide Number Placeholder 1">
            <a:extLst>
              <a:ext uri="{FF2B5EF4-FFF2-40B4-BE49-F238E27FC236}">
                <a16:creationId xmlns:a16="http://schemas.microsoft.com/office/drawing/2014/main" id="{8A6685BB-DC6E-479F-845E-91F01734258A}"/>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82</a:t>
            </a:fld>
            <a:endParaRPr lang="nl-NL"/>
          </a:p>
        </p:txBody>
      </p:sp>
    </p:spTree>
    <p:extLst>
      <p:ext uri="{BB962C8B-B14F-4D97-AF65-F5344CB8AC3E}">
        <p14:creationId xmlns:p14="http://schemas.microsoft.com/office/powerpoint/2010/main" val="27651318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latin typeface="Roboto" panose="02000000000000000000" pitchFamily="2" charset="0"/>
              <a:ea typeface="Roboto" panose="02000000000000000000" pitchFamily="2" charset="0"/>
            </a:endParaRPr>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Guidance for information back-up and restore</a:t>
            </a:r>
            <a:endParaRPr lang="en-NL" sz="2400" b="1" dirty="0">
              <a:solidFill>
                <a:schemeClr val="bg1"/>
              </a:solidFill>
              <a:latin typeface="Montserrat SemiBold" panose="00000700000000000000" pitchFamily="2" charset="0"/>
            </a:endParaRPr>
          </a:p>
        </p:txBody>
      </p:sp>
      <p:sp>
        <p:nvSpPr>
          <p:cNvPr id="23" name="Rectangle 22">
            <a:extLst>
              <a:ext uri="{FF2B5EF4-FFF2-40B4-BE49-F238E27FC236}">
                <a16:creationId xmlns:a16="http://schemas.microsoft.com/office/drawing/2014/main" id="{4927627C-C2F5-0748-B21E-12412839C299}"/>
              </a:ext>
            </a:extLst>
          </p:cNvPr>
          <p:cNvSpPr/>
          <p:nvPr/>
        </p:nvSpPr>
        <p:spPr>
          <a:xfrm>
            <a:off x="228600" y="2381655"/>
            <a:ext cx="5615349" cy="2554545"/>
          </a:xfrm>
          <a:prstGeom prst="rect">
            <a:avLst/>
          </a:prstGeom>
        </p:spPr>
        <p:txBody>
          <a:bodyPr wrap="square">
            <a:spAutoFit/>
          </a:bodyPr>
          <a:lstStyle/>
          <a:p>
            <a:pPr marL="285750" indent="-285750">
              <a:buClr>
                <a:srgbClr val="002A5A"/>
              </a:buClr>
              <a:buFont typeface="Arial" panose="020B0604020202020204" pitchFamily="34" charset="0"/>
              <a:buChar char="•"/>
            </a:pPr>
            <a:r>
              <a:rPr lang="en-GB" sz="1600" dirty="0">
                <a:solidFill>
                  <a:srgbClr val="002A5A"/>
                </a:solidFill>
                <a:latin typeface="Roboto" panose="02000000000000000000" pitchFamily="2" charset="0"/>
                <a:ea typeface="Roboto" panose="02000000000000000000" pitchFamily="2" charset="0"/>
              </a:rPr>
              <a:t>It should be understood, at every level within the organization, that ‘back-up’ is not a problem. </a:t>
            </a:r>
          </a:p>
          <a:p>
            <a:pPr marL="285750" indent="-285750">
              <a:buClr>
                <a:srgbClr val="002A5A"/>
              </a:buClr>
              <a:buFont typeface="Arial" panose="020B0604020202020204" pitchFamily="34" charset="0"/>
              <a:buChar char="•"/>
            </a:pPr>
            <a:endParaRPr lang="en-GB" sz="16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600" dirty="0">
                <a:solidFill>
                  <a:srgbClr val="002A5A"/>
                </a:solidFill>
                <a:latin typeface="Roboto" panose="02000000000000000000" pitchFamily="2" charset="0"/>
                <a:ea typeface="Roboto" panose="02000000000000000000" pitchFamily="2" charset="0"/>
              </a:rPr>
              <a:t>The problem is being able to restore all relevant information whatever the threat to data loss is, under all circumstances, within the required timeframe.</a:t>
            </a:r>
          </a:p>
          <a:p>
            <a:pPr marL="285750" indent="-285750">
              <a:buClr>
                <a:srgbClr val="002A5A"/>
              </a:buClr>
              <a:buFont typeface="Arial" panose="020B0604020202020204" pitchFamily="34" charset="0"/>
              <a:buChar char="•"/>
            </a:pPr>
            <a:endParaRPr lang="en-GB" sz="1600"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600" dirty="0">
                <a:solidFill>
                  <a:srgbClr val="002A5A"/>
                </a:solidFill>
                <a:latin typeface="Roboto" panose="02000000000000000000" pitchFamily="2" charset="0"/>
                <a:ea typeface="Roboto" panose="02000000000000000000" pitchFamily="2" charset="0"/>
              </a:rPr>
              <a:t>When it is properly understood that ‘restore’ is the problem, it will be clear that ‘back-up’ is only part of the solution.</a:t>
            </a:r>
          </a:p>
        </p:txBody>
      </p:sp>
      <p:cxnSp>
        <p:nvCxnSpPr>
          <p:cNvPr id="6" name="Straight Connector 5">
            <a:extLst>
              <a:ext uri="{FF2B5EF4-FFF2-40B4-BE49-F238E27FC236}">
                <a16:creationId xmlns:a16="http://schemas.microsoft.com/office/drawing/2014/main" id="{BEB691AA-7CBA-EA4D-B6CC-20B284BD6D27}"/>
              </a:ext>
            </a:extLst>
          </p:cNvPr>
          <p:cNvCxnSpPr>
            <a:cxnSpLocks/>
          </p:cNvCxnSpPr>
          <p:nvPr/>
        </p:nvCxnSpPr>
        <p:spPr>
          <a:xfrm>
            <a:off x="6072553" y="2362200"/>
            <a:ext cx="0" cy="2893100"/>
          </a:xfrm>
          <a:prstGeom prst="line">
            <a:avLst/>
          </a:prstGeom>
          <a:ln>
            <a:solidFill>
              <a:srgbClr val="002A5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3C2F235-9867-DC46-A00C-BEC44F1D4F04}"/>
              </a:ext>
            </a:extLst>
          </p:cNvPr>
          <p:cNvSpPr/>
          <p:nvPr/>
        </p:nvSpPr>
        <p:spPr>
          <a:xfrm>
            <a:off x="6301158" y="2362200"/>
            <a:ext cx="5615349" cy="3262432"/>
          </a:xfrm>
          <a:prstGeom prst="rect">
            <a:avLst/>
          </a:prstGeom>
        </p:spPr>
        <p:txBody>
          <a:bodyPr wrap="square">
            <a:spAutoFit/>
          </a:bodyPr>
          <a:lstStyle/>
          <a:p>
            <a:pPr marL="285750" indent="-285750">
              <a:buClr>
                <a:srgbClr val="002A5A"/>
              </a:buClr>
              <a:buFont typeface="Arial" panose="020B0604020202020204" pitchFamily="34" charset="0"/>
              <a:buChar char="•"/>
            </a:pPr>
            <a:r>
              <a:rPr lang="en-GB" sz="1600" dirty="0">
                <a:solidFill>
                  <a:srgbClr val="002A5A"/>
                </a:solidFill>
                <a:latin typeface="Roboto" panose="02000000000000000000" pitchFamily="2" charset="0"/>
                <a:ea typeface="Roboto" panose="02000000000000000000" pitchFamily="2" charset="0"/>
              </a:rPr>
              <a:t>For proper restore a large number of other requirements exist, such as:</a:t>
            </a:r>
          </a:p>
          <a:p>
            <a:pPr marL="742950" lvl="1" indent="-285750">
              <a:buClr>
                <a:srgbClr val="002A5A"/>
              </a:buClr>
              <a:buFont typeface="Arial" panose="020B0604020202020204" pitchFamily="34" charset="0"/>
              <a:buChar char="•"/>
            </a:pPr>
            <a:r>
              <a:rPr lang="en-GB" sz="1600" dirty="0">
                <a:solidFill>
                  <a:srgbClr val="002A5A"/>
                </a:solidFill>
                <a:latin typeface="Roboto" panose="02000000000000000000" pitchFamily="2" charset="0"/>
                <a:ea typeface="Roboto" panose="02000000000000000000" pitchFamily="2" charset="0"/>
              </a:rPr>
              <a:t>Understand what the timeframe for restore is.</a:t>
            </a:r>
          </a:p>
          <a:p>
            <a:pPr marL="742950" lvl="1" indent="-285750">
              <a:buClr>
                <a:srgbClr val="002A5A"/>
              </a:buClr>
              <a:buFont typeface="Arial" panose="020B0604020202020204" pitchFamily="34" charset="0"/>
              <a:buChar char="•"/>
            </a:pPr>
            <a:r>
              <a:rPr lang="en-GB" sz="1600" dirty="0">
                <a:solidFill>
                  <a:srgbClr val="002A5A"/>
                </a:solidFill>
                <a:latin typeface="Roboto" panose="02000000000000000000" pitchFamily="2" charset="0"/>
                <a:ea typeface="Roboto" panose="02000000000000000000" pitchFamily="2" charset="0"/>
              </a:rPr>
              <a:t>Understand the order in which systems should be restored.</a:t>
            </a:r>
          </a:p>
          <a:p>
            <a:pPr marL="742950" lvl="1" indent="-285750">
              <a:buClr>
                <a:srgbClr val="002A5A"/>
              </a:buClr>
              <a:buFont typeface="Arial" panose="020B0604020202020204" pitchFamily="34" charset="0"/>
              <a:buChar char="•"/>
            </a:pPr>
            <a:r>
              <a:rPr lang="en-GB" sz="1600" dirty="0">
                <a:solidFill>
                  <a:srgbClr val="002A5A"/>
                </a:solidFill>
                <a:latin typeface="Roboto" panose="02000000000000000000" pitchFamily="2" charset="0"/>
                <a:ea typeface="Roboto" panose="02000000000000000000" pitchFamily="2" charset="0"/>
              </a:rPr>
              <a:t>Availability of systems to restore on.</a:t>
            </a:r>
          </a:p>
          <a:p>
            <a:pPr marL="742950" lvl="1" indent="-285750">
              <a:buClr>
                <a:srgbClr val="002A5A"/>
              </a:buClr>
              <a:buFont typeface="Arial" panose="020B0604020202020204" pitchFamily="34" charset="0"/>
              <a:buChar char="•"/>
            </a:pPr>
            <a:r>
              <a:rPr lang="en-GB" sz="1600" dirty="0">
                <a:solidFill>
                  <a:srgbClr val="002A5A"/>
                </a:solidFill>
                <a:latin typeface="Roboto" panose="02000000000000000000" pitchFamily="2" charset="0"/>
                <a:ea typeface="Roboto" panose="02000000000000000000" pitchFamily="2" charset="0"/>
              </a:rPr>
              <a:t>Personnel knowledgeable in restore activities.</a:t>
            </a:r>
          </a:p>
          <a:p>
            <a:pPr marL="742950" lvl="1" indent="-285750">
              <a:buClr>
                <a:srgbClr val="002A5A"/>
              </a:buClr>
              <a:buFont typeface="Arial" panose="020B0604020202020204" pitchFamily="34" charset="0"/>
              <a:buChar char="•"/>
            </a:pPr>
            <a:r>
              <a:rPr lang="en-GB" sz="1600" dirty="0">
                <a:solidFill>
                  <a:srgbClr val="002A5A"/>
                </a:solidFill>
                <a:latin typeface="Roboto" panose="02000000000000000000" pitchFamily="2" charset="0"/>
                <a:ea typeface="Roboto" panose="02000000000000000000" pitchFamily="2" charset="0"/>
              </a:rPr>
              <a:t>Software required to do the restore.</a:t>
            </a:r>
          </a:p>
          <a:p>
            <a:pPr marL="742950" lvl="1" indent="-285750">
              <a:buClr>
                <a:srgbClr val="002A5A"/>
              </a:buClr>
              <a:buFont typeface="Arial" panose="020B0604020202020204" pitchFamily="34" charset="0"/>
              <a:buChar char="•"/>
            </a:pPr>
            <a:r>
              <a:rPr lang="en-GB" sz="1600" dirty="0">
                <a:solidFill>
                  <a:srgbClr val="002A5A"/>
                </a:solidFill>
                <a:latin typeface="Roboto" panose="02000000000000000000" pitchFamily="2" charset="0"/>
                <a:ea typeface="Roboto" panose="02000000000000000000" pitchFamily="2" charset="0"/>
              </a:rPr>
              <a:t>Restore procedures describing the activities required.</a:t>
            </a:r>
          </a:p>
          <a:p>
            <a:pPr marL="742950" lvl="1" indent="-285750">
              <a:buClr>
                <a:srgbClr val="002A5A"/>
              </a:buClr>
              <a:buFont typeface="Arial" panose="020B0604020202020204" pitchFamily="34" charset="0"/>
              <a:buChar char="•"/>
            </a:pPr>
            <a:r>
              <a:rPr lang="en-GB" sz="1600" dirty="0">
                <a:solidFill>
                  <a:srgbClr val="002A5A"/>
                </a:solidFill>
                <a:latin typeface="Roboto" panose="02000000000000000000" pitchFamily="2" charset="0"/>
                <a:ea typeface="Roboto" panose="02000000000000000000" pitchFamily="2" charset="0"/>
              </a:rPr>
              <a:t>Test procedures after a restore to decide whether production can restart.</a:t>
            </a:r>
          </a:p>
          <a:p>
            <a:pPr marL="285750" indent="-285750">
              <a:buClr>
                <a:srgbClr val="00B0F0"/>
              </a:buClr>
              <a:buFont typeface="Arial" panose="020B0604020202020204" pitchFamily="34" charset="0"/>
              <a:buChar char="•"/>
            </a:pPr>
            <a:endParaRPr lang="en-GB" sz="1400" dirty="0"/>
          </a:p>
        </p:txBody>
      </p:sp>
      <p:sp>
        <p:nvSpPr>
          <p:cNvPr id="2" name="Slide Number Placeholder 1">
            <a:extLst>
              <a:ext uri="{FF2B5EF4-FFF2-40B4-BE49-F238E27FC236}">
                <a16:creationId xmlns:a16="http://schemas.microsoft.com/office/drawing/2014/main" id="{06386A7D-65EE-49C0-B0E3-AE7B710909DD}"/>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83</a:t>
            </a:fld>
            <a:endParaRPr lang="nl-NL"/>
          </a:p>
        </p:txBody>
      </p:sp>
    </p:spTree>
    <p:extLst>
      <p:ext uri="{BB962C8B-B14F-4D97-AF65-F5344CB8AC3E}">
        <p14:creationId xmlns:p14="http://schemas.microsoft.com/office/powerpoint/2010/main" val="9740316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1F98490-5142-AB47-A584-C1307F2EBDF0}"/>
              </a:ext>
            </a:extLst>
          </p:cNvPr>
          <p:cNvSpPr/>
          <p:nvPr/>
        </p:nvSpPr>
        <p:spPr>
          <a:xfrm>
            <a:off x="0" y="1752600"/>
            <a:ext cx="8686800" cy="1219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ICT business continuity planning</a:t>
            </a:r>
            <a:endParaRPr lang="en-NL" sz="2400" b="1" dirty="0">
              <a:solidFill>
                <a:schemeClr val="bg1"/>
              </a:solidFill>
              <a:latin typeface="Montserrat SemiBold" panose="00000700000000000000" pitchFamily="2" charset="0"/>
            </a:endParaRPr>
          </a:p>
        </p:txBody>
      </p:sp>
      <p:sp>
        <p:nvSpPr>
          <p:cNvPr id="18" name="TextBox 17">
            <a:extLst>
              <a:ext uri="{FF2B5EF4-FFF2-40B4-BE49-F238E27FC236}">
                <a16:creationId xmlns:a16="http://schemas.microsoft.com/office/drawing/2014/main" id="{A2E2EFE0-F15A-164E-AAC3-ACC28D2D3D80}"/>
              </a:ext>
            </a:extLst>
          </p:cNvPr>
          <p:cNvSpPr txBox="1"/>
          <p:nvPr/>
        </p:nvSpPr>
        <p:spPr>
          <a:xfrm>
            <a:off x="685800" y="1898882"/>
            <a:ext cx="1284326" cy="769441"/>
          </a:xfrm>
          <a:prstGeom prst="rect">
            <a:avLst/>
          </a:prstGeom>
          <a:noFill/>
        </p:spPr>
        <p:txBody>
          <a:bodyPr wrap="none" rtlCol="0">
            <a:spAutoFit/>
          </a:bodyPr>
          <a:lstStyle/>
          <a:p>
            <a:r>
              <a:rPr lang="en-NL" sz="4400" b="1" dirty="0">
                <a:solidFill>
                  <a:sysClr val="windowText" lastClr="000000"/>
                </a:solidFill>
                <a:latin typeface="Roboto" panose="02000000000000000000" pitchFamily="2" charset="0"/>
                <a:ea typeface="Roboto" panose="02000000000000000000" pitchFamily="2" charset="0"/>
              </a:rPr>
              <a:t>RTO</a:t>
            </a:r>
          </a:p>
        </p:txBody>
      </p:sp>
      <p:sp>
        <p:nvSpPr>
          <p:cNvPr id="30" name="Rectangle 29">
            <a:extLst>
              <a:ext uri="{FF2B5EF4-FFF2-40B4-BE49-F238E27FC236}">
                <a16:creationId xmlns:a16="http://schemas.microsoft.com/office/drawing/2014/main" id="{50625DC1-B2A3-044E-8E1F-2687B27AEDC3}"/>
              </a:ext>
            </a:extLst>
          </p:cNvPr>
          <p:cNvSpPr/>
          <p:nvPr/>
        </p:nvSpPr>
        <p:spPr>
          <a:xfrm>
            <a:off x="2093558" y="1825071"/>
            <a:ext cx="6593242" cy="1077218"/>
          </a:xfrm>
          <a:prstGeom prst="rect">
            <a:avLst/>
          </a:prstGeom>
        </p:spPr>
        <p:txBody>
          <a:bodyPr wrap="square">
            <a:spAutoFit/>
          </a:bodyPr>
          <a:lstStyle/>
          <a:p>
            <a:pPr>
              <a:buClr>
                <a:srgbClr val="00B0F0"/>
              </a:buClr>
            </a:pPr>
            <a:r>
              <a:rPr lang="en-GB" sz="1600">
                <a:solidFill>
                  <a:srgbClr val="002A5A"/>
                </a:solidFill>
                <a:latin typeface="Roboto" panose="02000000000000000000" pitchFamily="2" charset="0"/>
                <a:ea typeface="Roboto" panose="02000000000000000000" pitchFamily="2" charset="0"/>
              </a:rPr>
              <a:t>dictates whether cold standby, hot standby or mirrored data processing is required. Since time is the only constraint, RTOs expressed in hours dictate that all activities detecting, escalating and mitigating the incident are documented and sufficiently trained.</a:t>
            </a:r>
          </a:p>
        </p:txBody>
      </p:sp>
      <p:sp>
        <p:nvSpPr>
          <p:cNvPr id="23" name="Rectangle 22">
            <a:extLst>
              <a:ext uri="{FF2B5EF4-FFF2-40B4-BE49-F238E27FC236}">
                <a16:creationId xmlns:a16="http://schemas.microsoft.com/office/drawing/2014/main" id="{4927627C-C2F5-0748-B21E-12412839C299}"/>
              </a:ext>
            </a:extLst>
          </p:cNvPr>
          <p:cNvSpPr/>
          <p:nvPr/>
        </p:nvSpPr>
        <p:spPr>
          <a:xfrm>
            <a:off x="-4073" y="4867232"/>
            <a:ext cx="3573442" cy="738664"/>
          </a:xfrm>
          <a:prstGeom prst="rect">
            <a:avLst/>
          </a:prstGeom>
        </p:spPr>
        <p:txBody>
          <a:bodyPr wrap="square">
            <a:spAutoFit/>
          </a:bodyPr>
          <a:lstStyle/>
          <a:p>
            <a:pPr algn="ctr">
              <a:buClr>
                <a:srgbClr val="00B0F0"/>
              </a:buClr>
            </a:pPr>
            <a:r>
              <a:rPr lang="en-GB" sz="1400" dirty="0">
                <a:solidFill>
                  <a:srgbClr val="002A5A"/>
                </a:solidFill>
                <a:latin typeface="Roboto" panose="02000000000000000000" pitchFamily="2" charset="0"/>
                <a:ea typeface="Roboto" panose="02000000000000000000" pitchFamily="2" charset="0"/>
              </a:rPr>
              <a:t>The document describing this is the business continuity plan (BCP) or IT continuity plan.</a:t>
            </a:r>
          </a:p>
        </p:txBody>
      </p:sp>
      <p:sp>
        <p:nvSpPr>
          <p:cNvPr id="24" name="Rectangle 23">
            <a:extLst>
              <a:ext uri="{FF2B5EF4-FFF2-40B4-BE49-F238E27FC236}">
                <a16:creationId xmlns:a16="http://schemas.microsoft.com/office/drawing/2014/main" id="{479E7F04-D0CE-8145-AB0E-A6647F3A9813}"/>
              </a:ext>
            </a:extLst>
          </p:cNvPr>
          <p:cNvSpPr/>
          <p:nvPr/>
        </p:nvSpPr>
        <p:spPr>
          <a:xfrm>
            <a:off x="3721644" y="4867232"/>
            <a:ext cx="3573441" cy="1384995"/>
          </a:xfrm>
          <a:prstGeom prst="rect">
            <a:avLst/>
          </a:prstGeom>
        </p:spPr>
        <p:txBody>
          <a:bodyPr wrap="square">
            <a:spAutoFit/>
          </a:bodyPr>
          <a:lstStyle/>
          <a:p>
            <a:pPr algn="ctr">
              <a:buClr>
                <a:srgbClr val="00B0F0"/>
              </a:buClr>
            </a:pPr>
            <a:r>
              <a:rPr lang="en-GB" sz="1400" dirty="0">
                <a:solidFill>
                  <a:srgbClr val="002A5A"/>
                </a:solidFill>
                <a:latin typeface="Roboto" panose="02000000000000000000" pitchFamily="2" charset="0"/>
                <a:ea typeface="Roboto" panose="02000000000000000000" pitchFamily="2" charset="0"/>
              </a:rPr>
              <a:t>During a business continuity incident the personnel involved in solving the situation might be different than during normal operation. This requires that the BCP describes critical activities in large detail.</a:t>
            </a:r>
          </a:p>
          <a:p>
            <a:pPr algn="ctr">
              <a:buClr>
                <a:srgbClr val="00B0F0"/>
              </a:buClr>
            </a:pPr>
            <a:endParaRPr lang="en-GB" sz="1400" dirty="0">
              <a:solidFill>
                <a:srgbClr val="002A5A"/>
              </a:solidFill>
              <a:latin typeface="Roboto" panose="02000000000000000000" pitchFamily="2" charset="0"/>
              <a:ea typeface="Roboto" panose="02000000000000000000" pitchFamily="2" charset="0"/>
            </a:endParaRPr>
          </a:p>
        </p:txBody>
      </p:sp>
      <p:sp>
        <p:nvSpPr>
          <p:cNvPr id="27" name="Rectangle 26">
            <a:extLst>
              <a:ext uri="{FF2B5EF4-FFF2-40B4-BE49-F238E27FC236}">
                <a16:creationId xmlns:a16="http://schemas.microsoft.com/office/drawing/2014/main" id="{20D65456-A8A2-BD42-8DAF-8F8580FF80BD}"/>
              </a:ext>
            </a:extLst>
          </p:cNvPr>
          <p:cNvSpPr/>
          <p:nvPr/>
        </p:nvSpPr>
        <p:spPr>
          <a:xfrm>
            <a:off x="7439464" y="4867232"/>
            <a:ext cx="4571999" cy="1600438"/>
          </a:xfrm>
          <a:prstGeom prst="rect">
            <a:avLst/>
          </a:prstGeom>
        </p:spPr>
        <p:txBody>
          <a:bodyPr wrap="square">
            <a:spAutoFit/>
          </a:bodyPr>
          <a:lstStyle/>
          <a:p>
            <a:pPr algn="ctr">
              <a:buClr>
                <a:srgbClr val="00B0F0"/>
              </a:buClr>
            </a:pPr>
            <a:r>
              <a:rPr lang="en-GB" sz="1400" dirty="0">
                <a:solidFill>
                  <a:srgbClr val="002A5A"/>
                </a:solidFill>
                <a:latin typeface="Roboto" panose="02000000000000000000" pitchFamily="2" charset="0"/>
                <a:ea typeface="Roboto" panose="02000000000000000000" pitchFamily="2" charset="0"/>
              </a:rPr>
              <a:t>Drafting a BCP is done by assembling knowledgeable experts who during normal operation are responsible for ICT or business processes. They define the actions, lead times and required facilities/services to be able to perform those actions. Subsequently these actions are put into a Gantt chart.</a:t>
            </a:r>
          </a:p>
          <a:p>
            <a:pPr algn="ctr">
              <a:buClr>
                <a:srgbClr val="00B0F0"/>
              </a:buClr>
            </a:pPr>
            <a:endParaRPr lang="en-GB" sz="1400" dirty="0">
              <a:solidFill>
                <a:srgbClr val="002A5A"/>
              </a:solidFill>
              <a:latin typeface="Roboto" panose="02000000000000000000" pitchFamily="2" charset="0"/>
              <a:ea typeface="Roboto" panose="02000000000000000000" pitchFamily="2" charset="0"/>
            </a:endParaRPr>
          </a:p>
        </p:txBody>
      </p:sp>
      <p:pic>
        <p:nvPicPr>
          <p:cNvPr id="3" name="Graphic 2" descr="Checklist">
            <a:extLst>
              <a:ext uri="{FF2B5EF4-FFF2-40B4-BE49-F238E27FC236}">
                <a16:creationId xmlns:a16="http://schemas.microsoft.com/office/drawing/2014/main" id="{1B49D826-1A3A-F04E-9B5C-68F427165D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8936" y="3452856"/>
            <a:ext cx="1303264" cy="1303264"/>
          </a:xfrm>
          <a:prstGeom prst="rect">
            <a:avLst/>
          </a:prstGeom>
        </p:spPr>
      </p:pic>
      <p:pic>
        <p:nvPicPr>
          <p:cNvPr id="13" name="Graphic 12" descr="Circles with lines">
            <a:extLst>
              <a:ext uri="{FF2B5EF4-FFF2-40B4-BE49-F238E27FC236}">
                <a16:creationId xmlns:a16="http://schemas.microsoft.com/office/drawing/2014/main" id="{5661F393-B54D-1240-8F6B-8D4E731CDF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61903" y="3429000"/>
            <a:ext cx="1327119" cy="1327119"/>
          </a:xfrm>
          <a:prstGeom prst="rect">
            <a:avLst/>
          </a:prstGeom>
        </p:spPr>
      </p:pic>
      <p:sp>
        <p:nvSpPr>
          <p:cNvPr id="2" name="Slide Number Placeholder 1">
            <a:extLst>
              <a:ext uri="{FF2B5EF4-FFF2-40B4-BE49-F238E27FC236}">
                <a16:creationId xmlns:a16="http://schemas.microsoft.com/office/drawing/2014/main" id="{D91B359D-4BF5-48DC-9F14-8C9D5B3F1F86}"/>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84</a:t>
            </a:fld>
            <a:endParaRPr lang="nl-NL"/>
          </a:p>
        </p:txBody>
      </p:sp>
      <p:grpSp>
        <p:nvGrpSpPr>
          <p:cNvPr id="7" name="Group 6">
            <a:extLst>
              <a:ext uri="{FF2B5EF4-FFF2-40B4-BE49-F238E27FC236}">
                <a16:creationId xmlns:a16="http://schemas.microsoft.com/office/drawing/2014/main" id="{2B568C24-2859-7DB9-BDEB-87F1FEDD3F1F}"/>
              </a:ext>
            </a:extLst>
          </p:cNvPr>
          <p:cNvGrpSpPr/>
          <p:nvPr/>
        </p:nvGrpSpPr>
        <p:grpSpPr>
          <a:xfrm>
            <a:off x="4317363" y="3438849"/>
            <a:ext cx="2145631" cy="1331278"/>
            <a:chOff x="3569369" y="3397280"/>
            <a:chExt cx="2145631" cy="1331278"/>
          </a:xfrm>
        </p:grpSpPr>
        <p:pic>
          <p:nvPicPr>
            <p:cNvPr id="8" name="Graphic 7" descr="Female Profile">
              <a:extLst>
                <a:ext uri="{FF2B5EF4-FFF2-40B4-BE49-F238E27FC236}">
                  <a16:creationId xmlns:a16="http://schemas.microsoft.com/office/drawing/2014/main" id="{92AC07E4-7F47-5943-9282-EAE7E5D017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69369" y="3401438"/>
              <a:ext cx="1327120" cy="1327120"/>
            </a:xfrm>
            <a:prstGeom prst="rect">
              <a:avLst/>
            </a:prstGeom>
          </p:spPr>
        </p:pic>
        <p:pic>
          <p:nvPicPr>
            <p:cNvPr id="6" name="Graphic 5" descr="User">
              <a:extLst>
                <a:ext uri="{FF2B5EF4-FFF2-40B4-BE49-F238E27FC236}">
                  <a16:creationId xmlns:a16="http://schemas.microsoft.com/office/drawing/2014/main" id="{68F74F44-377F-CACE-1DBD-788752A1B4E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87880" y="3397280"/>
              <a:ext cx="1327120" cy="1327120"/>
            </a:xfrm>
            <a:prstGeom prst="rect">
              <a:avLst/>
            </a:prstGeom>
          </p:spPr>
        </p:pic>
      </p:grpSp>
    </p:spTree>
    <p:extLst>
      <p:ext uri="{BB962C8B-B14F-4D97-AF65-F5344CB8AC3E}">
        <p14:creationId xmlns:p14="http://schemas.microsoft.com/office/powerpoint/2010/main" val="27814393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Guidance for procedures </a:t>
            </a:r>
            <a:endParaRPr lang="en-NL" sz="2400" b="1" dirty="0">
              <a:solidFill>
                <a:schemeClr val="bg1"/>
              </a:solidFill>
              <a:latin typeface="Montserrat SemiBold" panose="00000700000000000000" pitchFamily="2" charset="0"/>
            </a:endParaRPr>
          </a:p>
        </p:txBody>
      </p:sp>
      <p:sp>
        <p:nvSpPr>
          <p:cNvPr id="20" name="Rectangle 19">
            <a:extLst>
              <a:ext uri="{FF2B5EF4-FFF2-40B4-BE49-F238E27FC236}">
                <a16:creationId xmlns:a16="http://schemas.microsoft.com/office/drawing/2014/main" id="{3A5C5706-5328-3442-95AE-BA2CF79770C2}"/>
              </a:ext>
            </a:extLst>
          </p:cNvPr>
          <p:cNvSpPr/>
          <p:nvPr/>
        </p:nvSpPr>
        <p:spPr>
          <a:xfrm>
            <a:off x="1088539" y="4221760"/>
            <a:ext cx="3004577" cy="1231106"/>
          </a:xfrm>
          <a:prstGeom prst="rect">
            <a:avLst/>
          </a:prstGeom>
        </p:spPr>
        <p:txBody>
          <a:bodyPr wrap="square">
            <a:spAutoFit/>
          </a:bodyPr>
          <a:lstStyle/>
          <a:p>
            <a:pPr algn="ctr">
              <a:buClr>
                <a:srgbClr val="00B0F0"/>
              </a:buClr>
            </a:pPr>
            <a:r>
              <a:rPr lang="en-GB" sz="1400" b="1" dirty="0">
                <a:solidFill>
                  <a:srgbClr val="002A5A"/>
                </a:solidFill>
                <a:latin typeface="Roboto" panose="02000000000000000000" pitchFamily="2" charset="0"/>
                <a:ea typeface="Roboto" panose="02000000000000000000" pitchFamily="2" charset="0"/>
              </a:rPr>
              <a:t>Incident management procedures</a:t>
            </a:r>
          </a:p>
          <a:p>
            <a:pPr algn="ctr">
              <a:buClr>
                <a:srgbClr val="00B0F0"/>
              </a:buClr>
            </a:pPr>
            <a:r>
              <a:rPr lang="en-GB" sz="1200" dirty="0">
                <a:solidFill>
                  <a:srgbClr val="002A5A"/>
                </a:solidFill>
                <a:latin typeface="Roboto" panose="02000000000000000000" pitchFamily="2" charset="0"/>
                <a:ea typeface="Roboto" panose="02000000000000000000" pitchFamily="2" charset="0"/>
              </a:rPr>
              <a:t>These describe how incidents are managed, i.e. escalation paths, who is responsible, how incidents are resolved, who should be informed and how the organization learns from incidents.</a:t>
            </a:r>
          </a:p>
        </p:txBody>
      </p:sp>
      <p:sp>
        <p:nvSpPr>
          <p:cNvPr id="21" name="Oval 20">
            <a:extLst>
              <a:ext uri="{FF2B5EF4-FFF2-40B4-BE49-F238E27FC236}">
                <a16:creationId xmlns:a16="http://schemas.microsoft.com/office/drawing/2014/main" id="{8041C283-278F-5B43-A0E8-85D43D0514F3}"/>
              </a:ext>
            </a:extLst>
          </p:cNvPr>
          <p:cNvSpPr/>
          <p:nvPr/>
        </p:nvSpPr>
        <p:spPr>
          <a:xfrm>
            <a:off x="1600200" y="2120131"/>
            <a:ext cx="1922929" cy="1866147"/>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B578DF05-7EED-4B46-B85D-20288520D0E7}"/>
              </a:ext>
            </a:extLst>
          </p:cNvPr>
          <p:cNvGrpSpPr/>
          <p:nvPr/>
        </p:nvGrpSpPr>
        <p:grpSpPr>
          <a:xfrm>
            <a:off x="1892338" y="2370124"/>
            <a:ext cx="1357198" cy="1357198"/>
            <a:chOff x="3102265" y="3750246"/>
            <a:chExt cx="1357198" cy="1357198"/>
          </a:xfrm>
        </p:grpSpPr>
        <p:pic>
          <p:nvPicPr>
            <p:cNvPr id="22" name="Graphic 21" descr="Laptop">
              <a:extLst>
                <a:ext uri="{FF2B5EF4-FFF2-40B4-BE49-F238E27FC236}">
                  <a16:creationId xmlns:a16="http://schemas.microsoft.com/office/drawing/2014/main" id="{85E462E4-E4F7-FE4C-A8F9-76B866D85B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02265" y="3750246"/>
              <a:ext cx="1357198" cy="1357198"/>
            </a:xfrm>
            <a:prstGeom prst="rect">
              <a:avLst/>
            </a:prstGeom>
          </p:spPr>
        </p:pic>
        <p:pic>
          <p:nvPicPr>
            <p:cNvPr id="23" name="Graphic 22" descr="Close">
              <a:extLst>
                <a:ext uri="{FF2B5EF4-FFF2-40B4-BE49-F238E27FC236}">
                  <a16:creationId xmlns:a16="http://schemas.microsoft.com/office/drawing/2014/main" id="{8ED3C34F-D9F0-D846-A021-7BEC9DAC1A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17666" y="4124228"/>
              <a:ext cx="475690" cy="475690"/>
            </a:xfrm>
            <a:prstGeom prst="rect">
              <a:avLst/>
            </a:prstGeom>
          </p:spPr>
        </p:pic>
      </p:grpSp>
      <p:sp>
        <p:nvSpPr>
          <p:cNvPr id="25" name="Rectangle 24">
            <a:extLst>
              <a:ext uri="{FF2B5EF4-FFF2-40B4-BE49-F238E27FC236}">
                <a16:creationId xmlns:a16="http://schemas.microsoft.com/office/drawing/2014/main" id="{614183D2-DB15-084F-B528-A74BBF96AB52}"/>
              </a:ext>
            </a:extLst>
          </p:cNvPr>
          <p:cNvSpPr/>
          <p:nvPr/>
        </p:nvSpPr>
        <p:spPr>
          <a:xfrm>
            <a:off x="4375981" y="4221760"/>
            <a:ext cx="3004577" cy="1046440"/>
          </a:xfrm>
          <a:prstGeom prst="rect">
            <a:avLst/>
          </a:prstGeom>
        </p:spPr>
        <p:txBody>
          <a:bodyPr wrap="square">
            <a:spAutoFit/>
          </a:bodyPr>
          <a:lstStyle/>
          <a:p>
            <a:pPr algn="ctr">
              <a:buClr>
                <a:srgbClr val="00B0F0"/>
              </a:buClr>
            </a:pPr>
            <a:r>
              <a:rPr lang="en-GB" sz="1400" b="1" dirty="0">
                <a:solidFill>
                  <a:srgbClr val="002A5A"/>
                </a:solidFill>
                <a:latin typeface="Roboto" panose="02000000000000000000" pitchFamily="2" charset="0"/>
                <a:ea typeface="Roboto" panose="02000000000000000000" pitchFamily="2" charset="0"/>
              </a:rPr>
              <a:t>Change management procedures</a:t>
            </a:r>
          </a:p>
          <a:p>
            <a:pPr algn="ctr">
              <a:buClr>
                <a:srgbClr val="00B0F0"/>
              </a:buClr>
            </a:pPr>
            <a:r>
              <a:rPr lang="en-GB" sz="1200" dirty="0">
                <a:solidFill>
                  <a:srgbClr val="002A5A"/>
                </a:solidFill>
                <a:latin typeface="Roboto" panose="02000000000000000000" pitchFamily="2" charset="0"/>
                <a:ea typeface="Roboto" panose="02000000000000000000" pitchFamily="2" charset="0"/>
              </a:rPr>
              <a:t>These describe how (ICT) changes are defined, how risks are mitigated, who approves and how changes are controlled.</a:t>
            </a:r>
          </a:p>
        </p:txBody>
      </p:sp>
      <p:sp>
        <p:nvSpPr>
          <p:cNvPr id="26" name="Oval 25">
            <a:extLst>
              <a:ext uri="{FF2B5EF4-FFF2-40B4-BE49-F238E27FC236}">
                <a16:creationId xmlns:a16="http://schemas.microsoft.com/office/drawing/2014/main" id="{41EA5CB6-2434-DB45-B287-6B3C0D7B7063}"/>
              </a:ext>
            </a:extLst>
          </p:cNvPr>
          <p:cNvSpPr/>
          <p:nvPr/>
        </p:nvSpPr>
        <p:spPr>
          <a:xfrm>
            <a:off x="4896915" y="2120131"/>
            <a:ext cx="1922929" cy="1866147"/>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0" name="Rectangle 29">
            <a:extLst>
              <a:ext uri="{FF2B5EF4-FFF2-40B4-BE49-F238E27FC236}">
                <a16:creationId xmlns:a16="http://schemas.microsoft.com/office/drawing/2014/main" id="{5F317C73-0CA8-044E-9725-4049B7163A31}"/>
              </a:ext>
            </a:extLst>
          </p:cNvPr>
          <p:cNvSpPr/>
          <p:nvPr/>
        </p:nvSpPr>
        <p:spPr>
          <a:xfrm>
            <a:off x="7663423" y="4221760"/>
            <a:ext cx="3004577" cy="1631216"/>
          </a:xfrm>
          <a:prstGeom prst="rect">
            <a:avLst/>
          </a:prstGeom>
        </p:spPr>
        <p:txBody>
          <a:bodyPr wrap="square">
            <a:spAutoFit/>
          </a:bodyPr>
          <a:lstStyle/>
          <a:p>
            <a:pPr algn="ctr">
              <a:buClr>
                <a:srgbClr val="00B0F0"/>
              </a:buClr>
            </a:pPr>
            <a:r>
              <a:rPr lang="en-GB" sz="1400" b="1" dirty="0">
                <a:solidFill>
                  <a:srgbClr val="002A5A"/>
                </a:solidFill>
                <a:latin typeface="Roboto" panose="02000000000000000000" pitchFamily="2" charset="0"/>
                <a:ea typeface="Roboto" panose="02000000000000000000" pitchFamily="2" charset="0"/>
              </a:rPr>
              <a:t>Continuity management procedures</a:t>
            </a:r>
          </a:p>
          <a:p>
            <a:pPr algn="ctr">
              <a:buClr>
                <a:srgbClr val="00B0F0"/>
              </a:buClr>
            </a:pPr>
            <a:r>
              <a:rPr lang="en-GB" sz="1200" dirty="0">
                <a:solidFill>
                  <a:srgbClr val="002A5A"/>
                </a:solidFill>
                <a:latin typeface="Roboto" panose="02000000000000000000" pitchFamily="2" charset="0"/>
                <a:ea typeface="Roboto" panose="02000000000000000000" pitchFamily="2" charset="0"/>
              </a:rPr>
              <a:t>These describe the actions, responsibilities and escalation paths of major incidents (that might lead to a crisis situation) that are required to keep the organization from failing in business-in-unusual circumstances.</a:t>
            </a:r>
          </a:p>
        </p:txBody>
      </p:sp>
      <p:sp>
        <p:nvSpPr>
          <p:cNvPr id="31" name="Oval 30">
            <a:extLst>
              <a:ext uri="{FF2B5EF4-FFF2-40B4-BE49-F238E27FC236}">
                <a16:creationId xmlns:a16="http://schemas.microsoft.com/office/drawing/2014/main" id="{54EB0D4B-9991-0D45-A68F-295D9249CB1E}"/>
              </a:ext>
            </a:extLst>
          </p:cNvPr>
          <p:cNvSpPr/>
          <p:nvPr/>
        </p:nvSpPr>
        <p:spPr>
          <a:xfrm>
            <a:off x="8184357" y="2120131"/>
            <a:ext cx="1922929" cy="1866147"/>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35" name="Graphic 34" descr="Tools">
            <a:extLst>
              <a:ext uri="{FF2B5EF4-FFF2-40B4-BE49-F238E27FC236}">
                <a16:creationId xmlns:a16="http://schemas.microsoft.com/office/drawing/2014/main" id="{661974A7-9010-3749-AF53-FFC3717325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31939" y="2590800"/>
            <a:ext cx="945160" cy="945160"/>
          </a:xfrm>
          <a:prstGeom prst="rect">
            <a:avLst/>
          </a:prstGeom>
        </p:spPr>
      </p:pic>
      <p:pic>
        <p:nvPicPr>
          <p:cNvPr id="7" name="Graphic 6" descr="City">
            <a:extLst>
              <a:ext uri="{FF2B5EF4-FFF2-40B4-BE49-F238E27FC236}">
                <a16:creationId xmlns:a16="http://schemas.microsoft.com/office/drawing/2014/main" id="{DD38E680-63D3-CE45-AD2D-94A5C9F2C1F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41184" y="2424196"/>
            <a:ext cx="1249054" cy="1249054"/>
          </a:xfrm>
          <a:prstGeom prst="rect">
            <a:avLst/>
          </a:prstGeom>
        </p:spPr>
      </p:pic>
      <p:sp>
        <p:nvSpPr>
          <p:cNvPr id="3" name="Slide Number Placeholder 2">
            <a:extLst>
              <a:ext uri="{FF2B5EF4-FFF2-40B4-BE49-F238E27FC236}">
                <a16:creationId xmlns:a16="http://schemas.microsoft.com/office/drawing/2014/main" id="{D62C648F-CCD6-4233-B85B-1831D24C846C}"/>
              </a:ext>
            </a:extLst>
          </p:cNvPr>
          <p:cNvSpPr>
            <a:spLocks noGrp="1"/>
          </p:cNvSpPr>
          <p:nvPr>
            <p:ph type="sldNum" sz="quarter" idx="12"/>
          </p:nvPr>
        </p:nvSpPr>
        <p:spPr/>
        <p:txBody>
          <a:bodyPr/>
          <a:lstStyle/>
          <a:p>
            <a:pPr>
              <a:defRPr/>
            </a:pPr>
            <a:r>
              <a:rPr lang="nl-NL" dirty="0"/>
              <a:t>0</a:t>
            </a:r>
            <a:fld id="{858E763E-C1F5-433F-AD86-2BCC4D2F67EC}" type="slidenum">
              <a:rPr lang="nl-NL" smtClean="0"/>
              <a:pPr>
                <a:defRPr/>
              </a:pPr>
              <a:t>85</a:t>
            </a:fld>
            <a:endParaRPr lang="nl-NL" dirty="0"/>
          </a:p>
        </p:txBody>
      </p:sp>
    </p:spTree>
    <p:extLst>
      <p:ext uri="{BB962C8B-B14F-4D97-AF65-F5344CB8AC3E}">
        <p14:creationId xmlns:p14="http://schemas.microsoft.com/office/powerpoint/2010/main" val="7522291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and Round Single Corner of Rectangle 5">
            <a:extLst>
              <a:ext uri="{FF2B5EF4-FFF2-40B4-BE49-F238E27FC236}">
                <a16:creationId xmlns:a16="http://schemas.microsoft.com/office/drawing/2014/main" id="{227938BC-7310-E141-A10F-2C7516D84386}"/>
              </a:ext>
            </a:extLst>
          </p:cNvPr>
          <p:cNvSpPr/>
          <p:nvPr/>
        </p:nvSpPr>
        <p:spPr>
          <a:xfrm flipV="1">
            <a:off x="0" y="-1"/>
            <a:ext cx="12192000" cy="6858000"/>
          </a:xfrm>
          <a:prstGeom prst="snipRoundRect">
            <a:avLst>
              <a:gd name="adj1" fmla="val 0"/>
              <a:gd name="adj2" fmla="val 159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Snip and Round Single Corner of Rectangle 3">
            <a:extLst>
              <a:ext uri="{FF2B5EF4-FFF2-40B4-BE49-F238E27FC236}">
                <a16:creationId xmlns:a16="http://schemas.microsoft.com/office/drawing/2014/main" id="{2F05C2B1-71D7-954A-9722-0A0D8979BACE}"/>
              </a:ext>
            </a:extLst>
          </p:cNvPr>
          <p:cNvSpPr/>
          <p:nvPr/>
        </p:nvSpPr>
        <p:spPr>
          <a:xfrm flipV="1">
            <a:off x="0" y="647700"/>
            <a:ext cx="11582400" cy="5562600"/>
          </a:xfrm>
          <a:prstGeom prst="snipRoundRect">
            <a:avLst>
              <a:gd name="adj1" fmla="val 0"/>
              <a:gd name="adj2" fmla="val 16667"/>
            </a:avLst>
          </a:prstGeom>
          <a:solidFill>
            <a:srgbClr val="022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D5E4EEEE-5DCF-0C4F-BF09-5D26ECD57A5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38200" y="2617887"/>
            <a:ext cx="1689033" cy="1622226"/>
          </a:xfrm>
          <a:prstGeom prst="rect">
            <a:avLst/>
          </a:prstGeom>
        </p:spPr>
      </p:pic>
      <p:sp>
        <p:nvSpPr>
          <p:cNvPr id="2" name="Rectangle 1">
            <a:extLst>
              <a:ext uri="{FF2B5EF4-FFF2-40B4-BE49-F238E27FC236}">
                <a16:creationId xmlns:a16="http://schemas.microsoft.com/office/drawing/2014/main" id="{AB8AFE96-8632-A045-AAD2-EE5EA7622124}"/>
              </a:ext>
            </a:extLst>
          </p:cNvPr>
          <p:cNvSpPr/>
          <p:nvPr/>
        </p:nvSpPr>
        <p:spPr>
          <a:xfrm>
            <a:off x="3365433" y="3044278"/>
            <a:ext cx="6293711" cy="769441"/>
          </a:xfrm>
          <a:prstGeom prst="rect">
            <a:avLst/>
          </a:prstGeom>
        </p:spPr>
        <p:txBody>
          <a:bodyPr wrap="none">
            <a:spAutoFit/>
          </a:bodyPr>
          <a:lstStyle/>
          <a:p>
            <a:r>
              <a:rPr lang="en-US" sz="4400" dirty="0">
                <a:solidFill>
                  <a:schemeClr val="bg1"/>
                </a:solidFill>
                <a:latin typeface="Montserrat SemiBold" panose="00000700000000000000" pitchFamily="2" charset="0"/>
                <a:cs typeface="Arial" panose="020B0604020202020204" pitchFamily="34" charset="0"/>
              </a:rPr>
              <a:t>3.2. Physical controls</a:t>
            </a:r>
          </a:p>
        </p:txBody>
      </p:sp>
    </p:spTree>
    <p:extLst>
      <p:ext uri="{BB962C8B-B14F-4D97-AF65-F5344CB8AC3E}">
        <p14:creationId xmlns:p14="http://schemas.microsoft.com/office/powerpoint/2010/main" val="40966352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Examples of physical controls</a:t>
            </a:r>
            <a:endParaRPr lang="en-NL" sz="2400" b="1" dirty="0">
              <a:solidFill>
                <a:schemeClr val="bg1"/>
              </a:solidFill>
              <a:latin typeface="Montserrat SemiBold" panose="00000700000000000000" pitchFamily="2" charset="0"/>
            </a:endParaRPr>
          </a:p>
        </p:txBody>
      </p:sp>
      <p:sp>
        <p:nvSpPr>
          <p:cNvPr id="20" name="Rectangle 19">
            <a:extLst>
              <a:ext uri="{FF2B5EF4-FFF2-40B4-BE49-F238E27FC236}">
                <a16:creationId xmlns:a16="http://schemas.microsoft.com/office/drawing/2014/main" id="{3A5C5706-5328-3442-95AE-BA2CF79770C2}"/>
              </a:ext>
            </a:extLst>
          </p:cNvPr>
          <p:cNvSpPr/>
          <p:nvPr/>
        </p:nvSpPr>
        <p:spPr>
          <a:xfrm>
            <a:off x="2024623" y="4564176"/>
            <a:ext cx="3004577" cy="677108"/>
          </a:xfrm>
          <a:prstGeom prst="rect">
            <a:avLst/>
          </a:prstGeom>
        </p:spPr>
        <p:txBody>
          <a:bodyPr wrap="square">
            <a:spAutoFit/>
          </a:bodyPr>
          <a:lstStyle/>
          <a:p>
            <a:pPr algn="ctr">
              <a:buClr>
                <a:srgbClr val="00B0F0"/>
              </a:buClr>
            </a:pPr>
            <a:r>
              <a:rPr lang="en-GB" sz="1400" b="1" dirty="0">
                <a:solidFill>
                  <a:srgbClr val="002A5A"/>
                </a:solidFill>
                <a:latin typeface="Roboto" panose="02000000000000000000" pitchFamily="2" charset="0"/>
                <a:ea typeface="Roboto" panose="02000000000000000000" pitchFamily="2" charset="0"/>
              </a:rPr>
              <a:t>7.1 Physical security perimeters</a:t>
            </a:r>
          </a:p>
          <a:p>
            <a:pPr algn="ctr">
              <a:buClr>
                <a:srgbClr val="00B0F0"/>
              </a:buClr>
            </a:pPr>
            <a:r>
              <a:rPr lang="en-GB" sz="1200" dirty="0">
                <a:solidFill>
                  <a:srgbClr val="002A5A"/>
                </a:solidFill>
                <a:latin typeface="Roboto" panose="02000000000000000000" pitchFamily="2" charset="0"/>
                <a:ea typeface="Roboto" panose="02000000000000000000" pitchFamily="2" charset="0"/>
              </a:rPr>
              <a:t>Dividing the physical area(s) into zones and clearly marking these zones.</a:t>
            </a:r>
          </a:p>
        </p:txBody>
      </p:sp>
      <p:sp>
        <p:nvSpPr>
          <p:cNvPr id="25" name="Rectangle 24">
            <a:extLst>
              <a:ext uri="{FF2B5EF4-FFF2-40B4-BE49-F238E27FC236}">
                <a16:creationId xmlns:a16="http://schemas.microsoft.com/office/drawing/2014/main" id="{614183D2-DB15-084F-B528-A74BBF96AB52}"/>
              </a:ext>
            </a:extLst>
          </p:cNvPr>
          <p:cNvSpPr/>
          <p:nvPr/>
        </p:nvSpPr>
        <p:spPr>
          <a:xfrm>
            <a:off x="6858000" y="4564176"/>
            <a:ext cx="3004577" cy="861774"/>
          </a:xfrm>
          <a:prstGeom prst="rect">
            <a:avLst/>
          </a:prstGeom>
        </p:spPr>
        <p:txBody>
          <a:bodyPr wrap="square">
            <a:spAutoFit/>
          </a:bodyPr>
          <a:lstStyle/>
          <a:p>
            <a:pPr algn="ctr">
              <a:buClr>
                <a:srgbClr val="00B0F0"/>
              </a:buClr>
            </a:pPr>
            <a:r>
              <a:rPr lang="en-GB" sz="1400" b="1" dirty="0">
                <a:solidFill>
                  <a:srgbClr val="002A5A"/>
                </a:solidFill>
                <a:latin typeface="Roboto" panose="02000000000000000000" pitchFamily="2" charset="0"/>
                <a:ea typeface="Roboto" panose="02000000000000000000" pitchFamily="2" charset="0"/>
              </a:rPr>
              <a:t>7.2 Physical entry</a:t>
            </a:r>
            <a:endParaRPr lang="en-GB" sz="1200" dirty="0">
              <a:solidFill>
                <a:srgbClr val="002A5A"/>
              </a:solidFill>
              <a:latin typeface="Roboto" panose="02000000000000000000" pitchFamily="2" charset="0"/>
              <a:ea typeface="Roboto" panose="02000000000000000000" pitchFamily="2" charset="0"/>
            </a:endParaRPr>
          </a:p>
          <a:p>
            <a:pPr algn="ctr">
              <a:buClr>
                <a:srgbClr val="00B0F0"/>
              </a:buClr>
            </a:pPr>
            <a:r>
              <a:rPr lang="en-GB" sz="1200" dirty="0">
                <a:solidFill>
                  <a:srgbClr val="002A5A"/>
                </a:solidFill>
                <a:latin typeface="Roboto" panose="02000000000000000000" pitchFamily="2" charset="0"/>
                <a:ea typeface="Roboto" panose="02000000000000000000" pitchFamily="2" charset="0"/>
              </a:rPr>
              <a:t>Locks, keys, electronic entry systems controlled by keys, badges, biometrics etc.</a:t>
            </a:r>
          </a:p>
        </p:txBody>
      </p:sp>
      <p:sp>
        <p:nvSpPr>
          <p:cNvPr id="3" name="Rectangle 2">
            <a:extLst>
              <a:ext uri="{FF2B5EF4-FFF2-40B4-BE49-F238E27FC236}">
                <a16:creationId xmlns:a16="http://schemas.microsoft.com/office/drawing/2014/main" id="{2728BC0D-C0E1-8A45-8E77-C7E0DE64FF44}"/>
              </a:ext>
            </a:extLst>
          </p:cNvPr>
          <p:cNvSpPr/>
          <p:nvPr/>
        </p:nvSpPr>
        <p:spPr>
          <a:xfrm>
            <a:off x="1905000" y="2038004"/>
            <a:ext cx="3352800" cy="2057400"/>
          </a:xfrm>
          <a:prstGeom prst="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ectangle 15">
            <a:extLst>
              <a:ext uri="{FF2B5EF4-FFF2-40B4-BE49-F238E27FC236}">
                <a16:creationId xmlns:a16="http://schemas.microsoft.com/office/drawing/2014/main" id="{C9410408-78F9-B247-A307-56C647DA6A3E}"/>
              </a:ext>
            </a:extLst>
          </p:cNvPr>
          <p:cNvSpPr/>
          <p:nvPr/>
        </p:nvSpPr>
        <p:spPr>
          <a:xfrm>
            <a:off x="3383476" y="2364088"/>
            <a:ext cx="1720516" cy="140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DA68CA7A-D051-9943-9ABE-AEAD64F9BD4B}"/>
              </a:ext>
            </a:extLst>
          </p:cNvPr>
          <p:cNvSpPr txBox="1"/>
          <p:nvPr/>
        </p:nvSpPr>
        <p:spPr>
          <a:xfrm>
            <a:off x="1905000" y="3456960"/>
            <a:ext cx="1091966" cy="307777"/>
          </a:xfrm>
          <a:prstGeom prst="rect">
            <a:avLst/>
          </a:prstGeom>
          <a:noFill/>
        </p:spPr>
        <p:txBody>
          <a:bodyPr wrap="none" rtlCol="0">
            <a:spAutoFit/>
          </a:bodyPr>
          <a:lstStyle/>
          <a:p>
            <a:r>
              <a:rPr lang="en-NL" sz="1400" b="1">
                <a:solidFill>
                  <a:schemeClr val="bg1"/>
                </a:solidFill>
                <a:latin typeface="Roboto" panose="02000000000000000000" pitchFamily="2" charset="0"/>
                <a:ea typeface="Roboto" panose="02000000000000000000" pitchFamily="2" charset="0"/>
              </a:rPr>
              <a:t>Public area</a:t>
            </a:r>
          </a:p>
        </p:txBody>
      </p:sp>
      <p:sp>
        <p:nvSpPr>
          <p:cNvPr id="18" name="TextBox 17">
            <a:extLst>
              <a:ext uri="{FF2B5EF4-FFF2-40B4-BE49-F238E27FC236}">
                <a16:creationId xmlns:a16="http://schemas.microsoft.com/office/drawing/2014/main" id="{722AAAD8-34D0-D741-AAC0-86A55C6659C7}"/>
              </a:ext>
            </a:extLst>
          </p:cNvPr>
          <p:cNvSpPr txBox="1"/>
          <p:nvPr/>
        </p:nvSpPr>
        <p:spPr>
          <a:xfrm>
            <a:off x="3383476" y="3456960"/>
            <a:ext cx="1417376" cy="307777"/>
          </a:xfrm>
          <a:prstGeom prst="rect">
            <a:avLst/>
          </a:prstGeom>
          <a:noFill/>
        </p:spPr>
        <p:txBody>
          <a:bodyPr wrap="none" rtlCol="0">
            <a:spAutoFit/>
          </a:bodyPr>
          <a:lstStyle/>
          <a:p>
            <a:r>
              <a:rPr lang="en-NL" sz="1400" b="1" dirty="0">
                <a:solidFill>
                  <a:sysClr val="windowText" lastClr="000000"/>
                </a:solidFill>
                <a:latin typeface="Roboto" panose="02000000000000000000" pitchFamily="2" charset="0"/>
                <a:ea typeface="Roboto" panose="02000000000000000000" pitchFamily="2" charset="0"/>
              </a:rPr>
              <a:t>Restricted area</a:t>
            </a:r>
          </a:p>
        </p:txBody>
      </p:sp>
      <p:pic>
        <p:nvPicPr>
          <p:cNvPr id="9" name="Graphic 8" descr="Credit card">
            <a:extLst>
              <a:ext uri="{FF2B5EF4-FFF2-40B4-BE49-F238E27FC236}">
                <a16:creationId xmlns:a16="http://schemas.microsoft.com/office/drawing/2014/main" id="{BA1DE914-E717-0949-8AD3-779DEBE784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9000" y="2057400"/>
            <a:ext cx="2209800" cy="2209800"/>
          </a:xfrm>
          <a:prstGeom prst="rect">
            <a:avLst/>
          </a:prstGeom>
        </p:spPr>
      </p:pic>
      <p:sp>
        <p:nvSpPr>
          <p:cNvPr id="24" name="Text Box 5">
            <a:extLst>
              <a:ext uri="{FF2B5EF4-FFF2-40B4-BE49-F238E27FC236}">
                <a16:creationId xmlns:a16="http://schemas.microsoft.com/office/drawing/2014/main" id="{487498AA-BA6C-3448-9006-409DDFA865EA}"/>
              </a:ext>
            </a:extLst>
          </p:cNvPr>
          <p:cNvSpPr txBox="1">
            <a:spLocks noChangeArrowheads="1"/>
          </p:cNvSpPr>
          <p:nvPr/>
        </p:nvSpPr>
        <p:spPr bwMode="auto">
          <a:xfrm>
            <a:off x="2262187" y="6298267"/>
            <a:ext cx="822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GB" altLang="en-US" sz="1200" b="1" i="1" dirty="0">
                <a:solidFill>
                  <a:srgbClr val="002A5A"/>
                </a:solidFill>
                <a:latin typeface="Roboto" panose="02000000000000000000" pitchFamily="2" charset="0"/>
                <a:ea typeface="Roboto" panose="02000000000000000000" pitchFamily="2" charset="0"/>
              </a:rPr>
              <a:t>Note: not all ISO/IEC 27002 controls are included; this list is not exhaustive, the numbers refer to ISO/IEC 27002:2022.</a:t>
            </a:r>
          </a:p>
        </p:txBody>
      </p:sp>
      <p:sp>
        <p:nvSpPr>
          <p:cNvPr id="2" name="Slide Number Placeholder 1">
            <a:extLst>
              <a:ext uri="{FF2B5EF4-FFF2-40B4-BE49-F238E27FC236}">
                <a16:creationId xmlns:a16="http://schemas.microsoft.com/office/drawing/2014/main" id="{F03CB19E-3242-453B-9A75-ABB3A77A551A}"/>
              </a:ext>
            </a:extLst>
          </p:cNvPr>
          <p:cNvSpPr>
            <a:spLocks noGrp="1"/>
          </p:cNvSpPr>
          <p:nvPr>
            <p:ph type="sldNum" sz="quarter" idx="12"/>
          </p:nvPr>
        </p:nvSpPr>
        <p:spPr/>
        <p:txBody>
          <a:bodyPr/>
          <a:lstStyle/>
          <a:p>
            <a:pPr>
              <a:defRPr/>
            </a:pPr>
            <a:r>
              <a:rPr lang="nl-NL" dirty="0"/>
              <a:t>0</a:t>
            </a:r>
            <a:fld id="{858E763E-C1F5-433F-AD86-2BCC4D2F67EC}" type="slidenum">
              <a:rPr lang="nl-NL" smtClean="0"/>
              <a:pPr>
                <a:defRPr/>
              </a:pPr>
              <a:t>87</a:t>
            </a:fld>
            <a:endParaRPr lang="nl-NL" dirty="0"/>
          </a:p>
        </p:txBody>
      </p:sp>
    </p:spTree>
    <p:extLst>
      <p:ext uri="{BB962C8B-B14F-4D97-AF65-F5344CB8AC3E}">
        <p14:creationId xmlns:p14="http://schemas.microsoft.com/office/powerpoint/2010/main" val="232399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Examples of physical controls</a:t>
            </a:r>
            <a:endParaRPr lang="en-NL" sz="2400" b="1" dirty="0">
              <a:solidFill>
                <a:schemeClr val="bg1"/>
              </a:solidFill>
              <a:latin typeface="Montserrat SemiBold" panose="00000700000000000000" pitchFamily="2" charset="0"/>
            </a:endParaRPr>
          </a:p>
        </p:txBody>
      </p:sp>
      <p:sp>
        <p:nvSpPr>
          <p:cNvPr id="20" name="Rectangle 19">
            <a:extLst>
              <a:ext uri="{FF2B5EF4-FFF2-40B4-BE49-F238E27FC236}">
                <a16:creationId xmlns:a16="http://schemas.microsoft.com/office/drawing/2014/main" id="{3A5C5706-5328-3442-95AE-BA2CF79770C2}"/>
              </a:ext>
            </a:extLst>
          </p:cNvPr>
          <p:cNvSpPr/>
          <p:nvPr/>
        </p:nvSpPr>
        <p:spPr>
          <a:xfrm>
            <a:off x="832666" y="3848389"/>
            <a:ext cx="3004577" cy="1261884"/>
          </a:xfrm>
          <a:prstGeom prst="rect">
            <a:avLst/>
          </a:prstGeom>
        </p:spPr>
        <p:txBody>
          <a:bodyPr wrap="square">
            <a:spAutoFit/>
          </a:bodyPr>
          <a:lstStyle/>
          <a:p>
            <a:pPr algn="ctr">
              <a:buClr>
                <a:srgbClr val="00B0F0"/>
              </a:buClr>
            </a:pPr>
            <a:r>
              <a:rPr lang="en-GB" sz="1400" b="1" dirty="0">
                <a:solidFill>
                  <a:srgbClr val="002A5A"/>
                </a:solidFill>
                <a:latin typeface="Roboto" panose="02000000000000000000" pitchFamily="2" charset="0"/>
                <a:ea typeface="Roboto" panose="02000000000000000000" pitchFamily="2" charset="0"/>
              </a:rPr>
              <a:t>7.6 Working in secure areas</a:t>
            </a:r>
          </a:p>
          <a:p>
            <a:pPr algn="ctr">
              <a:buClr>
                <a:srgbClr val="00B0F0"/>
              </a:buClr>
            </a:pPr>
            <a:endParaRPr lang="en-GB" sz="1400" b="1" dirty="0">
              <a:solidFill>
                <a:srgbClr val="002A5A"/>
              </a:solidFill>
              <a:latin typeface="Roboto" panose="02000000000000000000" pitchFamily="2" charset="0"/>
              <a:ea typeface="Roboto" panose="02000000000000000000" pitchFamily="2" charset="0"/>
            </a:endParaRPr>
          </a:p>
          <a:p>
            <a:pPr algn="ctr">
              <a:buClr>
                <a:srgbClr val="00B0F0"/>
              </a:buClr>
            </a:pPr>
            <a:r>
              <a:rPr lang="en-GB" sz="1200" dirty="0">
                <a:solidFill>
                  <a:srgbClr val="002A5A"/>
                </a:solidFill>
                <a:latin typeface="Roboto" panose="02000000000000000000" pitchFamily="2" charset="0"/>
                <a:ea typeface="Roboto" panose="02000000000000000000" pitchFamily="2" charset="0"/>
              </a:rPr>
              <a:t>Procedures that describe the conditions for working in protected areas. For instance specifying that in such areas nobody may work alone.</a:t>
            </a:r>
          </a:p>
        </p:txBody>
      </p:sp>
      <p:sp>
        <p:nvSpPr>
          <p:cNvPr id="25" name="Rectangle 24">
            <a:extLst>
              <a:ext uri="{FF2B5EF4-FFF2-40B4-BE49-F238E27FC236}">
                <a16:creationId xmlns:a16="http://schemas.microsoft.com/office/drawing/2014/main" id="{614183D2-DB15-084F-B528-A74BBF96AB52}"/>
              </a:ext>
            </a:extLst>
          </p:cNvPr>
          <p:cNvSpPr/>
          <p:nvPr/>
        </p:nvSpPr>
        <p:spPr>
          <a:xfrm>
            <a:off x="4495800" y="3848389"/>
            <a:ext cx="3004577" cy="1446550"/>
          </a:xfrm>
          <a:prstGeom prst="rect">
            <a:avLst/>
          </a:prstGeom>
        </p:spPr>
        <p:txBody>
          <a:bodyPr wrap="square">
            <a:spAutoFit/>
          </a:bodyPr>
          <a:lstStyle/>
          <a:p>
            <a:pPr algn="ctr">
              <a:buClr>
                <a:srgbClr val="00B0F0"/>
              </a:buClr>
            </a:pPr>
            <a:r>
              <a:rPr lang="en-GB" sz="1400" b="1" dirty="0">
                <a:solidFill>
                  <a:srgbClr val="002A5A"/>
                </a:solidFill>
                <a:latin typeface="Roboto" panose="02000000000000000000" pitchFamily="2" charset="0"/>
                <a:ea typeface="Roboto" panose="02000000000000000000" pitchFamily="2" charset="0"/>
              </a:rPr>
              <a:t>7.11 Supporting utilities</a:t>
            </a:r>
          </a:p>
          <a:p>
            <a:pPr algn="ctr">
              <a:buClr>
                <a:srgbClr val="00B0F0"/>
              </a:buClr>
            </a:pPr>
            <a:endParaRPr lang="en-GB" sz="1400" b="1" dirty="0">
              <a:solidFill>
                <a:srgbClr val="002A5A"/>
              </a:solidFill>
              <a:latin typeface="Roboto" panose="02000000000000000000" pitchFamily="2" charset="0"/>
              <a:ea typeface="Roboto" panose="02000000000000000000" pitchFamily="2" charset="0"/>
            </a:endParaRPr>
          </a:p>
          <a:p>
            <a:pPr algn="ctr">
              <a:buClr>
                <a:srgbClr val="00B0F0"/>
              </a:buClr>
            </a:pPr>
            <a:r>
              <a:rPr lang="en-GB" sz="1200" dirty="0">
                <a:solidFill>
                  <a:srgbClr val="002A5A"/>
                </a:solidFill>
                <a:latin typeface="Roboto" panose="02000000000000000000" pitchFamily="2" charset="0"/>
                <a:ea typeface="Roboto" panose="02000000000000000000" pitchFamily="2" charset="0"/>
              </a:rPr>
              <a:t>Protection against loss of utilities (cooling, power, gas, water). Describes the need for uninterruptible power supplies and no-break systems.</a:t>
            </a:r>
          </a:p>
          <a:p>
            <a:pPr algn="ctr">
              <a:buClr>
                <a:srgbClr val="00B0F0"/>
              </a:buClr>
            </a:pPr>
            <a:endParaRPr lang="en-GB" sz="1200" dirty="0">
              <a:solidFill>
                <a:srgbClr val="002A5A"/>
              </a:solidFill>
              <a:latin typeface="Roboto" panose="02000000000000000000" pitchFamily="2" charset="0"/>
              <a:ea typeface="Roboto" panose="02000000000000000000" pitchFamily="2" charset="0"/>
            </a:endParaRPr>
          </a:p>
        </p:txBody>
      </p:sp>
      <p:sp>
        <p:nvSpPr>
          <p:cNvPr id="24" name="Text Box 5">
            <a:extLst>
              <a:ext uri="{FF2B5EF4-FFF2-40B4-BE49-F238E27FC236}">
                <a16:creationId xmlns:a16="http://schemas.microsoft.com/office/drawing/2014/main" id="{487498AA-BA6C-3448-9006-409DDFA865EA}"/>
              </a:ext>
            </a:extLst>
          </p:cNvPr>
          <p:cNvSpPr txBox="1">
            <a:spLocks noChangeArrowheads="1"/>
          </p:cNvSpPr>
          <p:nvPr/>
        </p:nvSpPr>
        <p:spPr bwMode="auto">
          <a:xfrm>
            <a:off x="2262187" y="6298267"/>
            <a:ext cx="78999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GB" altLang="en-US" sz="1200" b="1" i="1" dirty="0">
                <a:solidFill>
                  <a:srgbClr val="002A5A"/>
                </a:solidFill>
                <a:latin typeface="Roboto" panose="02000000000000000000" pitchFamily="2" charset="0"/>
                <a:ea typeface="Roboto" panose="02000000000000000000" pitchFamily="2" charset="0"/>
              </a:rPr>
              <a:t>Note: not all ISO/IEC 27002 controls are included; this list is not exhaustive, the numbers refer to ISO27002:2022.</a:t>
            </a:r>
          </a:p>
        </p:txBody>
      </p:sp>
      <p:sp>
        <p:nvSpPr>
          <p:cNvPr id="12" name="Rectangle 11">
            <a:extLst>
              <a:ext uri="{FF2B5EF4-FFF2-40B4-BE49-F238E27FC236}">
                <a16:creationId xmlns:a16="http://schemas.microsoft.com/office/drawing/2014/main" id="{C33A266E-BBAF-5142-A534-83CC7262C0E6}"/>
              </a:ext>
            </a:extLst>
          </p:cNvPr>
          <p:cNvSpPr/>
          <p:nvPr/>
        </p:nvSpPr>
        <p:spPr>
          <a:xfrm>
            <a:off x="8100916" y="3863945"/>
            <a:ext cx="3004577" cy="1661993"/>
          </a:xfrm>
          <a:prstGeom prst="rect">
            <a:avLst/>
          </a:prstGeom>
        </p:spPr>
        <p:txBody>
          <a:bodyPr wrap="square">
            <a:spAutoFit/>
          </a:bodyPr>
          <a:lstStyle/>
          <a:p>
            <a:pPr algn="ctr">
              <a:buClr>
                <a:srgbClr val="00B0F0"/>
              </a:buClr>
            </a:pPr>
            <a:r>
              <a:rPr lang="en-GB" sz="1400" b="1" dirty="0">
                <a:solidFill>
                  <a:srgbClr val="002A5A"/>
                </a:solidFill>
                <a:latin typeface="Roboto" panose="02000000000000000000" pitchFamily="2" charset="0"/>
                <a:ea typeface="Roboto" panose="02000000000000000000" pitchFamily="2" charset="0"/>
              </a:rPr>
              <a:t>7.14 Secure disposal or re-use of equipment</a:t>
            </a:r>
          </a:p>
          <a:p>
            <a:pPr algn="ctr">
              <a:buClr>
                <a:srgbClr val="00B0F0"/>
              </a:buClr>
            </a:pPr>
            <a:endParaRPr lang="en-GB" sz="1400" b="1" dirty="0">
              <a:solidFill>
                <a:srgbClr val="002A5A"/>
              </a:solidFill>
              <a:latin typeface="Roboto" panose="02000000000000000000" pitchFamily="2" charset="0"/>
              <a:ea typeface="Roboto" panose="02000000000000000000" pitchFamily="2" charset="0"/>
            </a:endParaRPr>
          </a:p>
          <a:p>
            <a:pPr algn="ctr">
              <a:buClr>
                <a:srgbClr val="00B0F0"/>
              </a:buClr>
            </a:pPr>
            <a:r>
              <a:rPr lang="en-GB" sz="1200" dirty="0">
                <a:solidFill>
                  <a:srgbClr val="002A5A"/>
                </a:solidFill>
                <a:latin typeface="Roboto" panose="02000000000000000000" pitchFamily="2" charset="0"/>
                <a:ea typeface="Roboto" panose="02000000000000000000" pitchFamily="2" charset="0"/>
              </a:rPr>
              <a:t>Procedures and technical tooling for the secure disposal of media (paper, disks) containing classified information.</a:t>
            </a:r>
          </a:p>
          <a:p>
            <a:pPr algn="ctr">
              <a:buClr>
                <a:srgbClr val="00B0F0"/>
              </a:buClr>
            </a:pPr>
            <a:endParaRPr lang="en-GB" sz="1200" dirty="0">
              <a:solidFill>
                <a:srgbClr val="002A5A"/>
              </a:solidFill>
              <a:latin typeface="Roboto" panose="02000000000000000000" pitchFamily="2" charset="0"/>
              <a:ea typeface="Roboto" panose="02000000000000000000" pitchFamily="2" charset="0"/>
            </a:endParaRPr>
          </a:p>
          <a:p>
            <a:pPr algn="ctr">
              <a:buClr>
                <a:srgbClr val="00B0F0"/>
              </a:buClr>
            </a:pPr>
            <a:endParaRPr lang="en-GB" sz="1200" dirty="0">
              <a:solidFill>
                <a:srgbClr val="002A5A"/>
              </a:solidFill>
              <a:latin typeface="Roboto" panose="02000000000000000000" pitchFamily="2" charset="0"/>
              <a:ea typeface="Roboto" panose="02000000000000000000" pitchFamily="2" charset="0"/>
            </a:endParaRPr>
          </a:p>
        </p:txBody>
      </p:sp>
      <p:pic>
        <p:nvPicPr>
          <p:cNvPr id="7" name="Graphic 6" descr="Radioactive sign">
            <a:extLst>
              <a:ext uri="{FF2B5EF4-FFF2-40B4-BE49-F238E27FC236}">
                <a16:creationId xmlns:a16="http://schemas.microsoft.com/office/drawing/2014/main" id="{1F71F39C-6C45-9144-A8B1-4EBDC88874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00200" y="1954361"/>
            <a:ext cx="1469511" cy="1469511"/>
          </a:xfrm>
          <a:prstGeom prst="rect">
            <a:avLst/>
          </a:prstGeom>
        </p:spPr>
      </p:pic>
      <p:pic>
        <p:nvPicPr>
          <p:cNvPr id="10" name="Graphic 9" descr="Low temperature">
            <a:extLst>
              <a:ext uri="{FF2B5EF4-FFF2-40B4-BE49-F238E27FC236}">
                <a16:creationId xmlns:a16="http://schemas.microsoft.com/office/drawing/2014/main" id="{CD1C7E64-9389-CD41-A311-BF23B1C8E6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72599" y="2016342"/>
            <a:ext cx="1469510" cy="1469510"/>
          </a:xfrm>
          <a:prstGeom prst="rect">
            <a:avLst/>
          </a:prstGeom>
        </p:spPr>
      </p:pic>
      <p:pic>
        <p:nvPicPr>
          <p:cNvPr id="14" name="Graphic 13" descr="Sustainability">
            <a:extLst>
              <a:ext uri="{FF2B5EF4-FFF2-40B4-BE49-F238E27FC236}">
                <a16:creationId xmlns:a16="http://schemas.microsoft.com/office/drawing/2014/main" id="{81684229-416F-9A42-A0E5-37E312A088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15400" y="2016343"/>
            <a:ext cx="1469509" cy="1469509"/>
          </a:xfrm>
          <a:prstGeom prst="rect">
            <a:avLst/>
          </a:prstGeom>
        </p:spPr>
      </p:pic>
      <p:sp>
        <p:nvSpPr>
          <p:cNvPr id="2" name="Slide Number Placeholder 1">
            <a:extLst>
              <a:ext uri="{FF2B5EF4-FFF2-40B4-BE49-F238E27FC236}">
                <a16:creationId xmlns:a16="http://schemas.microsoft.com/office/drawing/2014/main" id="{DBB302AA-1CE6-4A10-8D8E-1A522C1534A1}"/>
              </a:ext>
            </a:extLst>
          </p:cNvPr>
          <p:cNvSpPr>
            <a:spLocks noGrp="1"/>
          </p:cNvSpPr>
          <p:nvPr>
            <p:ph type="sldNum" sz="quarter" idx="12"/>
          </p:nvPr>
        </p:nvSpPr>
        <p:spPr/>
        <p:txBody>
          <a:bodyPr/>
          <a:lstStyle/>
          <a:p>
            <a:pPr>
              <a:defRPr/>
            </a:pPr>
            <a:r>
              <a:rPr lang="nl-NL" dirty="0"/>
              <a:t>0</a:t>
            </a:r>
            <a:fld id="{858E763E-C1F5-433F-AD86-2BCC4D2F67EC}" type="slidenum">
              <a:rPr lang="nl-NL" smtClean="0"/>
              <a:pPr>
                <a:defRPr/>
              </a:pPr>
              <a:t>88</a:t>
            </a:fld>
            <a:endParaRPr lang="nl-NL" dirty="0"/>
          </a:p>
        </p:txBody>
      </p:sp>
    </p:spTree>
    <p:extLst>
      <p:ext uri="{BB962C8B-B14F-4D97-AF65-F5344CB8AC3E}">
        <p14:creationId xmlns:p14="http://schemas.microsoft.com/office/powerpoint/2010/main" val="4932480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411E65E2-06D1-1E4A-A43D-792C97E0A1D2}"/>
              </a:ext>
            </a:extLst>
          </p:cNvPr>
          <p:cNvSpPr/>
          <p:nvPr/>
        </p:nvSpPr>
        <p:spPr>
          <a:xfrm>
            <a:off x="0" y="1943378"/>
            <a:ext cx="12192000" cy="43050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7.1 Perimeter protection</a:t>
            </a:r>
            <a:endParaRPr lang="en-NL" sz="2400" b="1" dirty="0">
              <a:solidFill>
                <a:schemeClr val="bg1"/>
              </a:solidFill>
              <a:latin typeface="Montserrat SemiBold" panose="00000700000000000000" pitchFamily="2" charset="0"/>
            </a:endParaRPr>
          </a:p>
        </p:txBody>
      </p:sp>
      <p:sp>
        <p:nvSpPr>
          <p:cNvPr id="12" name="Rectangle 11">
            <a:extLst>
              <a:ext uri="{FF2B5EF4-FFF2-40B4-BE49-F238E27FC236}">
                <a16:creationId xmlns:a16="http://schemas.microsoft.com/office/drawing/2014/main" id="{82F77FD7-6CD2-B84A-A055-05C03B619ABF}"/>
              </a:ext>
            </a:extLst>
          </p:cNvPr>
          <p:cNvSpPr/>
          <p:nvPr/>
        </p:nvSpPr>
        <p:spPr>
          <a:xfrm>
            <a:off x="228600" y="1371600"/>
            <a:ext cx="5334000" cy="338554"/>
          </a:xfrm>
          <a:prstGeom prst="rect">
            <a:avLst/>
          </a:prstGeom>
        </p:spPr>
        <p:txBody>
          <a:bodyPr wrap="square">
            <a:spAutoFit/>
          </a:bodyPr>
          <a:lstStyle/>
          <a:p>
            <a:pPr>
              <a:buClr>
                <a:srgbClr val="00B0F0"/>
              </a:buClr>
            </a:pPr>
            <a:r>
              <a:rPr lang="en-GB" sz="1600" dirty="0">
                <a:solidFill>
                  <a:srgbClr val="002A5A"/>
                </a:solidFill>
                <a:latin typeface="Roboto" panose="02000000000000000000" pitchFamily="2" charset="0"/>
                <a:ea typeface="Roboto" panose="02000000000000000000" pitchFamily="2" charset="0"/>
              </a:rPr>
              <a:t>Some examples of perimeter protection</a:t>
            </a:r>
          </a:p>
        </p:txBody>
      </p:sp>
      <p:grpSp>
        <p:nvGrpSpPr>
          <p:cNvPr id="38" name="Group 37">
            <a:extLst>
              <a:ext uri="{FF2B5EF4-FFF2-40B4-BE49-F238E27FC236}">
                <a16:creationId xmlns:a16="http://schemas.microsoft.com/office/drawing/2014/main" id="{819DDF34-7396-5048-BEB7-68964ABC67F1}"/>
              </a:ext>
            </a:extLst>
          </p:cNvPr>
          <p:cNvGrpSpPr/>
          <p:nvPr/>
        </p:nvGrpSpPr>
        <p:grpSpPr>
          <a:xfrm>
            <a:off x="2600184" y="1943378"/>
            <a:ext cx="1676400" cy="1950927"/>
            <a:chOff x="533400" y="2286000"/>
            <a:chExt cx="1676400" cy="1950927"/>
          </a:xfrm>
        </p:grpSpPr>
        <p:pic>
          <p:nvPicPr>
            <p:cNvPr id="7" name="Graphic 6" descr="Wave">
              <a:extLst>
                <a:ext uri="{FF2B5EF4-FFF2-40B4-BE49-F238E27FC236}">
                  <a16:creationId xmlns:a16="http://schemas.microsoft.com/office/drawing/2014/main" id="{387F681F-63F2-D34D-B453-5A0F844378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400" y="2286000"/>
              <a:ext cx="1676400" cy="1676400"/>
            </a:xfrm>
            <a:prstGeom prst="rect">
              <a:avLst/>
            </a:prstGeom>
          </p:spPr>
        </p:pic>
        <p:sp>
          <p:nvSpPr>
            <p:cNvPr id="17" name="Rectangle 16">
              <a:extLst>
                <a:ext uri="{FF2B5EF4-FFF2-40B4-BE49-F238E27FC236}">
                  <a16:creationId xmlns:a16="http://schemas.microsoft.com/office/drawing/2014/main" id="{9AB5EE68-C44E-2A4F-8CD6-1907060D0949}"/>
                </a:ext>
              </a:extLst>
            </p:cNvPr>
            <p:cNvSpPr/>
            <p:nvPr/>
          </p:nvSpPr>
          <p:spPr>
            <a:xfrm>
              <a:off x="569422" y="3929150"/>
              <a:ext cx="1372985" cy="307777"/>
            </a:xfrm>
            <a:prstGeom prst="rect">
              <a:avLst/>
            </a:prstGeom>
          </p:spPr>
          <p:txBody>
            <a:bodyPr wrap="square">
              <a:spAutoFit/>
            </a:bodyPr>
            <a:lstStyle/>
            <a:p>
              <a:pPr algn="ctr">
                <a:buClr>
                  <a:srgbClr val="00B0F0"/>
                </a:buClr>
              </a:pPr>
              <a:r>
                <a:rPr lang="en-GB" sz="1400" b="1" dirty="0">
                  <a:solidFill>
                    <a:srgbClr val="002A5A"/>
                  </a:solidFill>
                  <a:latin typeface="Roboto" panose="02000000000000000000" pitchFamily="2" charset="0"/>
                  <a:ea typeface="Roboto" panose="02000000000000000000" pitchFamily="2" charset="0"/>
                </a:rPr>
                <a:t>Landscaping</a:t>
              </a:r>
            </a:p>
          </p:txBody>
        </p:sp>
      </p:grpSp>
      <p:grpSp>
        <p:nvGrpSpPr>
          <p:cNvPr id="39" name="Group 38">
            <a:extLst>
              <a:ext uri="{FF2B5EF4-FFF2-40B4-BE49-F238E27FC236}">
                <a16:creationId xmlns:a16="http://schemas.microsoft.com/office/drawing/2014/main" id="{41A55812-95CD-8E4F-8962-B74027E1F9EC}"/>
              </a:ext>
            </a:extLst>
          </p:cNvPr>
          <p:cNvGrpSpPr/>
          <p:nvPr/>
        </p:nvGrpSpPr>
        <p:grpSpPr>
          <a:xfrm>
            <a:off x="5184944" y="2253216"/>
            <a:ext cx="1374370" cy="1641089"/>
            <a:chOff x="3046615" y="2595838"/>
            <a:chExt cx="1374370" cy="1641089"/>
          </a:xfrm>
        </p:grpSpPr>
        <p:pic>
          <p:nvPicPr>
            <p:cNvPr id="10" name="Graphic 9" descr="Fence">
              <a:extLst>
                <a:ext uri="{FF2B5EF4-FFF2-40B4-BE49-F238E27FC236}">
                  <a16:creationId xmlns:a16="http://schemas.microsoft.com/office/drawing/2014/main" id="{B1A0235C-7269-CB44-A043-62A65D6628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4200" y="2595838"/>
              <a:ext cx="1296785" cy="1296785"/>
            </a:xfrm>
            <a:prstGeom prst="rect">
              <a:avLst/>
            </a:prstGeom>
          </p:spPr>
        </p:pic>
        <p:sp>
          <p:nvSpPr>
            <p:cNvPr id="19" name="Rectangle 18">
              <a:extLst>
                <a:ext uri="{FF2B5EF4-FFF2-40B4-BE49-F238E27FC236}">
                  <a16:creationId xmlns:a16="http://schemas.microsoft.com/office/drawing/2014/main" id="{09320E2C-BCC5-5640-92D5-B1E9A522CF0B}"/>
                </a:ext>
              </a:extLst>
            </p:cNvPr>
            <p:cNvSpPr/>
            <p:nvPr/>
          </p:nvSpPr>
          <p:spPr>
            <a:xfrm>
              <a:off x="3046615" y="3929150"/>
              <a:ext cx="1372985" cy="307777"/>
            </a:xfrm>
            <a:prstGeom prst="rect">
              <a:avLst/>
            </a:prstGeom>
          </p:spPr>
          <p:txBody>
            <a:bodyPr wrap="square">
              <a:spAutoFit/>
            </a:bodyPr>
            <a:lstStyle/>
            <a:p>
              <a:pPr algn="ctr">
                <a:buClr>
                  <a:srgbClr val="00B0F0"/>
                </a:buClr>
              </a:pPr>
              <a:r>
                <a:rPr lang="en-GB" sz="1400" b="1" dirty="0">
                  <a:solidFill>
                    <a:srgbClr val="002A5A"/>
                  </a:solidFill>
                  <a:latin typeface="Roboto" panose="02000000000000000000" pitchFamily="2" charset="0"/>
                  <a:ea typeface="Roboto" panose="02000000000000000000" pitchFamily="2" charset="0"/>
                </a:rPr>
                <a:t>Fences</a:t>
              </a:r>
            </a:p>
          </p:txBody>
        </p:sp>
      </p:grpSp>
      <p:grpSp>
        <p:nvGrpSpPr>
          <p:cNvPr id="40" name="Group 39">
            <a:extLst>
              <a:ext uri="{FF2B5EF4-FFF2-40B4-BE49-F238E27FC236}">
                <a16:creationId xmlns:a16="http://schemas.microsoft.com/office/drawing/2014/main" id="{1745AE5A-EC45-7645-A7D0-80C774B8D39B}"/>
              </a:ext>
            </a:extLst>
          </p:cNvPr>
          <p:cNvGrpSpPr/>
          <p:nvPr/>
        </p:nvGrpSpPr>
        <p:grpSpPr>
          <a:xfrm>
            <a:off x="7543874" y="2408795"/>
            <a:ext cx="1372985" cy="1485510"/>
            <a:chOff x="5297284" y="2784739"/>
            <a:chExt cx="1372985" cy="1485510"/>
          </a:xfrm>
        </p:grpSpPr>
        <p:grpSp>
          <p:nvGrpSpPr>
            <p:cNvPr id="21" name="Group 20">
              <a:extLst>
                <a:ext uri="{FF2B5EF4-FFF2-40B4-BE49-F238E27FC236}">
                  <a16:creationId xmlns:a16="http://schemas.microsoft.com/office/drawing/2014/main" id="{6811001A-CC02-AB47-A079-5BF9B367CE7E}"/>
                </a:ext>
              </a:extLst>
            </p:cNvPr>
            <p:cNvGrpSpPr/>
            <p:nvPr/>
          </p:nvGrpSpPr>
          <p:grpSpPr>
            <a:xfrm>
              <a:off x="5335385" y="2784739"/>
              <a:ext cx="1296785" cy="885241"/>
              <a:chOff x="5862046" y="2743200"/>
              <a:chExt cx="1296785" cy="885241"/>
            </a:xfrm>
          </p:grpSpPr>
          <p:sp>
            <p:nvSpPr>
              <p:cNvPr id="11" name="Rounded Rectangle 10">
                <a:extLst>
                  <a:ext uri="{FF2B5EF4-FFF2-40B4-BE49-F238E27FC236}">
                    <a16:creationId xmlns:a16="http://schemas.microsoft.com/office/drawing/2014/main" id="{54EA69F4-A47B-3A49-AAAE-45A45A13E999}"/>
                  </a:ext>
                </a:extLst>
              </p:cNvPr>
              <p:cNvSpPr/>
              <p:nvPr/>
            </p:nvSpPr>
            <p:spPr>
              <a:xfrm>
                <a:off x="5862046" y="2743200"/>
                <a:ext cx="1296785" cy="885241"/>
              </a:xfrm>
              <a:prstGeom prst="round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 name="Straight Connector 14">
                <a:extLst>
                  <a:ext uri="{FF2B5EF4-FFF2-40B4-BE49-F238E27FC236}">
                    <a16:creationId xmlns:a16="http://schemas.microsoft.com/office/drawing/2014/main" id="{75F393D6-0E69-CE4A-A7A5-7D56BD364673}"/>
                  </a:ext>
                </a:extLst>
              </p:cNvPr>
              <p:cNvCxnSpPr>
                <a:stCxn id="11" idx="0"/>
                <a:endCxn id="11" idx="2"/>
              </p:cNvCxnSpPr>
              <p:nvPr/>
            </p:nvCxnSpPr>
            <p:spPr>
              <a:xfrm>
                <a:off x="6510439" y="2743200"/>
                <a:ext cx="0" cy="8852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A62804D9-ED1F-9E4D-B3EB-DEBA3E736D34}"/>
                </a:ext>
              </a:extLst>
            </p:cNvPr>
            <p:cNvSpPr/>
            <p:nvPr/>
          </p:nvSpPr>
          <p:spPr>
            <a:xfrm>
              <a:off x="5297284" y="3962472"/>
              <a:ext cx="1372985" cy="307777"/>
            </a:xfrm>
            <a:prstGeom prst="rect">
              <a:avLst/>
            </a:prstGeom>
          </p:spPr>
          <p:txBody>
            <a:bodyPr wrap="square">
              <a:spAutoFit/>
            </a:bodyPr>
            <a:lstStyle/>
            <a:p>
              <a:pPr algn="ctr">
                <a:buClr>
                  <a:srgbClr val="00B0F0"/>
                </a:buClr>
              </a:pPr>
              <a:r>
                <a:rPr lang="en-GB" sz="1400" b="1" dirty="0">
                  <a:solidFill>
                    <a:srgbClr val="002A5A"/>
                  </a:solidFill>
                  <a:latin typeface="Roboto" panose="02000000000000000000" pitchFamily="2" charset="0"/>
                  <a:ea typeface="Roboto" panose="02000000000000000000" pitchFamily="2" charset="0"/>
                </a:rPr>
                <a:t>Gates</a:t>
              </a:r>
            </a:p>
          </p:txBody>
        </p:sp>
      </p:grpSp>
      <p:grpSp>
        <p:nvGrpSpPr>
          <p:cNvPr id="41" name="Group 40">
            <a:extLst>
              <a:ext uri="{FF2B5EF4-FFF2-40B4-BE49-F238E27FC236}">
                <a16:creationId xmlns:a16="http://schemas.microsoft.com/office/drawing/2014/main" id="{DAF890FE-42CA-7244-8B98-1F04B6DC1443}"/>
              </a:ext>
            </a:extLst>
          </p:cNvPr>
          <p:cNvGrpSpPr/>
          <p:nvPr/>
        </p:nvGrpSpPr>
        <p:grpSpPr>
          <a:xfrm>
            <a:off x="2600184" y="4556187"/>
            <a:ext cx="1372985" cy="1482390"/>
            <a:chOff x="7009707" y="2784739"/>
            <a:chExt cx="1372985" cy="1482390"/>
          </a:xfrm>
        </p:grpSpPr>
        <p:grpSp>
          <p:nvGrpSpPr>
            <p:cNvPr id="28" name="Group 27">
              <a:extLst>
                <a:ext uri="{FF2B5EF4-FFF2-40B4-BE49-F238E27FC236}">
                  <a16:creationId xmlns:a16="http://schemas.microsoft.com/office/drawing/2014/main" id="{1BE503A7-09BA-D547-8F5E-1DDA1FA44192}"/>
                </a:ext>
              </a:extLst>
            </p:cNvPr>
            <p:cNvGrpSpPr/>
            <p:nvPr/>
          </p:nvGrpSpPr>
          <p:grpSpPr>
            <a:xfrm>
              <a:off x="7543800" y="2784739"/>
              <a:ext cx="304800" cy="885241"/>
              <a:chOff x="7543800" y="2784739"/>
              <a:chExt cx="304800" cy="885241"/>
            </a:xfrm>
          </p:grpSpPr>
          <p:sp>
            <p:nvSpPr>
              <p:cNvPr id="22" name="Rounded Rectangle 21">
                <a:extLst>
                  <a:ext uri="{FF2B5EF4-FFF2-40B4-BE49-F238E27FC236}">
                    <a16:creationId xmlns:a16="http://schemas.microsoft.com/office/drawing/2014/main" id="{AFD00E2E-383F-6F41-B770-1FD70BF64FEB}"/>
                  </a:ext>
                </a:extLst>
              </p:cNvPr>
              <p:cNvSpPr/>
              <p:nvPr/>
            </p:nvSpPr>
            <p:spPr>
              <a:xfrm>
                <a:off x="7543800" y="2784739"/>
                <a:ext cx="304800" cy="885241"/>
              </a:xfrm>
              <a:prstGeom prst="roundRect">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7" name="Straight Connector 26">
                <a:extLst>
                  <a:ext uri="{FF2B5EF4-FFF2-40B4-BE49-F238E27FC236}">
                    <a16:creationId xmlns:a16="http://schemas.microsoft.com/office/drawing/2014/main" id="{6F37DE2D-8BFC-CE46-9A92-CB6B444118E2}"/>
                  </a:ext>
                </a:extLst>
              </p:cNvPr>
              <p:cNvCxnSpPr/>
              <p:nvPr/>
            </p:nvCxnSpPr>
            <p:spPr>
              <a:xfrm>
                <a:off x="7543800" y="2971800"/>
                <a:ext cx="304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CDB50940-C9E9-254A-B3DB-3158A73A3CCB}"/>
                </a:ext>
              </a:extLst>
            </p:cNvPr>
            <p:cNvSpPr/>
            <p:nvPr/>
          </p:nvSpPr>
          <p:spPr>
            <a:xfrm>
              <a:off x="7009707" y="3959352"/>
              <a:ext cx="1372985" cy="307777"/>
            </a:xfrm>
            <a:prstGeom prst="rect">
              <a:avLst/>
            </a:prstGeom>
          </p:spPr>
          <p:txBody>
            <a:bodyPr wrap="square">
              <a:spAutoFit/>
            </a:bodyPr>
            <a:lstStyle/>
            <a:p>
              <a:pPr algn="ctr">
                <a:buClr>
                  <a:srgbClr val="00B0F0"/>
                </a:buClr>
              </a:pPr>
              <a:r>
                <a:rPr lang="en-GB" sz="1400" b="1" dirty="0">
                  <a:solidFill>
                    <a:srgbClr val="002A5A"/>
                  </a:solidFill>
                  <a:latin typeface="Roboto" panose="02000000000000000000" pitchFamily="2" charset="0"/>
                  <a:ea typeface="Roboto" panose="02000000000000000000" pitchFamily="2" charset="0"/>
                </a:rPr>
                <a:t>Bollards</a:t>
              </a:r>
            </a:p>
          </p:txBody>
        </p:sp>
      </p:grpSp>
      <p:grpSp>
        <p:nvGrpSpPr>
          <p:cNvPr id="42" name="Group 41">
            <a:extLst>
              <a:ext uri="{FF2B5EF4-FFF2-40B4-BE49-F238E27FC236}">
                <a16:creationId xmlns:a16="http://schemas.microsoft.com/office/drawing/2014/main" id="{21B21FBA-02EB-D54B-BA6C-42A1A992E599}"/>
              </a:ext>
            </a:extLst>
          </p:cNvPr>
          <p:cNvGrpSpPr/>
          <p:nvPr/>
        </p:nvGrpSpPr>
        <p:grpSpPr>
          <a:xfrm>
            <a:off x="5224428" y="4393953"/>
            <a:ext cx="1372985" cy="1644624"/>
            <a:chOff x="8987702" y="2622505"/>
            <a:chExt cx="1372985" cy="1644624"/>
          </a:xfrm>
        </p:grpSpPr>
        <p:pic>
          <p:nvPicPr>
            <p:cNvPr id="31" name="Graphic 30" descr="Target">
              <a:extLst>
                <a:ext uri="{FF2B5EF4-FFF2-40B4-BE49-F238E27FC236}">
                  <a16:creationId xmlns:a16="http://schemas.microsoft.com/office/drawing/2014/main" id="{3925EAC1-6CEB-F043-94FC-D70CA07534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87702" y="2622505"/>
              <a:ext cx="1295329" cy="1295329"/>
            </a:xfrm>
            <a:prstGeom prst="rect">
              <a:avLst/>
            </a:prstGeom>
          </p:spPr>
        </p:pic>
        <p:sp>
          <p:nvSpPr>
            <p:cNvPr id="32" name="Rectangle 31">
              <a:extLst>
                <a:ext uri="{FF2B5EF4-FFF2-40B4-BE49-F238E27FC236}">
                  <a16:creationId xmlns:a16="http://schemas.microsoft.com/office/drawing/2014/main" id="{478CAD1C-2BEF-8048-BEB7-1FF035E6EB6D}"/>
                </a:ext>
              </a:extLst>
            </p:cNvPr>
            <p:cNvSpPr/>
            <p:nvPr/>
          </p:nvSpPr>
          <p:spPr>
            <a:xfrm>
              <a:off x="8987702" y="3959352"/>
              <a:ext cx="1372985" cy="307777"/>
            </a:xfrm>
            <a:prstGeom prst="rect">
              <a:avLst/>
            </a:prstGeom>
          </p:spPr>
          <p:txBody>
            <a:bodyPr wrap="square">
              <a:spAutoFit/>
            </a:bodyPr>
            <a:lstStyle/>
            <a:p>
              <a:pPr algn="ctr">
                <a:buClr>
                  <a:srgbClr val="00B0F0"/>
                </a:buClr>
              </a:pPr>
              <a:r>
                <a:rPr lang="en-GB" sz="1400" b="1" dirty="0">
                  <a:solidFill>
                    <a:srgbClr val="002A5A"/>
                  </a:solidFill>
                  <a:latin typeface="Roboto" panose="02000000000000000000" pitchFamily="2" charset="0"/>
                  <a:ea typeface="Roboto" panose="02000000000000000000" pitchFamily="2" charset="0"/>
                </a:rPr>
                <a:t>Perimeter IDS</a:t>
              </a:r>
            </a:p>
          </p:txBody>
        </p:sp>
      </p:grpSp>
      <p:grpSp>
        <p:nvGrpSpPr>
          <p:cNvPr id="43" name="Group 42">
            <a:extLst>
              <a:ext uri="{FF2B5EF4-FFF2-40B4-BE49-F238E27FC236}">
                <a16:creationId xmlns:a16="http://schemas.microsoft.com/office/drawing/2014/main" id="{2F262B0E-BCAA-7342-A63E-3335168A1396}"/>
              </a:ext>
            </a:extLst>
          </p:cNvPr>
          <p:cNvGrpSpPr/>
          <p:nvPr/>
        </p:nvGrpSpPr>
        <p:grpSpPr>
          <a:xfrm>
            <a:off x="7618615" y="4492340"/>
            <a:ext cx="1372985" cy="1546237"/>
            <a:chOff x="10493281" y="2720891"/>
            <a:chExt cx="1372985" cy="1546237"/>
          </a:xfrm>
        </p:grpSpPr>
        <p:pic>
          <p:nvPicPr>
            <p:cNvPr id="34" name="Graphic 33" descr="Security camera">
              <a:extLst>
                <a:ext uri="{FF2B5EF4-FFF2-40B4-BE49-F238E27FC236}">
                  <a16:creationId xmlns:a16="http://schemas.microsoft.com/office/drawing/2014/main" id="{6ADB7183-E9BB-8340-AE77-D57C3BBAED3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32110" y="2720891"/>
              <a:ext cx="1295329" cy="1295329"/>
            </a:xfrm>
            <a:prstGeom prst="rect">
              <a:avLst/>
            </a:prstGeom>
          </p:spPr>
        </p:pic>
        <p:sp>
          <p:nvSpPr>
            <p:cNvPr id="35" name="Rectangle 34">
              <a:extLst>
                <a:ext uri="{FF2B5EF4-FFF2-40B4-BE49-F238E27FC236}">
                  <a16:creationId xmlns:a16="http://schemas.microsoft.com/office/drawing/2014/main" id="{DB8A2BA9-981B-6746-AD8D-FD69B698D4AD}"/>
                </a:ext>
              </a:extLst>
            </p:cNvPr>
            <p:cNvSpPr/>
            <p:nvPr/>
          </p:nvSpPr>
          <p:spPr>
            <a:xfrm>
              <a:off x="10493281" y="3959351"/>
              <a:ext cx="1372985" cy="307777"/>
            </a:xfrm>
            <a:prstGeom prst="rect">
              <a:avLst/>
            </a:prstGeom>
          </p:spPr>
          <p:txBody>
            <a:bodyPr wrap="square">
              <a:spAutoFit/>
            </a:bodyPr>
            <a:lstStyle/>
            <a:p>
              <a:pPr algn="ctr">
                <a:buClr>
                  <a:srgbClr val="00B0F0"/>
                </a:buClr>
              </a:pPr>
              <a:r>
                <a:rPr lang="en-GB" sz="1400" b="1" dirty="0">
                  <a:solidFill>
                    <a:srgbClr val="002A5A"/>
                  </a:solidFill>
                  <a:latin typeface="Roboto" panose="02000000000000000000" pitchFamily="2" charset="0"/>
                  <a:ea typeface="Roboto" panose="02000000000000000000" pitchFamily="2" charset="0"/>
                </a:rPr>
                <a:t>CCTV</a:t>
              </a:r>
            </a:p>
          </p:txBody>
        </p:sp>
      </p:grpSp>
      <p:sp>
        <p:nvSpPr>
          <p:cNvPr id="2" name="Slide Number Placeholder 1">
            <a:extLst>
              <a:ext uri="{FF2B5EF4-FFF2-40B4-BE49-F238E27FC236}">
                <a16:creationId xmlns:a16="http://schemas.microsoft.com/office/drawing/2014/main" id="{4E27D289-719A-4607-8A7C-FF12B093D000}"/>
              </a:ext>
            </a:extLst>
          </p:cNvPr>
          <p:cNvSpPr>
            <a:spLocks noGrp="1"/>
          </p:cNvSpPr>
          <p:nvPr>
            <p:ph type="sldNum" sz="quarter" idx="12"/>
          </p:nvPr>
        </p:nvSpPr>
        <p:spPr/>
        <p:txBody>
          <a:bodyPr/>
          <a:lstStyle/>
          <a:p>
            <a:pPr>
              <a:defRPr/>
            </a:pPr>
            <a:r>
              <a:rPr lang="nl-NL" dirty="0"/>
              <a:t>0</a:t>
            </a:r>
            <a:fld id="{858E763E-C1F5-433F-AD86-2BCC4D2F67EC}" type="slidenum">
              <a:rPr lang="nl-NL" smtClean="0"/>
              <a:pPr>
                <a:defRPr/>
              </a:pPr>
              <a:t>89</a:t>
            </a:fld>
            <a:endParaRPr lang="nl-NL" dirty="0"/>
          </a:p>
        </p:txBody>
      </p:sp>
    </p:spTree>
    <p:extLst>
      <p:ext uri="{BB962C8B-B14F-4D97-AF65-F5344CB8AC3E}">
        <p14:creationId xmlns:p14="http://schemas.microsoft.com/office/powerpoint/2010/main" val="4083316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ISO/IEC 27001:2022 overview</a:t>
            </a:r>
            <a:endParaRPr lang="en-NL" sz="2400" b="1" dirty="0">
              <a:solidFill>
                <a:schemeClr val="bg1"/>
              </a:solidFill>
              <a:latin typeface="Montserrat SemiBold" panose="00000700000000000000" pitchFamily="2" charset="0"/>
            </a:endParaRPr>
          </a:p>
        </p:txBody>
      </p:sp>
      <p:sp>
        <p:nvSpPr>
          <p:cNvPr id="20" name="Rectangle 19">
            <a:extLst>
              <a:ext uri="{FF2B5EF4-FFF2-40B4-BE49-F238E27FC236}">
                <a16:creationId xmlns:a16="http://schemas.microsoft.com/office/drawing/2014/main" id="{B573332A-71AE-A64E-A17B-1EB95832C9C5}"/>
              </a:ext>
            </a:extLst>
          </p:cNvPr>
          <p:cNvSpPr/>
          <p:nvPr/>
        </p:nvSpPr>
        <p:spPr>
          <a:xfrm>
            <a:off x="571500" y="2207880"/>
            <a:ext cx="4269120" cy="2031325"/>
          </a:xfrm>
          <a:prstGeom prst="rect">
            <a:avLst/>
          </a:prstGeom>
        </p:spPr>
        <p:txBody>
          <a:bodyPr wrap="square">
            <a:spAutoFit/>
          </a:bodyPr>
          <a:lstStyle/>
          <a:p>
            <a:pPr>
              <a:buClr>
                <a:srgbClr val="00B0F0"/>
              </a:buClr>
            </a:pPr>
            <a:r>
              <a:rPr lang="en-US" sz="1400" dirty="0">
                <a:solidFill>
                  <a:srgbClr val="002A5A"/>
                </a:solidFill>
                <a:latin typeface="Roboto" panose="02000000000000000000" pitchFamily="2" charset="0"/>
                <a:ea typeface="Roboto" panose="02000000000000000000" pitchFamily="2" charset="0"/>
              </a:rPr>
              <a:t>The ISO/IEC 27001 standard represents the international standard for the establishment of an Information Security Management System (ISMS). The most recent version was published in 2022 by the International Organization for Standardization (ISO) and the International Electrotechnical Committee (IEC). The standard is used world-wide by organizations that would like to implement information security based on a global standard. </a:t>
            </a:r>
          </a:p>
        </p:txBody>
      </p:sp>
      <p:sp>
        <p:nvSpPr>
          <p:cNvPr id="33" name="TextBox 32">
            <a:extLst>
              <a:ext uri="{FF2B5EF4-FFF2-40B4-BE49-F238E27FC236}">
                <a16:creationId xmlns:a16="http://schemas.microsoft.com/office/drawing/2014/main" id="{DA16315B-486E-FA44-9976-BDA08E4A4F38}"/>
              </a:ext>
            </a:extLst>
          </p:cNvPr>
          <p:cNvSpPr txBox="1"/>
          <p:nvPr/>
        </p:nvSpPr>
        <p:spPr>
          <a:xfrm>
            <a:off x="571500" y="1623224"/>
            <a:ext cx="2403222" cy="338554"/>
          </a:xfrm>
          <a:prstGeom prst="rect">
            <a:avLst/>
          </a:prstGeom>
          <a:noFill/>
        </p:spPr>
        <p:txBody>
          <a:bodyPr wrap="none" rtlCol="0">
            <a:spAutoFit/>
          </a:bodyPr>
          <a:lstStyle/>
          <a:p>
            <a:r>
              <a:rPr lang="en-NL" sz="1600" b="1" dirty="0">
                <a:solidFill>
                  <a:srgbClr val="002A5A"/>
                </a:solidFill>
                <a:latin typeface="Roboto" panose="02000000000000000000" pitchFamily="2" charset="0"/>
                <a:ea typeface="Roboto" panose="02000000000000000000" pitchFamily="2" charset="0"/>
              </a:rPr>
              <a:t>ISO</a:t>
            </a:r>
            <a:r>
              <a:rPr lang="nl-NL" sz="1600" b="1" dirty="0">
                <a:solidFill>
                  <a:srgbClr val="002A5A"/>
                </a:solidFill>
                <a:latin typeface="Roboto" panose="02000000000000000000" pitchFamily="2" charset="0"/>
                <a:ea typeface="Roboto" panose="02000000000000000000" pitchFamily="2" charset="0"/>
              </a:rPr>
              <a:t>/IEC</a:t>
            </a:r>
            <a:r>
              <a:rPr lang="en-NL" sz="1600" b="1" dirty="0">
                <a:solidFill>
                  <a:srgbClr val="002A5A"/>
                </a:solidFill>
                <a:latin typeface="Roboto" panose="02000000000000000000" pitchFamily="2" charset="0"/>
                <a:ea typeface="Roboto" panose="02000000000000000000" pitchFamily="2" charset="0"/>
              </a:rPr>
              <a:t> 27001 standard</a:t>
            </a:r>
          </a:p>
        </p:txBody>
      </p:sp>
      <p:cxnSp>
        <p:nvCxnSpPr>
          <p:cNvPr id="34" name="Straight Connector 33">
            <a:extLst>
              <a:ext uri="{FF2B5EF4-FFF2-40B4-BE49-F238E27FC236}">
                <a16:creationId xmlns:a16="http://schemas.microsoft.com/office/drawing/2014/main" id="{23F36A92-4C26-5741-82D8-193DD001A3F2}"/>
              </a:ext>
            </a:extLst>
          </p:cNvPr>
          <p:cNvCxnSpPr>
            <a:cxnSpLocks/>
          </p:cNvCxnSpPr>
          <p:nvPr/>
        </p:nvCxnSpPr>
        <p:spPr>
          <a:xfrm>
            <a:off x="685800" y="1972290"/>
            <a:ext cx="39624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3" name="Graphic 31" descr="Document">
            <a:extLst>
              <a:ext uri="{FF2B5EF4-FFF2-40B4-BE49-F238E27FC236}">
                <a16:creationId xmlns:a16="http://schemas.microsoft.com/office/drawing/2014/main" id="{727B34D3-828F-1D4E-B3F5-BD6AA531F926}"/>
              </a:ext>
            </a:extLst>
          </p:cNvPr>
          <p:cNvGrpSpPr/>
          <p:nvPr/>
        </p:nvGrpSpPr>
        <p:grpSpPr>
          <a:xfrm>
            <a:off x="7536830" y="2014843"/>
            <a:ext cx="2757140" cy="3557600"/>
            <a:chOff x="7536830" y="2014843"/>
            <a:chExt cx="2757140" cy="3557600"/>
          </a:xfrm>
          <a:solidFill>
            <a:srgbClr val="002A5A"/>
          </a:solidFill>
        </p:grpSpPr>
        <p:sp>
          <p:nvSpPr>
            <p:cNvPr id="7" name="Freeform 6">
              <a:extLst>
                <a:ext uri="{FF2B5EF4-FFF2-40B4-BE49-F238E27FC236}">
                  <a16:creationId xmlns:a16="http://schemas.microsoft.com/office/drawing/2014/main" id="{8ECC824B-94EB-1646-B38A-8421260617F7}"/>
                </a:ext>
              </a:extLst>
            </p:cNvPr>
            <p:cNvSpPr/>
            <p:nvPr/>
          </p:nvSpPr>
          <p:spPr>
            <a:xfrm>
              <a:off x="7536830" y="2014843"/>
              <a:ext cx="2757140" cy="3557600"/>
            </a:xfrm>
            <a:custGeom>
              <a:avLst/>
              <a:gdLst>
                <a:gd name="connsiteX0" fmla="*/ 266820 w 2757140"/>
                <a:gd name="connsiteY0" fmla="*/ 3290780 h 3557600"/>
                <a:gd name="connsiteX1" fmla="*/ 266820 w 2757140"/>
                <a:gd name="connsiteY1" fmla="*/ 266820 h 3557600"/>
                <a:gd name="connsiteX2" fmla="*/ 1378570 w 2757140"/>
                <a:gd name="connsiteY2" fmla="*/ 266820 h 3557600"/>
                <a:gd name="connsiteX3" fmla="*/ 1378570 w 2757140"/>
                <a:gd name="connsiteY3" fmla="*/ 1200690 h 3557600"/>
                <a:gd name="connsiteX4" fmla="*/ 2490320 w 2757140"/>
                <a:gd name="connsiteY4" fmla="*/ 1200690 h 3557600"/>
                <a:gd name="connsiteX5" fmla="*/ 2490320 w 2757140"/>
                <a:gd name="connsiteY5" fmla="*/ 3290780 h 3557600"/>
                <a:gd name="connsiteX6" fmla="*/ 266820 w 2757140"/>
                <a:gd name="connsiteY6" fmla="*/ 3290780 h 3557600"/>
                <a:gd name="connsiteX7" fmla="*/ 1645390 w 2757140"/>
                <a:gd name="connsiteY7" fmla="*/ 377995 h 3557600"/>
                <a:gd name="connsiteX8" fmla="*/ 2201265 w 2757140"/>
                <a:gd name="connsiteY8" fmla="*/ 933870 h 3557600"/>
                <a:gd name="connsiteX9" fmla="*/ 1645390 w 2757140"/>
                <a:gd name="connsiteY9" fmla="*/ 933870 h 3557600"/>
                <a:gd name="connsiteX10" fmla="*/ 1645390 w 2757140"/>
                <a:gd name="connsiteY10" fmla="*/ 377995 h 3557600"/>
                <a:gd name="connsiteX11" fmla="*/ 1645390 w 2757140"/>
                <a:gd name="connsiteY11" fmla="*/ 0 h 3557600"/>
                <a:gd name="connsiteX12" fmla="*/ 0 w 2757140"/>
                <a:gd name="connsiteY12" fmla="*/ 0 h 3557600"/>
                <a:gd name="connsiteX13" fmla="*/ 0 w 2757140"/>
                <a:gd name="connsiteY13" fmla="*/ 3557600 h 3557600"/>
                <a:gd name="connsiteX14" fmla="*/ 2757140 w 2757140"/>
                <a:gd name="connsiteY14" fmla="*/ 3557600 h 3557600"/>
                <a:gd name="connsiteX15" fmla="*/ 2757140 w 2757140"/>
                <a:gd name="connsiteY15" fmla="*/ 978340 h 3557600"/>
                <a:gd name="connsiteX16" fmla="*/ 1645390 w 2757140"/>
                <a:gd name="connsiteY16" fmla="*/ 0 h 35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57140" h="3557600">
                  <a:moveTo>
                    <a:pt x="266820" y="3290780"/>
                  </a:moveTo>
                  <a:lnTo>
                    <a:pt x="266820" y="266820"/>
                  </a:lnTo>
                  <a:lnTo>
                    <a:pt x="1378570" y="266820"/>
                  </a:lnTo>
                  <a:lnTo>
                    <a:pt x="1378570" y="1200690"/>
                  </a:lnTo>
                  <a:lnTo>
                    <a:pt x="2490320" y="1200690"/>
                  </a:lnTo>
                  <a:lnTo>
                    <a:pt x="2490320" y="3290780"/>
                  </a:lnTo>
                  <a:lnTo>
                    <a:pt x="266820" y="3290780"/>
                  </a:lnTo>
                  <a:close/>
                  <a:moveTo>
                    <a:pt x="1645390" y="377995"/>
                  </a:moveTo>
                  <a:lnTo>
                    <a:pt x="2201265" y="933870"/>
                  </a:lnTo>
                  <a:lnTo>
                    <a:pt x="1645390" y="933870"/>
                  </a:lnTo>
                  <a:lnTo>
                    <a:pt x="1645390" y="377995"/>
                  </a:lnTo>
                  <a:close/>
                  <a:moveTo>
                    <a:pt x="1645390" y="0"/>
                  </a:moveTo>
                  <a:lnTo>
                    <a:pt x="0" y="0"/>
                  </a:lnTo>
                  <a:lnTo>
                    <a:pt x="0" y="3557600"/>
                  </a:lnTo>
                  <a:lnTo>
                    <a:pt x="2757140" y="3557600"/>
                  </a:lnTo>
                  <a:lnTo>
                    <a:pt x="2757140" y="978340"/>
                  </a:lnTo>
                  <a:lnTo>
                    <a:pt x="1645390" y="0"/>
                  </a:lnTo>
                  <a:close/>
                </a:path>
              </a:pathLst>
            </a:custGeom>
            <a:grpFill/>
            <a:ln w="44450" cap="flat">
              <a:noFill/>
              <a:prstDash val="solid"/>
              <a:miter/>
            </a:ln>
          </p:spPr>
          <p:txBody>
            <a:bodyPr rtlCol="0" anchor="ctr"/>
            <a:lstStyle/>
            <a:p>
              <a:endParaRPr lang="en-NL"/>
            </a:p>
          </p:txBody>
        </p:sp>
        <p:sp>
          <p:nvSpPr>
            <p:cNvPr id="8" name="Freeform 7">
              <a:extLst>
                <a:ext uri="{FF2B5EF4-FFF2-40B4-BE49-F238E27FC236}">
                  <a16:creationId xmlns:a16="http://schemas.microsoft.com/office/drawing/2014/main" id="{BBC3A397-A8F8-1149-A5A0-8909A015BA72}"/>
                </a:ext>
              </a:extLst>
            </p:cNvPr>
            <p:cNvSpPr/>
            <p:nvPr/>
          </p:nvSpPr>
          <p:spPr>
            <a:xfrm>
              <a:off x="8070470" y="3660233"/>
              <a:ext cx="1689860" cy="177880"/>
            </a:xfrm>
            <a:custGeom>
              <a:avLst/>
              <a:gdLst>
                <a:gd name="connsiteX0" fmla="*/ 0 w 1689860"/>
                <a:gd name="connsiteY0" fmla="*/ 0 h 177880"/>
                <a:gd name="connsiteX1" fmla="*/ 1689860 w 1689860"/>
                <a:gd name="connsiteY1" fmla="*/ 0 h 177880"/>
                <a:gd name="connsiteX2" fmla="*/ 1689860 w 1689860"/>
                <a:gd name="connsiteY2" fmla="*/ 177880 h 177880"/>
                <a:gd name="connsiteX3" fmla="*/ 0 w 1689860"/>
                <a:gd name="connsiteY3" fmla="*/ 177880 h 177880"/>
              </a:gdLst>
              <a:ahLst/>
              <a:cxnLst>
                <a:cxn ang="0">
                  <a:pos x="connsiteX0" y="connsiteY0"/>
                </a:cxn>
                <a:cxn ang="0">
                  <a:pos x="connsiteX1" y="connsiteY1"/>
                </a:cxn>
                <a:cxn ang="0">
                  <a:pos x="connsiteX2" y="connsiteY2"/>
                </a:cxn>
                <a:cxn ang="0">
                  <a:pos x="connsiteX3" y="connsiteY3"/>
                </a:cxn>
              </a:cxnLst>
              <a:rect l="l" t="t" r="r" b="b"/>
              <a:pathLst>
                <a:path w="1689860" h="177880">
                  <a:moveTo>
                    <a:pt x="0" y="0"/>
                  </a:moveTo>
                  <a:lnTo>
                    <a:pt x="1689860" y="0"/>
                  </a:lnTo>
                  <a:lnTo>
                    <a:pt x="1689860" y="177880"/>
                  </a:lnTo>
                  <a:lnTo>
                    <a:pt x="0" y="177880"/>
                  </a:lnTo>
                  <a:close/>
                </a:path>
              </a:pathLst>
            </a:custGeom>
            <a:grpFill/>
            <a:ln w="44450" cap="flat">
              <a:noFill/>
              <a:prstDash val="solid"/>
              <a:miter/>
            </a:ln>
          </p:spPr>
          <p:txBody>
            <a:bodyPr rtlCol="0" anchor="ctr"/>
            <a:lstStyle/>
            <a:p>
              <a:endParaRPr lang="en-NL"/>
            </a:p>
          </p:txBody>
        </p:sp>
        <p:sp>
          <p:nvSpPr>
            <p:cNvPr id="10" name="Freeform 9">
              <a:extLst>
                <a:ext uri="{FF2B5EF4-FFF2-40B4-BE49-F238E27FC236}">
                  <a16:creationId xmlns:a16="http://schemas.microsoft.com/office/drawing/2014/main" id="{F8686FA9-B5F3-834E-B1C4-09441CC74991}"/>
                </a:ext>
              </a:extLst>
            </p:cNvPr>
            <p:cNvSpPr/>
            <p:nvPr/>
          </p:nvSpPr>
          <p:spPr>
            <a:xfrm>
              <a:off x="8070470" y="4015993"/>
              <a:ext cx="1689860" cy="177880"/>
            </a:xfrm>
            <a:custGeom>
              <a:avLst/>
              <a:gdLst>
                <a:gd name="connsiteX0" fmla="*/ 0 w 1689860"/>
                <a:gd name="connsiteY0" fmla="*/ 0 h 177880"/>
                <a:gd name="connsiteX1" fmla="*/ 1689860 w 1689860"/>
                <a:gd name="connsiteY1" fmla="*/ 0 h 177880"/>
                <a:gd name="connsiteX2" fmla="*/ 1689860 w 1689860"/>
                <a:gd name="connsiteY2" fmla="*/ 177880 h 177880"/>
                <a:gd name="connsiteX3" fmla="*/ 0 w 1689860"/>
                <a:gd name="connsiteY3" fmla="*/ 177880 h 177880"/>
              </a:gdLst>
              <a:ahLst/>
              <a:cxnLst>
                <a:cxn ang="0">
                  <a:pos x="connsiteX0" y="connsiteY0"/>
                </a:cxn>
                <a:cxn ang="0">
                  <a:pos x="connsiteX1" y="connsiteY1"/>
                </a:cxn>
                <a:cxn ang="0">
                  <a:pos x="connsiteX2" y="connsiteY2"/>
                </a:cxn>
                <a:cxn ang="0">
                  <a:pos x="connsiteX3" y="connsiteY3"/>
                </a:cxn>
              </a:cxnLst>
              <a:rect l="l" t="t" r="r" b="b"/>
              <a:pathLst>
                <a:path w="1689860" h="177880">
                  <a:moveTo>
                    <a:pt x="0" y="0"/>
                  </a:moveTo>
                  <a:lnTo>
                    <a:pt x="1689860" y="0"/>
                  </a:lnTo>
                  <a:lnTo>
                    <a:pt x="1689860" y="177880"/>
                  </a:lnTo>
                  <a:lnTo>
                    <a:pt x="0" y="177880"/>
                  </a:lnTo>
                  <a:close/>
                </a:path>
              </a:pathLst>
            </a:custGeom>
            <a:grpFill/>
            <a:ln w="44450" cap="flat">
              <a:noFill/>
              <a:prstDash val="solid"/>
              <a:miter/>
            </a:ln>
          </p:spPr>
          <p:txBody>
            <a:bodyPr rtlCol="0" anchor="ctr"/>
            <a:lstStyle/>
            <a:p>
              <a:endParaRPr lang="en-NL"/>
            </a:p>
          </p:txBody>
        </p:sp>
        <p:sp>
          <p:nvSpPr>
            <p:cNvPr id="12" name="Freeform 11">
              <a:extLst>
                <a:ext uri="{FF2B5EF4-FFF2-40B4-BE49-F238E27FC236}">
                  <a16:creationId xmlns:a16="http://schemas.microsoft.com/office/drawing/2014/main" id="{19F1092A-73FB-0E41-A2B2-AEB2CE527B88}"/>
                </a:ext>
              </a:extLst>
            </p:cNvPr>
            <p:cNvSpPr/>
            <p:nvPr/>
          </p:nvSpPr>
          <p:spPr>
            <a:xfrm>
              <a:off x="8070470" y="4371753"/>
              <a:ext cx="1689860" cy="177880"/>
            </a:xfrm>
            <a:custGeom>
              <a:avLst/>
              <a:gdLst>
                <a:gd name="connsiteX0" fmla="*/ 0 w 1689860"/>
                <a:gd name="connsiteY0" fmla="*/ 0 h 177880"/>
                <a:gd name="connsiteX1" fmla="*/ 1689860 w 1689860"/>
                <a:gd name="connsiteY1" fmla="*/ 0 h 177880"/>
                <a:gd name="connsiteX2" fmla="*/ 1689860 w 1689860"/>
                <a:gd name="connsiteY2" fmla="*/ 177880 h 177880"/>
                <a:gd name="connsiteX3" fmla="*/ 0 w 1689860"/>
                <a:gd name="connsiteY3" fmla="*/ 177880 h 177880"/>
              </a:gdLst>
              <a:ahLst/>
              <a:cxnLst>
                <a:cxn ang="0">
                  <a:pos x="connsiteX0" y="connsiteY0"/>
                </a:cxn>
                <a:cxn ang="0">
                  <a:pos x="connsiteX1" y="connsiteY1"/>
                </a:cxn>
                <a:cxn ang="0">
                  <a:pos x="connsiteX2" y="connsiteY2"/>
                </a:cxn>
                <a:cxn ang="0">
                  <a:pos x="connsiteX3" y="connsiteY3"/>
                </a:cxn>
              </a:cxnLst>
              <a:rect l="l" t="t" r="r" b="b"/>
              <a:pathLst>
                <a:path w="1689860" h="177880">
                  <a:moveTo>
                    <a:pt x="0" y="0"/>
                  </a:moveTo>
                  <a:lnTo>
                    <a:pt x="1689860" y="0"/>
                  </a:lnTo>
                  <a:lnTo>
                    <a:pt x="1689860" y="177880"/>
                  </a:lnTo>
                  <a:lnTo>
                    <a:pt x="0" y="177880"/>
                  </a:lnTo>
                  <a:close/>
                </a:path>
              </a:pathLst>
            </a:custGeom>
            <a:grpFill/>
            <a:ln w="44450" cap="flat">
              <a:noFill/>
              <a:prstDash val="solid"/>
              <a:miter/>
            </a:ln>
          </p:spPr>
          <p:txBody>
            <a:bodyPr rtlCol="0" anchor="ctr"/>
            <a:lstStyle/>
            <a:p>
              <a:endParaRPr lang="en-NL"/>
            </a:p>
          </p:txBody>
        </p:sp>
        <p:sp>
          <p:nvSpPr>
            <p:cNvPr id="13" name="Freeform 12">
              <a:extLst>
                <a:ext uri="{FF2B5EF4-FFF2-40B4-BE49-F238E27FC236}">
                  <a16:creationId xmlns:a16="http://schemas.microsoft.com/office/drawing/2014/main" id="{64E3BCA9-4C38-5E4D-95A5-36202D51977D}"/>
                </a:ext>
              </a:extLst>
            </p:cNvPr>
            <p:cNvSpPr/>
            <p:nvPr/>
          </p:nvSpPr>
          <p:spPr>
            <a:xfrm>
              <a:off x="8070470" y="4727513"/>
              <a:ext cx="1689860" cy="177880"/>
            </a:xfrm>
            <a:custGeom>
              <a:avLst/>
              <a:gdLst>
                <a:gd name="connsiteX0" fmla="*/ 0 w 1689860"/>
                <a:gd name="connsiteY0" fmla="*/ 0 h 177880"/>
                <a:gd name="connsiteX1" fmla="*/ 1689860 w 1689860"/>
                <a:gd name="connsiteY1" fmla="*/ 0 h 177880"/>
                <a:gd name="connsiteX2" fmla="*/ 1689860 w 1689860"/>
                <a:gd name="connsiteY2" fmla="*/ 177880 h 177880"/>
                <a:gd name="connsiteX3" fmla="*/ 0 w 1689860"/>
                <a:gd name="connsiteY3" fmla="*/ 177880 h 177880"/>
              </a:gdLst>
              <a:ahLst/>
              <a:cxnLst>
                <a:cxn ang="0">
                  <a:pos x="connsiteX0" y="connsiteY0"/>
                </a:cxn>
                <a:cxn ang="0">
                  <a:pos x="connsiteX1" y="connsiteY1"/>
                </a:cxn>
                <a:cxn ang="0">
                  <a:pos x="connsiteX2" y="connsiteY2"/>
                </a:cxn>
                <a:cxn ang="0">
                  <a:pos x="connsiteX3" y="connsiteY3"/>
                </a:cxn>
              </a:cxnLst>
              <a:rect l="l" t="t" r="r" b="b"/>
              <a:pathLst>
                <a:path w="1689860" h="177880">
                  <a:moveTo>
                    <a:pt x="0" y="0"/>
                  </a:moveTo>
                  <a:lnTo>
                    <a:pt x="1689860" y="0"/>
                  </a:lnTo>
                  <a:lnTo>
                    <a:pt x="1689860" y="177880"/>
                  </a:lnTo>
                  <a:lnTo>
                    <a:pt x="0" y="177880"/>
                  </a:lnTo>
                  <a:close/>
                </a:path>
              </a:pathLst>
            </a:custGeom>
            <a:grpFill/>
            <a:ln w="44450" cap="flat">
              <a:noFill/>
              <a:prstDash val="solid"/>
              <a:miter/>
            </a:ln>
          </p:spPr>
          <p:txBody>
            <a:bodyPr rtlCol="0" anchor="ctr"/>
            <a:lstStyle/>
            <a:p>
              <a:endParaRPr lang="en-NL"/>
            </a:p>
          </p:txBody>
        </p:sp>
      </p:grpSp>
      <p:sp>
        <p:nvSpPr>
          <p:cNvPr id="39" name="TextBox 38">
            <a:extLst>
              <a:ext uri="{FF2B5EF4-FFF2-40B4-BE49-F238E27FC236}">
                <a16:creationId xmlns:a16="http://schemas.microsoft.com/office/drawing/2014/main" id="{27C353ED-ED9D-A546-AC45-7FCE2AB1EFC0}"/>
              </a:ext>
            </a:extLst>
          </p:cNvPr>
          <p:cNvSpPr txBox="1"/>
          <p:nvPr/>
        </p:nvSpPr>
        <p:spPr>
          <a:xfrm>
            <a:off x="8001000" y="3259723"/>
            <a:ext cx="1673856" cy="338554"/>
          </a:xfrm>
          <a:prstGeom prst="rect">
            <a:avLst/>
          </a:prstGeom>
          <a:noFill/>
        </p:spPr>
        <p:txBody>
          <a:bodyPr wrap="none" rtlCol="0">
            <a:spAutoFit/>
          </a:bodyPr>
          <a:lstStyle/>
          <a:p>
            <a:r>
              <a:rPr lang="en-NL" sz="1600" b="1" dirty="0">
                <a:solidFill>
                  <a:srgbClr val="002A5A"/>
                </a:solidFill>
                <a:latin typeface="Roboto" panose="02000000000000000000" pitchFamily="2" charset="0"/>
                <a:ea typeface="Roboto" panose="02000000000000000000" pitchFamily="2" charset="0"/>
              </a:rPr>
              <a:t>ISO 27001:20</a:t>
            </a:r>
            <a:r>
              <a:rPr lang="en-US" sz="1600" b="1" dirty="0">
                <a:solidFill>
                  <a:srgbClr val="002A5A"/>
                </a:solidFill>
                <a:latin typeface="Roboto" panose="02000000000000000000" pitchFamily="2" charset="0"/>
                <a:ea typeface="Roboto" panose="02000000000000000000" pitchFamily="2" charset="0"/>
              </a:rPr>
              <a:t>22</a:t>
            </a:r>
            <a:endParaRPr lang="en-NL" sz="1600" b="1" dirty="0">
              <a:solidFill>
                <a:srgbClr val="002A5A"/>
              </a:solidFill>
              <a:latin typeface="Roboto" panose="02000000000000000000" pitchFamily="2" charset="0"/>
              <a:ea typeface="Roboto" panose="02000000000000000000" pitchFamily="2" charset="0"/>
            </a:endParaRPr>
          </a:p>
        </p:txBody>
      </p:sp>
      <p:sp>
        <p:nvSpPr>
          <p:cNvPr id="2" name="Slide Number Placeholder 1">
            <a:extLst>
              <a:ext uri="{FF2B5EF4-FFF2-40B4-BE49-F238E27FC236}">
                <a16:creationId xmlns:a16="http://schemas.microsoft.com/office/drawing/2014/main" id="{7A2B78DB-EDAC-4DE4-A9C6-A927C9635268}"/>
              </a:ext>
            </a:extLst>
          </p:cNvPr>
          <p:cNvSpPr>
            <a:spLocks noGrp="1"/>
          </p:cNvSpPr>
          <p:nvPr>
            <p:ph type="sldNum" sz="quarter" idx="12"/>
          </p:nvPr>
        </p:nvSpPr>
        <p:spPr/>
        <p:txBody>
          <a:bodyPr/>
          <a:lstStyle/>
          <a:p>
            <a:pPr>
              <a:defRPr/>
            </a:pPr>
            <a:r>
              <a:rPr lang="nl-NL"/>
              <a:t>0</a:t>
            </a:r>
            <a:fld id="{858E763E-C1F5-433F-AD86-2BCC4D2F67EC}" type="slidenum">
              <a:rPr lang="nl-NL" smtClean="0"/>
              <a:pPr>
                <a:defRPr/>
              </a:pPr>
              <a:t>9</a:t>
            </a:fld>
            <a:endParaRPr lang="nl-NL"/>
          </a:p>
        </p:txBody>
      </p:sp>
    </p:spTree>
    <p:extLst>
      <p:ext uri="{BB962C8B-B14F-4D97-AF65-F5344CB8AC3E}">
        <p14:creationId xmlns:p14="http://schemas.microsoft.com/office/powerpoint/2010/main" val="18998583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7.2 Physical access control &amp; biometrics</a:t>
            </a:r>
            <a:endParaRPr lang="en-NL" sz="2400" b="1" dirty="0">
              <a:solidFill>
                <a:schemeClr val="bg1"/>
              </a:solidFill>
              <a:latin typeface="Montserrat SemiBold" panose="00000700000000000000" pitchFamily="2" charset="0"/>
            </a:endParaRPr>
          </a:p>
        </p:txBody>
      </p:sp>
      <p:pic>
        <p:nvPicPr>
          <p:cNvPr id="3" name="Graphic 2" descr="Employee badge">
            <a:extLst>
              <a:ext uri="{FF2B5EF4-FFF2-40B4-BE49-F238E27FC236}">
                <a16:creationId xmlns:a16="http://schemas.microsoft.com/office/drawing/2014/main" id="{A2E6838C-7426-CD4A-A8A5-81BD47B587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246" y="1548246"/>
            <a:ext cx="2008909" cy="2008909"/>
          </a:xfrm>
          <a:prstGeom prst="rect">
            <a:avLst/>
          </a:prstGeom>
        </p:spPr>
      </p:pic>
      <p:pic>
        <p:nvPicPr>
          <p:cNvPr id="13" name="Graphic 12" descr="Open folder">
            <a:extLst>
              <a:ext uri="{FF2B5EF4-FFF2-40B4-BE49-F238E27FC236}">
                <a16:creationId xmlns:a16="http://schemas.microsoft.com/office/drawing/2014/main" id="{B12F2C10-1E9C-A545-968E-47F3AFC569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296" y="4772891"/>
            <a:ext cx="2008909" cy="2008909"/>
          </a:xfrm>
          <a:prstGeom prst="rect">
            <a:avLst/>
          </a:prstGeom>
        </p:spPr>
      </p:pic>
      <p:sp>
        <p:nvSpPr>
          <p:cNvPr id="37" name="Rectangle 36">
            <a:extLst>
              <a:ext uri="{FF2B5EF4-FFF2-40B4-BE49-F238E27FC236}">
                <a16:creationId xmlns:a16="http://schemas.microsoft.com/office/drawing/2014/main" id="{D35FA12F-9770-1A48-AAB7-C79FACD8D6A6}"/>
              </a:ext>
            </a:extLst>
          </p:cNvPr>
          <p:cNvSpPr/>
          <p:nvPr/>
        </p:nvSpPr>
        <p:spPr>
          <a:xfrm>
            <a:off x="2433205" y="2133600"/>
            <a:ext cx="5562600" cy="954107"/>
          </a:xfrm>
          <a:prstGeom prst="rect">
            <a:avLst/>
          </a:prstGeom>
        </p:spPr>
        <p:txBody>
          <a:bodyPr wrap="square">
            <a:spAutoFit/>
          </a:bodyPr>
          <a:lstStyle/>
          <a:p>
            <a:pPr>
              <a:buClr>
                <a:srgbClr val="002A5A"/>
              </a:buClr>
            </a:pPr>
            <a:r>
              <a:rPr lang="en-GB" sz="1400" b="1" dirty="0">
                <a:solidFill>
                  <a:srgbClr val="002A5A"/>
                </a:solidFill>
                <a:latin typeface="Roboto" panose="02000000000000000000" pitchFamily="2" charset="0"/>
                <a:ea typeface="Roboto" panose="02000000000000000000" pitchFamily="2" charset="0"/>
              </a:rPr>
              <a:t>Identification (who are you)</a:t>
            </a:r>
          </a:p>
          <a:p>
            <a:pPr>
              <a:buClr>
                <a:srgbClr val="002A5A"/>
              </a:buClr>
            </a:pPr>
            <a:endParaRPr lang="en-GB" sz="1400" b="1" dirty="0">
              <a:solidFill>
                <a:srgbClr val="002A5A"/>
              </a:solidFill>
              <a:latin typeface="Roboto" panose="02000000000000000000" pitchFamily="2" charset="0"/>
              <a:ea typeface="Roboto" panose="02000000000000000000" pitchFamily="2" charset="0"/>
            </a:endParaRP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Someone professes to have a certain identity</a:t>
            </a:r>
          </a:p>
          <a:p>
            <a:pPr marL="285750" indent="-2857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Uses user ID, badge or biometrics</a:t>
            </a:r>
          </a:p>
        </p:txBody>
      </p:sp>
      <p:sp>
        <p:nvSpPr>
          <p:cNvPr id="45" name="Rectangle 44">
            <a:extLst>
              <a:ext uri="{FF2B5EF4-FFF2-40B4-BE49-F238E27FC236}">
                <a16:creationId xmlns:a16="http://schemas.microsoft.com/office/drawing/2014/main" id="{303113BD-8448-6641-99C3-542DB9899806}"/>
              </a:ext>
            </a:extLst>
          </p:cNvPr>
          <p:cNvSpPr/>
          <p:nvPr/>
        </p:nvSpPr>
        <p:spPr>
          <a:xfrm>
            <a:off x="2433205" y="5227114"/>
            <a:ext cx="5562600" cy="954107"/>
          </a:xfrm>
          <a:prstGeom prst="rect">
            <a:avLst/>
          </a:prstGeom>
        </p:spPr>
        <p:txBody>
          <a:bodyPr wrap="square">
            <a:spAutoFit/>
          </a:bodyPr>
          <a:lstStyle/>
          <a:p>
            <a:pPr>
              <a:buClr>
                <a:srgbClr val="00B0F0"/>
              </a:buClr>
            </a:pPr>
            <a:r>
              <a:rPr lang="en-GB" sz="1400" b="1" dirty="0">
                <a:solidFill>
                  <a:srgbClr val="002A5A"/>
                </a:solidFill>
                <a:latin typeface="Roboto" panose="02000000000000000000" pitchFamily="2" charset="0"/>
                <a:ea typeface="Roboto" panose="02000000000000000000" pitchFamily="2" charset="0"/>
              </a:rPr>
              <a:t>Authorization (what rights do you have)</a:t>
            </a:r>
          </a:p>
          <a:p>
            <a:pPr>
              <a:buClr>
                <a:srgbClr val="002A5A"/>
              </a:buClr>
            </a:pPr>
            <a:endParaRPr lang="en-GB" sz="1400" b="1" dirty="0">
              <a:solidFill>
                <a:srgbClr val="002A5A"/>
              </a:solidFill>
              <a:latin typeface="Roboto" panose="02000000000000000000" pitchFamily="2" charset="0"/>
              <a:ea typeface="Roboto" panose="02000000000000000000" pitchFamily="2" charset="0"/>
            </a:endParaRPr>
          </a:p>
          <a:p>
            <a:pPr marL="171450" indent="-1714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Based on the identity and access control lists </a:t>
            </a:r>
            <a:br>
              <a:rPr lang="en-GB" sz="1400" dirty="0">
                <a:solidFill>
                  <a:srgbClr val="002A5A"/>
                </a:solidFill>
                <a:latin typeface="Roboto" panose="02000000000000000000" pitchFamily="2" charset="0"/>
                <a:ea typeface="Roboto" panose="02000000000000000000" pitchFamily="2" charset="0"/>
              </a:rPr>
            </a:br>
            <a:r>
              <a:rPr lang="en-GB" sz="1400" dirty="0">
                <a:solidFill>
                  <a:srgbClr val="002A5A"/>
                </a:solidFill>
                <a:latin typeface="Roboto" panose="02000000000000000000" pitchFamily="2" charset="0"/>
                <a:ea typeface="Roboto" panose="02000000000000000000" pitchFamily="2" charset="0"/>
              </a:rPr>
              <a:t>(ACL) your access will be controlled</a:t>
            </a:r>
          </a:p>
        </p:txBody>
      </p:sp>
      <p:sp>
        <p:nvSpPr>
          <p:cNvPr id="46" name="Rectangle 45">
            <a:extLst>
              <a:ext uri="{FF2B5EF4-FFF2-40B4-BE49-F238E27FC236}">
                <a16:creationId xmlns:a16="http://schemas.microsoft.com/office/drawing/2014/main" id="{842E4A86-39AA-0D4D-937B-14AB40BC0CD1}"/>
              </a:ext>
            </a:extLst>
          </p:cNvPr>
          <p:cNvSpPr/>
          <p:nvPr/>
        </p:nvSpPr>
        <p:spPr>
          <a:xfrm>
            <a:off x="8915400" y="2133600"/>
            <a:ext cx="5562600" cy="1169551"/>
          </a:xfrm>
          <a:prstGeom prst="rect">
            <a:avLst/>
          </a:prstGeom>
        </p:spPr>
        <p:txBody>
          <a:bodyPr wrap="square">
            <a:spAutoFit/>
          </a:bodyPr>
          <a:lstStyle/>
          <a:p>
            <a:pPr>
              <a:buClr>
                <a:srgbClr val="002A5A"/>
              </a:buClr>
            </a:pPr>
            <a:r>
              <a:rPr lang="en-GB" sz="1400" b="1" dirty="0">
                <a:solidFill>
                  <a:srgbClr val="002A5A"/>
                </a:solidFill>
                <a:latin typeface="Roboto" panose="02000000000000000000" pitchFamily="2" charset="0"/>
                <a:ea typeface="Roboto" panose="02000000000000000000" pitchFamily="2" charset="0"/>
              </a:rPr>
              <a:t>Biometrics</a:t>
            </a:r>
          </a:p>
          <a:p>
            <a:pPr>
              <a:buClr>
                <a:srgbClr val="002A5A"/>
              </a:buClr>
            </a:pPr>
            <a:endParaRPr lang="en-GB" sz="1400" b="1" dirty="0">
              <a:solidFill>
                <a:srgbClr val="002A5A"/>
              </a:solidFill>
              <a:latin typeface="Roboto" panose="02000000000000000000" pitchFamily="2" charset="0"/>
              <a:ea typeface="Roboto" panose="02000000000000000000" pitchFamily="2" charset="0"/>
            </a:endParaRPr>
          </a:p>
          <a:p>
            <a:pPr marL="171450" indent="-1714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False negative (type I)</a:t>
            </a:r>
          </a:p>
          <a:p>
            <a:pPr marL="171450" indent="-1714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False positive (type II)</a:t>
            </a:r>
          </a:p>
          <a:p>
            <a:pPr marL="171450" indent="-171450">
              <a:buClr>
                <a:srgbClr val="002A5A"/>
              </a:buClr>
              <a:buFont typeface="Arial" panose="020B0604020202020204" pitchFamily="34" charset="0"/>
              <a:buChar char="•"/>
            </a:pPr>
            <a:endParaRPr lang="en-GB" sz="1400" dirty="0">
              <a:solidFill>
                <a:srgbClr val="002A5A"/>
              </a:solidFill>
            </a:endParaRPr>
          </a:p>
        </p:txBody>
      </p:sp>
      <p:pic>
        <p:nvPicPr>
          <p:cNvPr id="47" name="Graphic 46" descr="Fingerprint">
            <a:extLst>
              <a:ext uri="{FF2B5EF4-FFF2-40B4-BE49-F238E27FC236}">
                <a16:creationId xmlns:a16="http://schemas.microsoft.com/office/drawing/2014/main" id="{A5F97878-59E1-3446-988E-EFC1770200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86600" y="1797470"/>
            <a:ext cx="1631530" cy="1631530"/>
          </a:xfrm>
          <a:prstGeom prst="rect">
            <a:avLst/>
          </a:prstGeom>
        </p:spPr>
      </p:pic>
      <p:cxnSp>
        <p:nvCxnSpPr>
          <p:cNvPr id="20" name="Straight Connector 19">
            <a:extLst>
              <a:ext uri="{FF2B5EF4-FFF2-40B4-BE49-F238E27FC236}">
                <a16:creationId xmlns:a16="http://schemas.microsoft.com/office/drawing/2014/main" id="{6689D804-B74E-7845-B5B6-5529729406F9}"/>
              </a:ext>
            </a:extLst>
          </p:cNvPr>
          <p:cNvCxnSpPr/>
          <p:nvPr/>
        </p:nvCxnSpPr>
        <p:spPr>
          <a:xfrm>
            <a:off x="6629400" y="1797470"/>
            <a:ext cx="0" cy="4638116"/>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69255B48-516C-3142-8B44-157C9601E486}"/>
              </a:ext>
            </a:extLst>
          </p:cNvPr>
          <p:cNvSpPr/>
          <p:nvPr/>
        </p:nvSpPr>
        <p:spPr>
          <a:xfrm>
            <a:off x="228600" y="1371600"/>
            <a:ext cx="5334000" cy="307777"/>
          </a:xfrm>
          <a:prstGeom prst="rect">
            <a:avLst/>
          </a:prstGeom>
        </p:spPr>
        <p:txBody>
          <a:bodyPr wrap="square">
            <a:spAutoFit/>
          </a:bodyPr>
          <a:lstStyle/>
          <a:p>
            <a:pPr>
              <a:buClr>
                <a:srgbClr val="00B0F0"/>
              </a:buClr>
            </a:pPr>
            <a:r>
              <a:rPr lang="en-GB" sz="1400" b="1" dirty="0">
                <a:solidFill>
                  <a:srgbClr val="002A5A"/>
                </a:solidFill>
                <a:latin typeface="Roboto" panose="02000000000000000000" pitchFamily="2" charset="0"/>
                <a:ea typeface="Roboto" panose="02000000000000000000" pitchFamily="2" charset="0"/>
              </a:rPr>
              <a:t>Access control</a:t>
            </a:r>
          </a:p>
        </p:txBody>
      </p:sp>
      <p:sp>
        <p:nvSpPr>
          <p:cNvPr id="49" name="Rectangle 48">
            <a:extLst>
              <a:ext uri="{FF2B5EF4-FFF2-40B4-BE49-F238E27FC236}">
                <a16:creationId xmlns:a16="http://schemas.microsoft.com/office/drawing/2014/main" id="{BEE2818A-81C5-8E4C-9488-46A34303B9EE}"/>
              </a:ext>
            </a:extLst>
          </p:cNvPr>
          <p:cNvSpPr/>
          <p:nvPr/>
        </p:nvSpPr>
        <p:spPr>
          <a:xfrm>
            <a:off x="6738384" y="1394357"/>
            <a:ext cx="5334000" cy="307777"/>
          </a:xfrm>
          <a:prstGeom prst="rect">
            <a:avLst/>
          </a:prstGeom>
        </p:spPr>
        <p:txBody>
          <a:bodyPr wrap="square">
            <a:spAutoFit/>
          </a:bodyPr>
          <a:lstStyle/>
          <a:p>
            <a:pPr>
              <a:buClr>
                <a:srgbClr val="00B0F0"/>
              </a:buClr>
            </a:pPr>
            <a:r>
              <a:rPr lang="en-GB" sz="1400" b="1" dirty="0">
                <a:solidFill>
                  <a:srgbClr val="002A5A"/>
                </a:solidFill>
                <a:latin typeface="Roboto" panose="02000000000000000000" pitchFamily="2" charset="0"/>
                <a:ea typeface="Roboto" panose="02000000000000000000" pitchFamily="2" charset="0"/>
              </a:rPr>
              <a:t>Biometrics</a:t>
            </a:r>
          </a:p>
        </p:txBody>
      </p:sp>
      <p:sp>
        <p:nvSpPr>
          <p:cNvPr id="2" name="Slide Number Placeholder 1">
            <a:extLst>
              <a:ext uri="{FF2B5EF4-FFF2-40B4-BE49-F238E27FC236}">
                <a16:creationId xmlns:a16="http://schemas.microsoft.com/office/drawing/2014/main" id="{E38A578E-92C3-4891-BA8A-A95F3ECB3052}"/>
              </a:ext>
            </a:extLst>
          </p:cNvPr>
          <p:cNvSpPr>
            <a:spLocks noGrp="1"/>
          </p:cNvSpPr>
          <p:nvPr>
            <p:ph type="sldNum" sz="quarter" idx="12"/>
          </p:nvPr>
        </p:nvSpPr>
        <p:spPr/>
        <p:txBody>
          <a:bodyPr/>
          <a:lstStyle/>
          <a:p>
            <a:pPr>
              <a:defRPr/>
            </a:pPr>
            <a:r>
              <a:rPr lang="nl-NL" dirty="0"/>
              <a:t>0</a:t>
            </a:r>
            <a:fld id="{858E763E-C1F5-433F-AD86-2BCC4D2F67EC}" type="slidenum">
              <a:rPr lang="nl-NL" smtClean="0"/>
              <a:pPr>
                <a:defRPr/>
              </a:pPr>
              <a:t>90</a:t>
            </a:fld>
            <a:endParaRPr lang="nl-NL" dirty="0"/>
          </a:p>
        </p:txBody>
      </p:sp>
      <p:sp>
        <p:nvSpPr>
          <p:cNvPr id="14" name="Rectangle 13">
            <a:extLst>
              <a:ext uri="{FF2B5EF4-FFF2-40B4-BE49-F238E27FC236}">
                <a16:creationId xmlns:a16="http://schemas.microsoft.com/office/drawing/2014/main" id="{27A5C1D0-8545-E846-BFD4-C8F028A5380D}"/>
              </a:ext>
            </a:extLst>
          </p:cNvPr>
          <p:cNvSpPr/>
          <p:nvPr/>
        </p:nvSpPr>
        <p:spPr>
          <a:xfrm>
            <a:off x="2433205" y="3644324"/>
            <a:ext cx="5562600" cy="1169551"/>
          </a:xfrm>
          <a:prstGeom prst="rect">
            <a:avLst/>
          </a:prstGeom>
        </p:spPr>
        <p:txBody>
          <a:bodyPr wrap="square">
            <a:spAutoFit/>
          </a:bodyPr>
          <a:lstStyle/>
          <a:p>
            <a:pPr>
              <a:buClr>
                <a:srgbClr val="002A5A"/>
              </a:buClr>
            </a:pPr>
            <a:r>
              <a:rPr lang="en-GB" sz="1400" b="1" dirty="0">
                <a:solidFill>
                  <a:srgbClr val="002A5A"/>
                </a:solidFill>
                <a:latin typeface="Roboto" panose="02000000000000000000" pitchFamily="2" charset="0"/>
                <a:ea typeface="Roboto" panose="02000000000000000000" pitchFamily="2" charset="0"/>
              </a:rPr>
              <a:t>Authentication (what rights do you have)</a:t>
            </a:r>
          </a:p>
          <a:p>
            <a:pPr>
              <a:buClr>
                <a:srgbClr val="002A5A"/>
              </a:buClr>
            </a:pPr>
            <a:endParaRPr lang="en-GB" sz="1400" b="1" dirty="0">
              <a:solidFill>
                <a:srgbClr val="002A5A"/>
              </a:solidFill>
              <a:latin typeface="Roboto" panose="02000000000000000000" pitchFamily="2" charset="0"/>
              <a:ea typeface="Roboto" panose="02000000000000000000" pitchFamily="2" charset="0"/>
            </a:endParaRPr>
          </a:p>
          <a:p>
            <a:pPr marL="171450" indent="-1714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Something you have (badge, key…)</a:t>
            </a:r>
          </a:p>
          <a:p>
            <a:pPr marL="171450" indent="-1714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Something you know (pin, password…)</a:t>
            </a:r>
          </a:p>
          <a:p>
            <a:pPr marL="171450" indent="-171450">
              <a:buClr>
                <a:srgbClr val="002A5A"/>
              </a:buClr>
              <a:buFont typeface="Arial" panose="020B0604020202020204" pitchFamily="34" charset="0"/>
              <a:buChar char="•"/>
            </a:pPr>
            <a:r>
              <a:rPr lang="en-GB" sz="1400" dirty="0">
                <a:solidFill>
                  <a:srgbClr val="002A5A"/>
                </a:solidFill>
                <a:latin typeface="Roboto" panose="02000000000000000000" pitchFamily="2" charset="0"/>
                <a:ea typeface="Roboto" panose="02000000000000000000" pitchFamily="2" charset="0"/>
              </a:rPr>
              <a:t>Something you are (fingerprint, iris scan…)</a:t>
            </a:r>
          </a:p>
        </p:txBody>
      </p:sp>
      <p:pic>
        <p:nvPicPr>
          <p:cNvPr id="15" name="Graphic 14" descr="Fingerprint">
            <a:extLst>
              <a:ext uri="{FF2B5EF4-FFF2-40B4-BE49-F238E27FC236}">
                <a16:creationId xmlns:a16="http://schemas.microsoft.com/office/drawing/2014/main" id="{3B8DE9F4-3182-594A-B39D-B48799BF13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2006" y="3349258"/>
            <a:ext cx="1631530" cy="1631530"/>
          </a:xfrm>
          <a:prstGeom prst="rect">
            <a:avLst/>
          </a:prstGeom>
        </p:spPr>
      </p:pic>
    </p:spTree>
    <p:extLst>
      <p:ext uri="{BB962C8B-B14F-4D97-AF65-F5344CB8AC3E}">
        <p14:creationId xmlns:p14="http://schemas.microsoft.com/office/powerpoint/2010/main" val="17869453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44743"/>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Guidance for physical controls</a:t>
            </a:r>
            <a:endParaRPr lang="en-NL" sz="2400" b="1" dirty="0">
              <a:solidFill>
                <a:schemeClr val="bg1"/>
              </a:solidFill>
              <a:latin typeface="Montserrat SemiBold" panose="00000700000000000000" pitchFamily="2" charset="0"/>
            </a:endParaRPr>
          </a:p>
        </p:txBody>
      </p:sp>
      <p:sp>
        <p:nvSpPr>
          <p:cNvPr id="14" name="Rectangle 13">
            <a:extLst>
              <a:ext uri="{FF2B5EF4-FFF2-40B4-BE49-F238E27FC236}">
                <a16:creationId xmlns:a16="http://schemas.microsoft.com/office/drawing/2014/main" id="{7CE5F09C-2F66-B24D-B7BC-D0CCCF23D37E}"/>
              </a:ext>
            </a:extLst>
          </p:cNvPr>
          <p:cNvSpPr/>
          <p:nvPr/>
        </p:nvSpPr>
        <p:spPr>
          <a:xfrm>
            <a:off x="270425" y="4108047"/>
            <a:ext cx="2550695" cy="954107"/>
          </a:xfrm>
          <a:prstGeom prst="rect">
            <a:avLst/>
          </a:prstGeom>
        </p:spPr>
        <p:txBody>
          <a:bodyPr wrap="square">
            <a:spAutoFit/>
          </a:bodyPr>
          <a:lstStyle/>
          <a:p>
            <a:pPr algn="ctr">
              <a:buClr>
                <a:srgbClr val="00B0F0"/>
              </a:buClr>
            </a:pPr>
            <a:r>
              <a:rPr lang="en-GB" sz="1400" dirty="0">
                <a:solidFill>
                  <a:srgbClr val="002A5A"/>
                </a:solidFill>
                <a:latin typeface="Roboto" panose="02000000000000000000" pitchFamily="2" charset="0"/>
                <a:ea typeface="Roboto" panose="02000000000000000000" pitchFamily="2" charset="0"/>
              </a:rPr>
              <a:t>Check legislation when surveillance cameras and other privacy sensitive equipment is to be installed.</a:t>
            </a:r>
          </a:p>
        </p:txBody>
      </p:sp>
      <p:sp>
        <p:nvSpPr>
          <p:cNvPr id="15" name="Rectangle 14">
            <a:extLst>
              <a:ext uri="{FF2B5EF4-FFF2-40B4-BE49-F238E27FC236}">
                <a16:creationId xmlns:a16="http://schemas.microsoft.com/office/drawing/2014/main" id="{EE800B12-09ED-3442-AA59-E0E65EEE357A}"/>
              </a:ext>
            </a:extLst>
          </p:cNvPr>
          <p:cNvSpPr/>
          <p:nvPr/>
        </p:nvSpPr>
        <p:spPr>
          <a:xfrm>
            <a:off x="3289024" y="4128185"/>
            <a:ext cx="2819400" cy="1384995"/>
          </a:xfrm>
          <a:prstGeom prst="rect">
            <a:avLst/>
          </a:prstGeom>
        </p:spPr>
        <p:txBody>
          <a:bodyPr wrap="square">
            <a:spAutoFit/>
          </a:bodyPr>
          <a:lstStyle/>
          <a:p>
            <a:pPr algn="ctr">
              <a:buClr>
                <a:srgbClr val="00B0F0"/>
              </a:buClr>
            </a:pPr>
            <a:r>
              <a:rPr lang="en-GB" sz="1400" dirty="0">
                <a:solidFill>
                  <a:srgbClr val="002A5A"/>
                </a:solidFill>
                <a:latin typeface="Roboto" panose="02000000000000000000" pitchFamily="2" charset="0"/>
                <a:ea typeface="Roboto" panose="02000000000000000000" pitchFamily="2" charset="0"/>
              </a:rPr>
              <a:t>Access rights management needs a tight interface with the human resource department when personnel is hired, fired or when someone’s position within the organization changes.</a:t>
            </a:r>
          </a:p>
        </p:txBody>
      </p:sp>
      <p:sp>
        <p:nvSpPr>
          <p:cNvPr id="16" name="Rectangle 15">
            <a:extLst>
              <a:ext uri="{FF2B5EF4-FFF2-40B4-BE49-F238E27FC236}">
                <a16:creationId xmlns:a16="http://schemas.microsoft.com/office/drawing/2014/main" id="{DD220D6F-7786-7645-AFE9-9B113BB3F9E5}"/>
              </a:ext>
            </a:extLst>
          </p:cNvPr>
          <p:cNvSpPr/>
          <p:nvPr/>
        </p:nvSpPr>
        <p:spPr>
          <a:xfrm>
            <a:off x="6553201" y="4114267"/>
            <a:ext cx="2550695" cy="1169551"/>
          </a:xfrm>
          <a:prstGeom prst="rect">
            <a:avLst/>
          </a:prstGeom>
        </p:spPr>
        <p:txBody>
          <a:bodyPr wrap="square">
            <a:spAutoFit/>
          </a:bodyPr>
          <a:lstStyle/>
          <a:p>
            <a:pPr algn="ctr">
              <a:buClr>
                <a:srgbClr val="00B0F0"/>
              </a:buClr>
            </a:pPr>
            <a:r>
              <a:rPr lang="en-GB" sz="1400" dirty="0">
                <a:solidFill>
                  <a:srgbClr val="002A5A"/>
                </a:solidFill>
                <a:latin typeface="Roboto" panose="02000000000000000000" pitchFamily="2" charset="0"/>
                <a:ea typeface="Roboto" panose="02000000000000000000" pitchFamily="2" charset="0"/>
              </a:rPr>
              <a:t>Zoning helps to decide which parts of the organization need strict physical entry controls. For example a policy for a loading/unloading area.</a:t>
            </a:r>
          </a:p>
        </p:txBody>
      </p:sp>
      <p:pic>
        <p:nvPicPr>
          <p:cNvPr id="6" name="Graphic 5" descr="Court">
            <a:extLst>
              <a:ext uri="{FF2B5EF4-FFF2-40B4-BE49-F238E27FC236}">
                <a16:creationId xmlns:a16="http://schemas.microsoft.com/office/drawing/2014/main" id="{F6946D14-72FC-704A-ADD4-033BD6E827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7572" y="2050647"/>
            <a:ext cx="1676400" cy="1676400"/>
          </a:xfrm>
          <a:prstGeom prst="rect">
            <a:avLst/>
          </a:prstGeom>
        </p:spPr>
      </p:pic>
      <p:pic>
        <p:nvPicPr>
          <p:cNvPr id="8" name="Graphic 7" descr="Cycle with people">
            <a:extLst>
              <a:ext uri="{FF2B5EF4-FFF2-40B4-BE49-F238E27FC236}">
                <a16:creationId xmlns:a16="http://schemas.microsoft.com/office/drawing/2014/main" id="{E6D37D45-B8DC-AD49-83BA-2BCAFA3372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00653" y="2070785"/>
            <a:ext cx="1676400" cy="1676400"/>
          </a:xfrm>
          <a:prstGeom prst="rect">
            <a:avLst/>
          </a:prstGeom>
        </p:spPr>
      </p:pic>
      <p:grpSp>
        <p:nvGrpSpPr>
          <p:cNvPr id="11" name="Group 10">
            <a:extLst>
              <a:ext uri="{FF2B5EF4-FFF2-40B4-BE49-F238E27FC236}">
                <a16:creationId xmlns:a16="http://schemas.microsoft.com/office/drawing/2014/main" id="{E3B64C80-5970-EB45-9862-57A153A7541A}"/>
              </a:ext>
            </a:extLst>
          </p:cNvPr>
          <p:cNvGrpSpPr/>
          <p:nvPr/>
        </p:nvGrpSpPr>
        <p:grpSpPr>
          <a:xfrm>
            <a:off x="6553200" y="2056867"/>
            <a:ext cx="2550695" cy="1905000"/>
            <a:chOff x="8650704" y="1828800"/>
            <a:chExt cx="2550695" cy="2133600"/>
          </a:xfrm>
        </p:grpSpPr>
        <p:sp>
          <p:nvSpPr>
            <p:cNvPr id="9" name="Rectangle 8">
              <a:extLst>
                <a:ext uri="{FF2B5EF4-FFF2-40B4-BE49-F238E27FC236}">
                  <a16:creationId xmlns:a16="http://schemas.microsoft.com/office/drawing/2014/main" id="{5120AC3D-C228-8040-9952-5BB04748BF55}"/>
                </a:ext>
              </a:extLst>
            </p:cNvPr>
            <p:cNvSpPr/>
            <p:nvPr/>
          </p:nvSpPr>
          <p:spPr>
            <a:xfrm>
              <a:off x="8650704" y="1828800"/>
              <a:ext cx="2550695" cy="2133600"/>
            </a:xfrm>
            <a:prstGeom prst="rect">
              <a:avLst/>
            </a:prstGeom>
            <a:noFill/>
            <a:ln>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400"/>
            </a:p>
          </p:txBody>
        </p:sp>
        <p:sp>
          <p:nvSpPr>
            <p:cNvPr id="22" name="Rectangle 21">
              <a:extLst>
                <a:ext uri="{FF2B5EF4-FFF2-40B4-BE49-F238E27FC236}">
                  <a16:creationId xmlns:a16="http://schemas.microsoft.com/office/drawing/2014/main" id="{14868335-F477-9A47-9AFB-DB3D152EA8F1}"/>
                </a:ext>
              </a:extLst>
            </p:cNvPr>
            <p:cNvSpPr/>
            <p:nvPr/>
          </p:nvSpPr>
          <p:spPr>
            <a:xfrm>
              <a:off x="8855243" y="2015438"/>
              <a:ext cx="2071724" cy="420832"/>
            </a:xfrm>
            <a:prstGeom prst="rect">
              <a:avLst/>
            </a:prstGeom>
            <a:noFill/>
            <a:ln>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a:solidFill>
                    <a:srgbClr val="002A5A"/>
                  </a:solidFill>
                  <a:latin typeface="Roboto" panose="02000000000000000000" pitchFamily="2" charset="0"/>
                  <a:ea typeface="Roboto" panose="02000000000000000000" pitchFamily="2" charset="0"/>
                </a:rPr>
                <a:t>General entry</a:t>
              </a:r>
            </a:p>
          </p:txBody>
        </p:sp>
        <p:sp>
          <p:nvSpPr>
            <p:cNvPr id="23" name="Rectangle 22">
              <a:extLst>
                <a:ext uri="{FF2B5EF4-FFF2-40B4-BE49-F238E27FC236}">
                  <a16:creationId xmlns:a16="http://schemas.microsoft.com/office/drawing/2014/main" id="{7EF4ED74-945E-4445-921E-7B5E10619869}"/>
                </a:ext>
              </a:extLst>
            </p:cNvPr>
            <p:cNvSpPr/>
            <p:nvPr/>
          </p:nvSpPr>
          <p:spPr>
            <a:xfrm>
              <a:off x="8855243" y="2590800"/>
              <a:ext cx="2071724" cy="1224353"/>
            </a:xfrm>
            <a:prstGeom prst="rect">
              <a:avLst/>
            </a:prstGeom>
            <a:noFill/>
            <a:ln>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400">
                <a:solidFill>
                  <a:schemeClr val="tx1"/>
                </a:solidFill>
              </a:endParaRPr>
            </a:p>
          </p:txBody>
        </p:sp>
        <p:sp>
          <p:nvSpPr>
            <p:cNvPr id="24" name="Rectangle 23">
              <a:extLst>
                <a:ext uri="{FF2B5EF4-FFF2-40B4-BE49-F238E27FC236}">
                  <a16:creationId xmlns:a16="http://schemas.microsoft.com/office/drawing/2014/main" id="{7BC14269-FCF8-4C44-A517-39C4D27C4571}"/>
                </a:ext>
              </a:extLst>
            </p:cNvPr>
            <p:cNvSpPr/>
            <p:nvPr/>
          </p:nvSpPr>
          <p:spPr>
            <a:xfrm>
              <a:off x="8923421" y="3276600"/>
              <a:ext cx="1935367" cy="444759"/>
            </a:xfrm>
            <a:prstGeom prst="rect">
              <a:avLst/>
            </a:prstGeom>
            <a:noFill/>
            <a:ln>
              <a:solidFill>
                <a:srgbClr val="002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a:solidFill>
                    <a:srgbClr val="002A5A"/>
                  </a:solidFill>
                  <a:latin typeface="Roboto" panose="02000000000000000000" pitchFamily="2" charset="0"/>
                  <a:ea typeface="Roboto" panose="02000000000000000000" pitchFamily="2" charset="0"/>
                </a:rPr>
                <a:t>Datacenter</a:t>
              </a:r>
            </a:p>
          </p:txBody>
        </p:sp>
        <p:sp>
          <p:nvSpPr>
            <p:cNvPr id="10" name="TextBox 9">
              <a:extLst>
                <a:ext uri="{FF2B5EF4-FFF2-40B4-BE49-F238E27FC236}">
                  <a16:creationId xmlns:a16="http://schemas.microsoft.com/office/drawing/2014/main" id="{48762B10-B672-E644-B4B2-356700C58F5E}"/>
                </a:ext>
              </a:extLst>
            </p:cNvPr>
            <p:cNvSpPr txBox="1"/>
            <p:nvPr/>
          </p:nvSpPr>
          <p:spPr>
            <a:xfrm>
              <a:off x="9315371" y="2760021"/>
              <a:ext cx="1059906" cy="344710"/>
            </a:xfrm>
            <a:prstGeom prst="rect">
              <a:avLst/>
            </a:prstGeom>
            <a:noFill/>
          </p:spPr>
          <p:txBody>
            <a:bodyPr wrap="none" rtlCol="0">
              <a:spAutoFit/>
            </a:bodyPr>
            <a:lstStyle/>
            <a:p>
              <a:r>
                <a:rPr lang="en-NL" sz="1400">
                  <a:solidFill>
                    <a:srgbClr val="002A5A"/>
                  </a:solidFill>
                  <a:latin typeface="Roboto" panose="02000000000000000000" pitchFamily="2" charset="0"/>
                  <a:ea typeface="Roboto" panose="02000000000000000000" pitchFamily="2" charset="0"/>
                </a:rPr>
                <a:t>Operations</a:t>
              </a:r>
            </a:p>
          </p:txBody>
        </p:sp>
      </p:grpSp>
      <p:sp>
        <p:nvSpPr>
          <p:cNvPr id="27" name="Rectangle 26">
            <a:extLst>
              <a:ext uri="{FF2B5EF4-FFF2-40B4-BE49-F238E27FC236}">
                <a16:creationId xmlns:a16="http://schemas.microsoft.com/office/drawing/2014/main" id="{6CBD9731-FC47-8B4B-A81C-E683D51AAA68}"/>
              </a:ext>
            </a:extLst>
          </p:cNvPr>
          <p:cNvSpPr/>
          <p:nvPr/>
        </p:nvSpPr>
        <p:spPr>
          <a:xfrm>
            <a:off x="9370880" y="4130763"/>
            <a:ext cx="2550695" cy="2462213"/>
          </a:xfrm>
          <a:prstGeom prst="rect">
            <a:avLst/>
          </a:prstGeom>
        </p:spPr>
        <p:txBody>
          <a:bodyPr wrap="square">
            <a:spAutoFit/>
          </a:bodyPr>
          <a:lstStyle/>
          <a:p>
            <a:pPr algn="ctr">
              <a:buClr>
                <a:srgbClr val="00B0F0"/>
              </a:buClr>
            </a:pPr>
            <a:r>
              <a:rPr lang="en-GB" sz="1400" dirty="0">
                <a:solidFill>
                  <a:srgbClr val="002A5A"/>
                </a:solidFill>
                <a:latin typeface="Roboto" panose="02000000000000000000" pitchFamily="2" charset="0"/>
                <a:ea typeface="Roboto" panose="02000000000000000000" pitchFamily="2" charset="0"/>
              </a:rPr>
              <a:t>Physical controls are often managed by the organization’s facilities management department. To optimize these controls for the protection of information the security officer/manager, the ICT manager and the facility manager should closely work together on this subject.</a:t>
            </a:r>
          </a:p>
        </p:txBody>
      </p:sp>
      <p:pic>
        <p:nvPicPr>
          <p:cNvPr id="17" name="Graphic 16" descr="Gears">
            <a:extLst>
              <a:ext uri="{FF2B5EF4-FFF2-40B4-BE49-F238E27FC236}">
                <a16:creationId xmlns:a16="http://schemas.microsoft.com/office/drawing/2014/main" id="{AFFB3341-A460-1B49-BE1A-3F64C679BC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09583" y="2153996"/>
            <a:ext cx="1676400" cy="1676400"/>
          </a:xfrm>
          <a:prstGeom prst="rect">
            <a:avLst/>
          </a:prstGeom>
        </p:spPr>
      </p:pic>
      <p:sp>
        <p:nvSpPr>
          <p:cNvPr id="2" name="Slide Number Placeholder 1">
            <a:extLst>
              <a:ext uri="{FF2B5EF4-FFF2-40B4-BE49-F238E27FC236}">
                <a16:creationId xmlns:a16="http://schemas.microsoft.com/office/drawing/2014/main" id="{F3F841A1-B3A8-43ED-ADD7-23A3C5BB44D4}"/>
              </a:ext>
            </a:extLst>
          </p:cNvPr>
          <p:cNvSpPr>
            <a:spLocks noGrp="1"/>
          </p:cNvSpPr>
          <p:nvPr>
            <p:ph type="sldNum" sz="quarter" idx="12"/>
          </p:nvPr>
        </p:nvSpPr>
        <p:spPr/>
        <p:txBody>
          <a:bodyPr/>
          <a:lstStyle/>
          <a:p>
            <a:pPr>
              <a:defRPr/>
            </a:pPr>
            <a:r>
              <a:rPr lang="nl-NL" dirty="0"/>
              <a:t>0</a:t>
            </a:r>
            <a:fld id="{858E763E-C1F5-433F-AD86-2BCC4D2F67EC}" type="slidenum">
              <a:rPr lang="nl-NL" smtClean="0"/>
              <a:pPr>
                <a:defRPr/>
              </a:pPr>
              <a:t>91</a:t>
            </a:fld>
            <a:endParaRPr lang="nl-NL" dirty="0"/>
          </a:p>
        </p:txBody>
      </p:sp>
    </p:spTree>
    <p:extLst>
      <p:ext uri="{BB962C8B-B14F-4D97-AF65-F5344CB8AC3E}">
        <p14:creationId xmlns:p14="http://schemas.microsoft.com/office/powerpoint/2010/main" val="30149088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Guidance for physical controls</a:t>
            </a:r>
            <a:endParaRPr lang="en-NL" sz="2400" b="1" dirty="0">
              <a:solidFill>
                <a:schemeClr val="bg1"/>
              </a:solidFill>
              <a:latin typeface="Montserrat SemiBold" panose="00000700000000000000" pitchFamily="2" charset="0"/>
            </a:endParaRPr>
          </a:p>
        </p:txBody>
      </p:sp>
      <p:sp>
        <p:nvSpPr>
          <p:cNvPr id="14" name="Rectangle 13">
            <a:extLst>
              <a:ext uri="{FF2B5EF4-FFF2-40B4-BE49-F238E27FC236}">
                <a16:creationId xmlns:a16="http://schemas.microsoft.com/office/drawing/2014/main" id="{7CE5F09C-2F66-B24D-B7BC-D0CCCF23D37E}"/>
              </a:ext>
            </a:extLst>
          </p:cNvPr>
          <p:cNvSpPr/>
          <p:nvPr/>
        </p:nvSpPr>
        <p:spPr>
          <a:xfrm>
            <a:off x="6593305" y="4016827"/>
            <a:ext cx="2550695" cy="954107"/>
          </a:xfrm>
          <a:prstGeom prst="rect">
            <a:avLst/>
          </a:prstGeom>
        </p:spPr>
        <p:txBody>
          <a:bodyPr wrap="square">
            <a:spAutoFit/>
          </a:bodyPr>
          <a:lstStyle/>
          <a:p>
            <a:pPr algn="ctr">
              <a:buClr>
                <a:srgbClr val="00B0F0"/>
              </a:buClr>
            </a:pPr>
            <a:r>
              <a:rPr lang="en-GB" sz="1400" dirty="0">
                <a:solidFill>
                  <a:srgbClr val="002A5A"/>
                </a:solidFill>
                <a:latin typeface="Roboto" panose="02000000000000000000" pitchFamily="2" charset="0"/>
                <a:ea typeface="Roboto" panose="02000000000000000000" pitchFamily="2" charset="0"/>
              </a:rPr>
              <a:t>A thorough environmental risk assessment should dictate what kind of physical entry controls are required.</a:t>
            </a:r>
          </a:p>
        </p:txBody>
      </p:sp>
      <p:sp>
        <p:nvSpPr>
          <p:cNvPr id="15" name="Rectangle 14">
            <a:extLst>
              <a:ext uri="{FF2B5EF4-FFF2-40B4-BE49-F238E27FC236}">
                <a16:creationId xmlns:a16="http://schemas.microsoft.com/office/drawing/2014/main" id="{EE800B12-09ED-3442-AA59-E0E65EEE357A}"/>
              </a:ext>
            </a:extLst>
          </p:cNvPr>
          <p:cNvSpPr/>
          <p:nvPr/>
        </p:nvSpPr>
        <p:spPr>
          <a:xfrm>
            <a:off x="144790" y="4021594"/>
            <a:ext cx="2819400" cy="1815882"/>
          </a:xfrm>
          <a:prstGeom prst="rect">
            <a:avLst/>
          </a:prstGeom>
        </p:spPr>
        <p:txBody>
          <a:bodyPr wrap="square">
            <a:spAutoFit/>
          </a:bodyPr>
          <a:lstStyle/>
          <a:p>
            <a:pPr algn="ctr">
              <a:buClr>
                <a:srgbClr val="00B0F0"/>
              </a:buClr>
            </a:pPr>
            <a:r>
              <a:rPr lang="en-GB" sz="1400" dirty="0">
                <a:solidFill>
                  <a:srgbClr val="002A5A"/>
                </a:solidFill>
                <a:latin typeface="Roboto" panose="02000000000000000000" pitchFamily="2" charset="0"/>
                <a:ea typeface="Roboto" panose="02000000000000000000" pitchFamily="2" charset="0"/>
              </a:rPr>
              <a:t>IT systems are very vulnerable to electrical power problems. A back-up power supply (uninterruptible power supply – UPS – for short outages and no-break systems – generators – for longer outages) is always required.</a:t>
            </a:r>
          </a:p>
        </p:txBody>
      </p:sp>
      <p:sp>
        <p:nvSpPr>
          <p:cNvPr id="16" name="Rectangle 15">
            <a:extLst>
              <a:ext uri="{FF2B5EF4-FFF2-40B4-BE49-F238E27FC236}">
                <a16:creationId xmlns:a16="http://schemas.microsoft.com/office/drawing/2014/main" id="{DD220D6F-7786-7645-AFE9-9B113BB3F9E5}"/>
              </a:ext>
            </a:extLst>
          </p:cNvPr>
          <p:cNvSpPr/>
          <p:nvPr/>
        </p:nvSpPr>
        <p:spPr>
          <a:xfrm>
            <a:off x="3363505" y="4021594"/>
            <a:ext cx="2550695" cy="1815882"/>
          </a:xfrm>
          <a:prstGeom prst="rect">
            <a:avLst/>
          </a:prstGeom>
        </p:spPr>
        <p:txBody>
          <a:bodyPr wrap="square">
            <a:spAutoFit/>
          </a:bodyPr>
          <a:lstStyle/>
          <a:p>
            <a:pPr algn="ctr">
              <a:buClr>
                <a:srgbClr val="00B0F0"/>
              </a:buClr>
            </a:pPr>
            <a:r>
              <a:rPr lang="en-GB" sz="1400" dirty="0">
                <a:solidFill>
                  <a:srgbClr val="002A5A"/>
                </a:solidFill>
                <a:latin typeface="Roboto" panose="02000000000000000000" pitchFamily="2" charset="0"/>
                <a:ea typeface="Roboto" panose="02000000000000000000" pitchFamily="2" charset="0"/>
              </a:rPr>
              <a:t>Building management systems – controlling power, lighting, access, temperature etc. – are computer systems themselves. These need the same protection as other computer systems within the organization.</a:t>
            </a:r>
          </a:p>
        </p:txBody>
      </p:sp>
      <p:sp>
        <p:nvSpPr>
          <p:cNvPr id="29" name="Rectangle 28">
            <a:extLst>
              <a:ext uri="{FF2B5EF4-FFF2-40B4-BE49-F238E27FC236}">
                <a16:creationId xmlns:a16="http://schemas.microsoft.com/office/drawing/2014/main" id="{9993662F-1F79-2247-B115-E33B2F0FD772}"/>
              </a:ext>
            </a:extLst>
          </p:cNvPr>
          <p:cNvSpPr/>
          <p:nvPr/>
        </p:nvSpPr>
        <p:spPr>
          <a:xfrm>
            <a:off x="9372435" y="4016827"/>
            <a:ext cx="2550695" cy="954107"/>
          </a:xfrm>
          <a:prstGeom prst="rect">
            <a:avLst/>
          </a:prstGeom>
        </p:spPr>
        <p:txBody>
          <a:bodyPr wrap="square">
            <a:spAutoFit/>
          </a:bodyPr>
          <a:lstStyle/>
          <a:p>
            <a:pPr algn="ctr">
              <a:buClr>
                <a:srgbClr val="00B0F0"/>
              </a:buClr>
            </a:pPr>
            <a:r>
              <a:rPr lang="en-GB" sz="1400" dirty="0">
                <a:solidFill>
                  <a:srgbClr val="002A5A"/>
                </a:solidFill>
                <a:latin typeface="Roboto" panose="02000000000000000000" pitchFamily="2" charset="0"/>
                <a:ea typeface="Roboto" panose="02000000000000000000" pitchFamily="2" charset="0"/>
              </a:rPr>
              <a:t>Physical barriers should not obstruct personnel leaving the premises in case of an emergency.</a:t>
            </a:r>
          </a:p>
        </p:txBody>
      </p:sp>
      <p:pic>
        <p:nvPicPr>
          <p:cNvPr id="3" name="Graphic 2" descr="Plug">
            <a:extLst>
              <a:ext uri="{FF2B5EF4-FFF2-40B4-BE49-F238E27FC236}">
                <a16:creationId xmlns:a16="http://schemas.microsoft.com/office/drawing/2014/main" id="{32124D0F-4277-9247-A64C-BBCEF88348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017" y="2070785"/>
            <a:ext cx="1676400" cy="1676400"/>
          </a:xfrm>
          <a:prstGeom prst="rect">
            <a:avLst/>
          </a:prstGeom>
        </p:spPr>
      </p:pic>
      <p:pic>
        <p:nvPicPr>
          <p:cNvPr id="12" name="Graphic 11" descr="High temperature">
            <a:extLst>
              <a:ext uri="{FF2B5EF4-FFF2-40B4-BE49-F238E27FC236}">
                <a16:creationId xmlns:a16="http://schemas.microsoft.com/office/drawing/2014/main" id="{010DC1D4-F868-0643-8429-4C7D09D06B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00652" y="2070785"/>
            <a:ext cx="1676400" cy="1676400"/>
          </a:xfrm>
          <a:prstGeom prst="rect">
            <a:avLst/>
          </a:prstGeom>
        </p:spPr>
      </p:pic>
      <p:pic>
        <p:nvPicPr>
          <p:cNvPr id="30" name="Graphic 29" descr="Customer review RTL">
            <a:extLst>
              <a:ext uri="{FF2B5EF4-FFF2-40B4-BE49-F238E27FC236}">
                <a16:creationId xmlns:a16="http://schemas.microsoft.com/office/drawing/2014/main" id="{673F900F-FB84-5346-A9D9-B57A5827045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98397" y="2070785"/>
            <a:ext cx="1676400" cy="1676400"/>
          </a:xfrm>
          <a:prstGeom prst="rect">
            <a:avLst/>
          </a:prstGeom>
        </p:spPr>
      </p:pic>
      <p:pic>
        <p:nvPicPr>
          <p:cNvPr id="32" name="Graphic 31" descr="Fence">
            <a:extLst>
              <a:ext uri="{FF2B5EF4-FFF2-40B4-BE49-F238E27FC236}">
                <a16:creationId xmlns:a16="http://schemas.microsoft.com/office/drawing/2014/main" id="{ED16A582-AB01-B047-80CF-B3952E32E2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09583" y="2070785"/>
            <a:ext cx="1676400" cy="1676400"/>
          </a:xfrm>
          <a:prstGeom prst="rect">
            <a:avLst/>
          </a:prstGeom>
        </p:spPr>
      </p:pic>
      <p:sp>
        <p:nvSpPr>
          <p:cNvPr id="2" name="Slide Number Placeholder 1">
            <a:extLst>
              <a:ext uri="{FF2B5EF4-FFF2-40B4-BE49-F238E27FC236}">
                <a16:creationId xmlns:a16="http://schemas.microsoft.com/office/drawing/2014/main" id="{3D4FF16F-926E-47B2-A739-F4F429B1D6A0}"/>
              </a:ext>
            </a:extLst>
          </p:cNvPr>
          <p:cNvSpPr>
            <a:spLocks noGrp="1"/>
          </p:cNvSpPr>
          <p:nvPr>
            <p:ph type="sldNum" sz="quarter" idx="12"/>
          </p:nvPr>
        </p:nvSpPr>
        <p:spPr/>
        <p:txBody>
          <a:bodyPr/>
          <a:lstStyle/>
          <a:p>
            <a:pPr>
              <a:defRPr/>
            </a:pPr>
            <a:r>
              <a:rPr lang="nl-NL" dirty="0"/>
              <a:t>092</a:t>
            </a:r>
          </a:p>
        </p:txBody>
      </p:sp>
    </p:spTree>
    <p:extLst>
      <p:ext uri="{BB962C8B-B14F-4D97-AF65-F5344CB8AC3E}">
        <p14:creationId xmlns:p14="http://schemas.microsoft.com/office/powerpoint/2010/main" val="32740209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and Round Single Corner of Rectangle 5">
            <a:extLst>
              <a:ext uri="{FF2B5EF4-FFF2-40B4-BE49-F238E27FC236}">
                <a16:creationId xmlns:a16="http://schemas.microsoft.com/office/drawing/2014/main" id="{227938BC-7310-E141-A10F-2C7516D84386}"/>
              </a:ext>
            </a:extLst>
          </p:cNvPr>
          <p:cNvSpPr/>
          <p:nvPr/>
        </p:nvSpPr>
        <p:spPr>
          <a:xfrm flipV="1">
            <a:off x="0" y="-1"/>
            <a:ext cx="12192000" cy="6858000"/>
          </a:xfrm>
          <a:prstGeom prst="snipRoundRect">
            <a:avLst>
              <a:gd name="adj1" fmla="val 0"/>
              <a:gd name="adj2" fmla="val 159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Snip and Round Single Corner of Rectangle 3">
            <a:extLst>
              <a:ext uri="{FF2B5EF4-FFF2-40B4-BE49-F238E27FC236}">
                <a16:creationId xmlns:a16="http://schemas.microsoft.com/office/drawing/2014/main" id="{2F05C2B1-71D7-954A-9722-0A0D8979BACE}"/>
              </a:ext>
            </a:extLst>
          </p:cNvPr>
          <p:cNvSpPr/>
          <p:nvPr/>
        </p:nvSpPr>
        <p:spPr>
          <a:xfrm flipV="1">
            <a:off x="0" y="647700"/>
            <a:ext cx="11582400" cy="5562600"/>
          </a:xfrm>
          <a:prstGeom prst="snipRoundRect">
            <a:avLst>
              <a:gd name="adj1" fmla="val 0"/>
              <a:gd name="adj2" fmla="val 16667"/>
            </a:avLst>
          </a:prstGeom>
          <a:solidFill>
            <a:srgbClr val="022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D5E4EEEE-5DCF-0C4F-BF09-5D26ECD57A5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38200" y="2617887"/>
            <a:ext cx="1689033" cy="1622226"/>
          </a:xfrm>
          <a:prstGeom prst="rect">
            <a:avLst/>
          </a:prstGeom>
        </p:spPr>
      </p:pic>
      <p:sp>
        <p:nvSpPr>
          <p:cNvPr id="2" name="Rectangle 1">
            <a:extLst>
              <a:ext uri="{FF2B5EF4-FFF2-40B4-BE49-F238E27FC236}">
                <a16:creationId xmlns:a16="http://schemas.microsoft.com/office/drawing/2014/main" id="{AB8AFE96-8632-A045-AAD2-EE5EA7622124}"/>
              </a:ext>
            </a:extLst>
          </p:cNvPr>
          <p:cNvSpPr/>
          <p:nvPr/>
        </p:nvSpPr>
        <p:spPr>
          <a:xfrm>
            <a:off x="3365433" y="3044278"/>
            <a:ext cx="5908990" cy="769441"/>
          </a:xfrm>
          <a:prstGeom prst="rect">
            <a:avLst/>
          </a:prstGeom>
        </p:spPr>
        <p:txBody>
          <a:bodyPr wrap="none">
            <a:spAutoFit/>
          </a:bodyPr>
          <a:lstStyle/>
          <a:p>
            <a:r>
              <a:rPr lang="en-US" sz="4400" dirty="0">
                <a:solidFill>
                  <a:schemeClr val="bg1"/>
                </a:solidFill>
                <a:latin typeface="Montserrat SemiBold" panose="00000700000000000000" pitchFamily="2" charset="0"/>
                <a:cs typeface="Arial" panose="020B0604020202020204" pitchFamily="34" charset="0"/>
              </a:rPr>
              <a:t>3.3. People controls</a:t>
            </a:r>
          </a:p>
        </p:txBody>
      </p:sp>
    </p:spTree>
    <p:extLst>
      <p:ext uri="{BB962C8B-B14F-4D97-AF65-F5344CB8AC3E}">
        <p14:creationId xmlns:p14="http://schemas.microsoft.com/office/powerpoint/2010/main" val="19760768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22C2F8-882F-2E4E-B970-311C45061C74}"/>
              </a:ext>
            </a:extLst>
          </p:cNvPr>
          <p:cNvSpPr/>
          <p:nvPr/>
        </p:nvSpPr>
        <p:spPr>
          <a:xfrm>
            <a:off x="-15240" y="1676400"/>
            <a:ext cx="12192000" cy="381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Examples of people controls</a:t>
            </a:r>
            <a:endParaRPr lang="en-NL" sz="2400" b="1" dirty="0">
              <a:solidFill>
                <a:schemeClr val="bg1"/>
              </a:solidFill>
              <a:latin typeface="Montserrat SemiBold" panose="00000700000000000000" pitchFamily="2" charset="0"/>
            </a:endParaRPr>
          </a:p>
        </p:txBody>
      </p:sp>
      <p:sp>
        <p:nvSpPr>
          <p:cNvPr id="11" name="Text Box 5">
            <a:extLst>
              <a:ext uri="{FF2B5EF4-FFF2-40B4-BE49-F238E27FC236}">
                <a16:creationId xmlns:a16="http://schemas.microsoft.com/office/drawing/2014/main" id="{A3D5239A-D537-524C-BB84-8B53017D29C4}"/>
              </a:ext>
            </a:extLst>
          </p:cNvPr>
          <p:cNvSpPr txBox="1">
            <a:spLocks noChangeArrowheads="1"/>
          </p:cNvSpPr>
          <p:nvPr/>
        </p:nvSpPr>
        <p:spPr bwMode="auto">
          <a:xfrm>
            <a:off x="2051050" y="6245226"/>
            <a:ext cx="822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GB" altLang="en-US" sz="1200" b="1" i="1" dirty="0">
                <a:solidFill>
                  <a:srgbClr val="002A5A"/>
                </a:solidFill>
                <a:latin typeface="Roboto" panose="02000000000000000000" pitchFamily="2" charset="0"/>
                <a:ea typeface="Roboto" panose="02000000000000000000" pitchFamily="2" charset="0"/>
              </a:rPr>
              <a:t>Note: not all ISO/IEC 27002 controls are included; this list is not exhaustive, the numbers refer to ISO/IEC 27002:2022.</a:t>
            </a:r>
          </a:p>
        </p:txBody>
      </p:sp>
      <p:sp>
        <p:nvSpPr>
          <p:cNvPr id="12" name="Rectangle 11">
            <a:extLst>
              <a:ext uri="{FF2B5EF4-FFF2-40B4-BE49-F238E27FC236}">
                <a16:creationId xmlns:a16="http://schemas.microsoft.com/office/drawing/2014/main" id="{098EA3D9-7612-5049-88BD-30BC2A1240CA}"/>
              </a:ext>
            </a:extLst>
          </p:cNvPr>
          <p:cNvSpPr/>
          <p:nvPr/>
        </p:nvSpPr>
        <p:spPr>
          <a:xfrm>
            <a:off x="1192677" y="4016514"/>
            <a:ext cx="3962400" cy="830997"/>
          </a:xfrm>
          <a:prstGeom prst="rect">
            <a:avLst/>
          </a:prstGeom>
        </p:spPr>
        <p:txBody>
          <a:bodyPr wrap="square">
            <a:spAutoFit/>
          </a:bodyPr>
          <a:lstStyle/>
          <a:p>
            <a:pPr>
              <a:buClr>
                <a:srgbClr val="00B0F0"/>
              </a:buClr>
            </a:pPr>
            <a:r>
              <a:rPr lang="en-GB" sz="1200" b="1" dirty="0">
                <a:solidFill>
                  <a:srgbClr val="002A5A"/>
                </a:solidFill>
                <a:latin typeface="Roboto" panose="02000000000000000000" pitchFamily="2" charset="0"/>
                <a:ea typeface="Roboto" panose="02000000000000000000" pitchFamily="2" charset="0"/>
              </a:rPr>
              <a:t>6.6 Confidentiality or non-disclosure agreements</a:t>
            </a:r>
          </a:p>
          <a:p>
            <a:pPr>
              <a:buClr>
                <a:srgbClr val="00B0F0"/>
              </a:buClr>
            </a:pPr>
            <a:r>
              <a:rPr lang="en-GB" sz="1200" dirty="0">
                <a:solidFill>
                  <a:srgbClr val="002A5A"/>
                </a:solidFill>
                <a:latin typeface="Roboto" panose="02000000000000000000" pitchFamily="2" charset="0"/>
                <a:ea typeface="Roboto" panose="02000000000000000000" pitchFamily="2" charset="0"/>
              </a:rPr>
              <a:t>Clarifies the legal responsibilities of personnel for the protection of information confidentiality.</a:t>
            </a:r>
          </a:p>
          <a:p>
            <a:pPr>
              <a:buClr>
                <a:srgbClr val="00B0F0"/>
              </a:buClr>
            </a:pPr>
            <a:endParaRPr lang="en-GB" sz="1200" dirty="0">
              <a:solidFill>
                <a:srgbClr val="002A5A"/>
              </a:solidFill>
              <a:latin typeface="Roboto" panose="02000000000000000000" pitchFamily="2" charset="0"/>
              <a:ea typeface="Roboto" panose="02000000000000000000" pitchFamily="2" charset="0"/>
            </a:endParaRPr>
          </a:p>
        </p:txBody>
      </p:sp>
      <p:sp>
        <p:nvSpPr>
          <p:cNvPr id="14" name="Rectangle 13">
            <a:extLst>
              <a:ext uri="{FF2B5EF4-FFF2-40B4-BE49-F238E27FC236}">
                <a16:creationId xmlns:a16="http://schemas.microsoft.com/office/drawing/2014/main" id="{52A7E4C4-4CC6-BB48-A33E-9762E43630CC}"/>
              </a:ext>
            </a:extLst>
          </p:cNvPr>
          <p:cNvSpPr/>
          <p:nvPr/>
        </p:nvSpPr>
        <p:spPr>
          <a:xfrm>
            <a:off x="1192677" y="2184737"/>
            <a:ext cx="3962400" cy="1384995"/>
          </a:xfrm>
          <a:prstGeom prst="rect">
            <a:avLst/>
          </a:prstGeom>
        </p:spPr>
        <p:txBody>
          <a:bodyPr wrap="square">
            <a:spAutoFit/>
          </a:bodyPr>
          <a:lstStyle/>
          <a:p>
            <a:pPr>
              <a:buClr>
                <a:srgbClr val="00B0F0"/>
              </a:buClr>
            </a:pPr>
            <a:r>
              <a:rPr lang="en-GB" sz="1200" b="1" dirty="0">
                <a:solidFill>
                  <a:srgbClr val="002A5A"/>
                </a:solidFill>
                <a:latin typeface="Roboto" panose="02000000000000000000" pitchFamily="2" charset="0"/>
                <a:ea typeface="Roboto" panose="02000000000000000000" pitchFamily="2" charset="0"/>
              </a:rPr>
              <a:t>6.1 Screening</a:t>
            </a:r>
          </a:p>
          <a:p>
            <a:pPr>
              <a:buClr>
                <a:srgbClr val="00B0F0"/>
              </a:buClr>
            </a:pPr>
            <a:r>
              <a:rPr lang="en-GB" sz="1200" dirty="0">
                <a:solidFill>
                  <a:srgbClr val="002A5A"/>
                </a:solidFill>
                <a:latin typeface="Roboto" panose="02000000000000000000" pitchFamily="2" charset="0"/>
                <a:ea typeface="Roboto" panose="02000000000000000000" pitchFamily="2" charset="0"/>
              </a:rPr>
              <a:t>Procedures for the screening of personnel in those positions where special risks could occur, for instance in financial positions or in positions where confidentiality requirements are high. In case of fraud to investigate the employee’s workstation might be the only legal possibility.</a:t>
            </a:r>
          </a:p>
        </p:txBody>
      </p:sp>
      <p:sp>
        <p:nvSpPr>
          <p:cNvPr id="15" name="Rectangle 14">
            <a:extLst>
              <a:ext uri="{FF2B5EF4-FFF2-40B4-BE49-F238E27FC236}">
                <a16:creationId xmlns:a16="http://schemas.microsoft.com/office/drawing/2014/main" id="{C0FE143A-2203-224B-8905-A3DD4BC49291}"/>
              </a:ext>
            </a:extLst>
          </p:cNvPr>
          <p:cNvSpPr/>
          <p:nvPr/>
        </p:nvSpPr>
        <p:spPr>
          <a:xfrm>
            <a:off x="6934200" y="2337137"/>
            <a:ext cx="3962400" cy="1015663"/>
          </a:xfrm>
          <a:prstGeom prst="rect">
            <a:avLst/>
          </a:prstGeom>
        </p:spPr>
        <p:txBody>
          <a:bodyPr wrap="square">
            <a:spAutoFit/>
          </a:bodyPr>
          <a:lstStyle/>
          <a:p>
            <a:pPr>
              <a:buClr>
                <a:srgbClr val="00B0F0"/>
              </a:buClr>
            </a:pPr>
            <a:r>
              <a:rPr lang="en-GB" sz="1200" b="1" dirty="0">
                <a:solidFill>
                  <a:srgbClr val="002A5A"/>
                </a:solidFill>
                <a:latin typeface="Roboto" panose="02000000000000000000" pitchFamily="2" charset="0"/>
                <a:ea typeface="Roboto" panose="02000000000000000000" pitchFamily="2" charset="0"/>
              </a:rPr>
              <a:t>6.3 Information security awareness, education, and training</a:t>
            </a:r>
          </a:p>
          <a:p>
            <a:pPr>
              <a:buClr>
                <a:srgbClr val="00B0F0"/>
              </a:buClr>
            </a:pPr>
            <a:r>
              <a:rPr lang="en-GB" sz="1200" dirty="0">
                <a:solidFill>
                  <a:srgbClr val="002A5A"/>
                </a:solidFill>
                <a:latin typeface="Roboto" panose="02000000000000000000" pitchFamily="2" charset="0"/>
                <a:ea typeface="Roboto" panose="02000000000000000000" pitchFamily="2" charset="0"/>
              </a:rPr>
              <a:t>Procedures and all activities the organization takes to train employees in information security in general and the organization’s policies in particular.</a:t>
            </a:r>
          </a:p>
        </p:txBody>
      </p:sp>
      <p:sp>
        <p:nvSpPr>
          <p:cNvPr id="2" name="Oval 1">
            <a:extLst>
              <a:ext uri="{FF2B5EF4-FFF2-40B4-BE49-F238E27FC236}">
                <a16:creationId xmlns:a16="http://schemas.microsoft.com/office/drawing/2014/main" id="{974DB7C0-F128-DC44-A5E7-D7BBEC7A5655}"/>
              </a:ext>
            </a:extLst>
          </p:cNvPr>
          <p:cNvSpPr/>
          <p:nvPr/>
        </p:nvSpPr>
        <p:spPr>
          <a:xfrm>
            <a:off x="762000" y="2535941"/>
            <a:ext cx="228600" cy="2286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7" name="Oval 26">
            <a:extLst>
              <a:ext uri="{FF2B5EF4-FFF2-40B4-BE49-F238E27FC236}">
                <a16:creationId xmlns:a16="http://schemas.microsoft.com/office/drawing/2014/main" id="{8FA924BC-A991-7E4E-91E2-47156A3BFEC8}"/>
              </a:ext>
            </a:extLst>
          </p:cNvPr>
          <p:cNvSpPr/>
          <p:nvPr/>
        </p:nvSpPr>
        <p:spPr>
          <a:xfrm>
            <a:off x="6515100" y="4173362"/>
            <a:ext cx="228600" cy="2286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8" name="Oval 27">
            <a:extLst>
              <a:ext uri="{FF2B5EF4-FFF2-40B4-BE49-F238E27FC236}">
                <a16:creationId xmlns:a16="http://schemas.microsoft.com/office/drawing/2014/main" id="{7A87C0CD-1CFD-8042-905E-85259560986E}"/>
              </a:ext>
            </a:extLst>
          </p:cNvPr>
          <p:cNvSpPr/>
          <p:nvPr/>
        </p:nvSpPr>
        <p:spPr>
          <a:xfrm>
            <a:off x="762000" y="4141857"/>
            <a:ext cx="228600" cy="2286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9" name="Oval 28">
            <a:extLst>
              <a:ext uri="{FF2B5EF4-FFF2-40B4-BE49-F238E27FC236}">
                <a16:creationId xmlns:a16="http://schemas.microsoft.com/office/drawing/2014/main" id="{E8B96FE5-4A71-524C-8930-A17717C34920}"/>
              </a:ext>
            </a:extLst>
          </p:cNvPr>
          <p:cNvSpPr/>
          <p:nvPr/>
        </p:nvSpPr>
        <p:spPr>
          <a:xfrm>
            <a:off x="6515100" y="2590335"/>
            <a:ext cx="228600" cy="2286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6" name="Slide Number Placeholder 5">
            <a:extLst>
              <a:ext uri="{FF2B5EF4-FFF2-40B4-BE49-F238E27FC236}">
                <a16:creationId xmlns:a16="http://schemas.microsoft.com/office/drawing/2014/main" id="{9AD0446C-2C47-4FDE-BC5A-B69F12CDC2D3}"/>
              </a:ext>
            </a:extLst>
          </p:cNvPr>
          <p:cNvSpPr>
            <a:spLocks noGrp="1"/>
          </p:cNvSpPr>
          <p:nvPr>
            <p:ph type="sldNum" sz="quarter" idx="12"/>
          </p:nvPr>
        </p:nvSpPr>
        <p:spPr/>
        <p:txBody>
          <a:bodyPr/>
          <a:lstStyle/>
          <a:p>
            <a:pPr>
              <a:defRPr/>
            </a:pPr>
            <a:r>
              <a:rPr lang="nl-NL" dirty="0"/>
              <a:t>0</a:t>
            </a:r>
            <a:fld id="{858E763E-C1F5-433F-AD86-2BCC4D2F67EC}" type="slidenum">
              <a:rPr lang="nl-NL" smtClean="0"/>
              <a:pPr>
                <a:defRPr/>
              </a:pPr>
              <a:t>94</a:t>
            </a:fld>
            <a:endParaRPr lang="nl-NL" dirty="0"/>
          </a:p>
        </p:txBody>
      </p:sp>
      <p:sp>
        <p:nvSpPr>
          <p:cNvPr id="19" name="Rectangle 18">
            <a:extLst>
              <a:ext uri="{FF2B5EF4-FFF2-40B4-BE49-F238E27FC236}">
                <a16:creationId xmlns:a16="http://schemas.microsoft.com/office/drawing/2014/main" id="{A4CFCC1F-DB5A-0B46-8299-EEBB62B581CD}"/>
              </a:ext>
            </a:extLst>
          </p:cNvPr>
          <p:cNvSpPr/>
          <p:nvPr/>
        </p:nvSpPr>
        <p:spPr>
          <a:xfrm>
            <a:off x="6934200" y="3972401"/>
            <a:ext cx="3962400" cy="830997"/>
          </a:xfrm>
          <a:prstGeom prst="rect">
            <a:avLst/>
          </a:prstGeom>
        </p:spPr>
        <p:txBody>
          <a:bodyPr wrap="square">
            <a:spAutoFit/>
          </a:bodyPr>
          <a:lstStyle/>
          <a:p>
            <a:pPr>
              <a:buClr>
                <a:srgbClr val="00B0F0"/>
              </a:buClr>
            </a:pPr>
            <a:r>
              <a:rPr lang="en-GB" sz="1200" b="1" dirty="0">
                <a:solidFill>
                  <a:srgbClr val="002A5A"/>
                </a:solidFill>
                <a:latin typeface="Roboto" panose="02000000000000000000" pitchFamily="2" charset="0"/>
                <a:ea typeface="Roboto" panose="02000000000000000000" pitchFamily="2" charset="0"/>
              </a:rPr>
              <a:t>6.8 Information security event reporting</a:t>
            </a:r>
          </a:p>
          <a:p>
            <a:pPr>
              <a:buClr>
                <a:srgbClr val="00B0F0"/>
              </a:buClr>
            </a:pPr>
            <a:r>
              <a:rPr lang="en-GB" sz="1200" dirty="0">
                <a:solidFill>
                  <a:srgbClr val="002A5A"/>
                </a:solidFill>
                <a:latin typeface="Roboto" panose="02000000000000000000" pitchFamily="2" charset="0"/>
                <a:ea typeface="Roboto" panose="02000000000000000000" pitchFamily="2" charset="0"/>
              </a:rPr>
              <a:t>Clarifies the legal responsibilities of personnel for the protection of information confidentiality.</a:t>
            </a:r>
          </a:p>
          <a:p>
            <a:pPr>
              <a:buClr>
                <a:srgbClr val="00B0F0"/>
              </a:buClr>
            </a:pPr>
            <a:endParaRPr lang="en-GB" sz="1200" dirty="0">
              <a:solidFill>
                <a:srgbClr val="002A5A"/>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7479893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Awareness, training</a:t>
            </a:r>
            <a:endParaRPr lang="en-NL" sz="2400" b="1" dirty="0">
              <a:solidFill>
                <a:schemeClr val="bg1"/>
              </a:solidFill>
              <a:latin typeface="Montserrat SemiBold" panose="00000700000000000000" pitchFamily="2" charset="0"/>
            </a:endParaRPr>
          </a:p>
        </p:txBody>
      </p:sp>
      <p:pic>
        <p:nvPicPr>
          <p:cNvPr id="18" name="Graphic 17" descr="Classroom">
            <a:extLst>
              <a:ext uri="{FF2B5EF4-FFF2-40B4-BE49-F238E27FC236}">
                <a16:creationId xmlns:a16="http://schemas.microsoft.com/office/drawing/2014/main" id="{633960C8-2F44-534E-93B3-0F41FF06F3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 y="2023269"/>
            <a:ext cx="3573462" cy="3573462"/>
          </a:xfrm>
          <a:prstGeom prst="rect">
            <a:avLst/>
          </a:prstGeom>
        </p:spPr>
      </p:pic>
      <p:sp>
        <p:nvSpPr>
          <p:cNvPr id="19" name="Rectangle 3">
            <a:extLst>
              <a:ext uri="{FF2B5EF4-FFF2-40B4-BE49-F238E27FC236}">
                <a16:creationId xmlns:a16="http://schemas.microsoft.com/office/drawing/2014/main" id="{5782A2E3-9569-004C-8354-0590409DD53F}"/>
              </a:ext>
            </a:extLst>
          </p:cNvPr>
          <p:cNvSpPr>
            <a:spLocks noGrp="1" noChangeArrowheads="1"/>
          </p:cNvSpPr>
          <p:nvPr>
            <p:ph idx="1"/>
          </p:nvPr>
        </p:nvSpPr>
        <p:spPr>
          <a:xfrm>
            <a:off x="4267200" y="2407024"/>
            <a:ext cx="6922085" cy="3158331"/>
          </a:xfrm>
        </p:spPr>
        <p:txBody>
          <a:bodyPr>
            <a:normAutofit lnSpcReduction="10000"/>
          </a:bodyPr>
          <a:lstStyle/>
          <a:p>
            <a:pPr eaLnBrk="1" hangingPunct="1">
              <a:buClr>
                <a:srgbClr val="002A5A"/>
              </a:buClr>
            </a:pPr>
            <a:r>
              <a:rPr lang="en-US" altLang="en-US" sz="1400" b="1" dirty="0">
                <a:solidFill>
                  <a:srgbClr val="002A5A"/>
                </a:solidFill>
                <a:latin typeface="Roboto" panose="02000000000000000000" pitchFamily="2" charset="0"/>
                <a:ea typeface="Roboto" panose="02000000000000000000" pitchFamily="2" charset="0"/>
                <a:cs typeface="Arial" panose="020B0604020202020204" pitchFamily="34" charset="0"/>
              </a:rPr>
              <a:t>Aspects:</a:t>
            </a:r>
            <a:endParaRPr lang="en-US" altLang="en-US" sz="1400" dirty="0">
              <a:solidFill>
                <a:srgbClr val="002A5A"/>
              </a:solidFill>
              <a:latin typeface="Roboto" panose="02000000000000000000" pitchFamily="2" charset="0"/>
              <a:ea typeface="Roboto" panose="02000000000000000000" pitchFamily="2" charset="0"/>
              <a:cs typeface="Arial" panose="020B0604020202020204" pitchFamily="34" charset="0"/>
            </a:endParaRPr>
          </a:p>
          <a:p>
            <a:pPr lvl="1" eaLnBrk="1" hangingPunct="1">
              <a:buClr>
                <a:srgbClr val="002A5A"/>
              </a:buClr>
            </a:pPr>
            <a:r>
              <a:rPr lang="en-US" altLang="en-US" sz="1200" dirty="0">
                <a:solidFill>
                  <a:srgbClr val="002A5A"/>
                </a:solidFill>
                <a:latin typeface="Roboto" panose="02000000000000000000" pitchFamily="2" charset="0"/>
                <a:ea typeface="Roboto" panose="02000000000000000000" pitchFamily="2" charset="0"/>
                <a:cs typeface="Arial" panose="020B0604020202020204" pitchFamily="34" charset="0"/>
              </a:rPr>
              <a:t>Knowledge (understanding the rules)</a:t>
            </a:r>
          </a:p>
          <a:p>
            <a:pPr lvl="1" eaLnBrk="1" hangingPunct="1">
              <a:buClr>
                <a:srgbClr val="002A5A"/>
              </a:buClr>
            </a:pPr>
            <a:r>
              <a:rPr lang="en-US" altLang="en-US" sz="1200" dirty="0">
                <a:solidFill>
                  <a:srgbClr val="002A5A"/>
                </a:solidFill>
                <a:latin typeface="Roboto" panose="02000000000000000000" pitchFamily="2" charset="0"/>
                <a:ea typeface="Roboto" panose="02000000000000000000" pitchFamily="2" charset="0"/>
                <a:cs typeface="Arial" panose="020B0604020202020204" pitchFamily="34" charset="0"/>
              </a:rPr>
              <a:t>Attitude (willingness to cooperate)</a:t>
            </a:r>
          </a:p>
          <a:p>
            <a:pPr lvl="1" eaLnBrk="1" hangingPunct="1">
              <a:buClr>
                <a:srgbClr val="002A5A"/>
              </a:buClr>
            </a:pPr>
            <a:r>
              <a:rPr lang="en-US" altLang="en-US" sz="1200" dirty="0">
                <a:solidFill>
                  <a:srgbClr val="002A5A"/>
                </a:solidFill>
                <a:latin typeface="Roboto" panose="02000000000000000000" pitchFamily="2" charset="0"/>
                <a:ea typeface="Roboto" panose="02000000000000000000" pitchFamily="2" charset="0"/>
                <a:cs typeface="Arial" panose="020B0604020202020204" pitchFamily="34" charset="0"/>
              </a:rPr>
              <a:t>Behavior (obeying the rules)</a:t>
            </a:r>
          </a:p>
          <a:p>
            <a:pPr lvl="1" eaLnBrk="1" hangingPunct="1">
              <a:buClr>
                <a:srgbClr val="002A5A"/>
              </a:buClr>
            </a:pPr>
            <a:endParaRPr lang="en-US" altLang="en-US" sz="1200" dirty="0">
              <a:solidFill>
                <a:srgbClr val="002A5A"/>
              </a:solidFill>
              <a:latin typeface="Roboto" panose="02000000000000000000" pitchFamily="2" charset="0"/>
              <a:ea typeface="Roboto" panose="02000000000000000000" pitchFamily="2" charset="0"/>
              <a:cs typeface="Arial" panose="020B0604020202020204" pitchFamily="34" charset="0"/>
            </a:endParaRPr>
          </a:p>
          <a:p>
            <a:pPr>
              <a:buClr>
                <a:srgbClr val="002A5A"/>
              </a:buClr>
            </a:pPr>
            <a:r>
              <a:rPr lang="en-US" altLang="en-US" sz="1400" dirty="0">
                <a:solidFill>
                  <a:srgbClr val="002A5A"/>
                </a:solidFill>
                <a:latin typeface="Roboto" panose="02000000000000000000" pitchFamily="2" charset="0"/>
                <a:ea typeface="Roboto" panose="02000000000000000000" pitchFamily="2" charset="0"/>
                <a:cs typeface="Arial" panose="020B0604020202020204" pitchFamily="34" charset="0"/>
              </a:rPr>
              <a:t>The awareness program must be established in alignment with the target group and led by the information security management.</a:t>
            </a:r>
          </a:p>
          <a:p>
            <a:pPr>
              <a:buClr>
                <a:srgbClr val="002A5A"/>
              </a:buClr>
            </a:pPr>
            <a:r>
              <a:rPr lang="en-US" altLang="en-US" sz="1400" dirty="0">
                <a:solidFill>
                  <a:srgbClr val="002A5A"/>
                </a:solidFill>
                <a:latin typeface="Roboto" panose="02000000000000000000" pitchFamily="2" charset="0"/>
                <a:ea typeface="Roboto" panose="02000000000000000000" pitchFamily="2" charset="0"/>
                <a:cs typeface="Arial" panose="020B0604020202020204" pitchFamily="34" charset="0"/>
              </a:rPr>
              <a:t>The level of awareness of the target group should be measured. </a:t>
            </a:r>
            <a:r>
              <a:rPr lang="en-GB" sz="1400" dirty="0">
                <a:solidFill>
                  <a:srgbClr val="002A5A"/>
                </a:solidFill>
                <a:latin typeface="Roboto" panose="02000000000000000000" pitchFamily="2" charset="0"/>
                <a:ea typeface="Roboto" panose="02000000000000000000" pitchFamily="2" charset="0"/>
              </a:rPr>
              <a:t>The actual mindset of employees towards information security can for example be observed in a walkabout after office hours.</a:t>
            </a:r>
            <a:endParaRPr lang="en-US" altLang="en-US" sz="1400" dirty="0">
              <a:solidFill>
                <a:srgbClr val="002A5A"/>
              </a:solidFill>
              <a:latin typeface="Roboto" panose="02000000000000000000" pitchFamily="2" charset="0"/>
              <a:ea typeface="Roboto" panose="02000000000000000000" pitchFamily="2" charset="0"/>
              <a:cs typeface="Arial" panose="020B0604020202020204" pitchFamily="34" charset="0"/>
            </a:endParaRPr>
          </a:p>
          <a:p>
            <a:pPr>
              <a:buClr>
                <a:srgbClr val="002A5A"/>
              </a:buClr>
            </a:pPr>
            <a:r>
              <a:rPr lang="en-US" altLang="en-US" sz="1400" dirty="0">
                <a:solidFill>
                  <a:srgbClr val="002A5A"/>
                </a:solidFill>
                <a:latin typeface="Roboto" panose="02000000000000000000" pitchFamily="2" charset="0"/>
                <a:ea typeface="Roboto" panose="02000000000000000000" pitchFamily="2" charset="0"/>
                <a:cs typeface="Arial" panose="020B0604020202020204" pitchFamily="34" charset="0"/>
              </a:rPr>
              <a:t>Behavioral change will only happen when the target group has obtained all required knowledge and understands why security controls are required. </a:t>
            </a:r>
          </a:p>
          <a:p>
            <a:pPr>
              <a:buClr>
                <a:srgbClr val="002A5A"/>
              </a:buClr>
            </a:pPr>
            <a:r>
              <a:rPr lang="en-US" altLang="en-US" sz="1400" dirty="0">
                <a:solidFill>
                  <a:srgbClr val="002A5A"/>
                </a:solidFill>
                <a:latin typeface="Roboto" panose="02000000000000000000" pitchFamily="2" charset="0"/>
                <a:ea typeface="Roboto" panose="02000000000000000000" pitchFamily="2" charset="0"/>
                <a:cs typeface="Arial" panose="020B0604020202020204" pitchFamily="34" charset="0"/>
              </a:rPr>
              <a:t>Tools: class-based training, e-learning, one-to-one talks, discussion, gaming. </a:t>
            </a:r>
          </a:p>
        </p:txBody>
      </p:sp>
      <p:sp>
        <p:nvSpPr>
          <p:cNvPr id="6" name="TextBox 5">
            <a:extLst>
              <a:ext uri="{FF2B5EF4-FFF2-40B4-BE49-F238E27FC236}">
                <a16:creationId xmlns:a16="http://schemas.microsoft.com/office/drawing/2014/main" id="{68F22B4A-7B86-5244-A603-AE541F6066AF}"/>
              </a:ext>
            </a:extLst>
          </p:cNvPr>
          <p:cNvSpPr txBox="1"/>
          <p:nvPr/>
        </p:nvSpPr>
        <p:spPr>
          <a:xfrm>
            <a:off x="1600200" y="2534653"/>
            <a:ext cx="1600118" cy="276999"/>
          </a:xfrm>
          <a:prstGeom prst="rect">
            <a:avLst/>
          </a:prstGeom>
          <a:noFill/>
        </p:spPr>
        <p:txBody>
          <a:bodyPr wrap="none" rtlCol="0">
            <a:spAutoFit/>
          </a:bodyPr>
          <a:lstStyle/>
          <a:p>
            <a:r>
              <a:rPr lang="en-NL" sz="1200" b="1" dirty="0">
                <a:solidFill>
                  <a:srgbClr val="002A5A"/>
                </a:solidFill>
                <a:latin typeface="Roboto" panose="02000000000000000000" pitchFamily="2" charset="0"/>
                <a:ea typeface="Roboto" panose="02000000000000000000" pitchFamily="2" charset="0"/>
              </a:rPr>
              <a:t>Information security</a:t>
            </a:r>
          </a:p>
        </p:txBody>
      </p:sp>
      <p:sp>
        <p:nvSpPr>
          <p:cNvPr id="2" name="Slide Number Placeholder 1">
            <a:extLst>
              <a:ext uri="{FF2B5EF4-FFF2-40B4-BE49-F238E27FC236}">
                <a16:creationId xmlns:a16="http://schemas.microsoft.com/office/drawing/2014/main" id="{DC53D600-85F0-468E-A01A-EFDDA02445A0}"/>
              </a:ext>
            </a:extLst>
          </p:cNvPr>
          <p:cNvSpPr>
            <a:spLocks noGrp="1"/>
          </p:cNvSpPr>
          <p:nvPr>
            <p:ph type="sldNum" sz="quarter" idx="12"/>
          </p:nvPr>
        </p:nvSpPr>
        <p:spPr/>
        <p:txBody>
          <a:bodyPr/>
          <a:lstStyle/>
          <a:p>
            <a:pPr>
              <a:defRPr/>
            </a:pPr>
            <a:r>
              <a:rPr lang="nl-NL" dirty="0"/>
              <a:t>0</a:t>
            </a:r>
            <a:fld id="{858E763E-C1F5-433F-AD86-2BCC4D2F67EC}" type="slidenum">
              <a:rPr lang="nl-NL" smtClean="0"/>
              <a:pPr>
                <a:defRPr/>
              </a:pPr>
              <a:t>95</a:t>
            </a:fld>
            <a:endParaRPr lang="nl-NL" dirty="0"/>
          </a:p>
        </p:txBody>
      </p:sp>
    </p:spTree>
    <p:extLst>
      <p:ext uri="{BB962C8B-B14F-4D97-AF65-F5344CB8AC3E}">
        <p14:creationId xmlns:p14="http://schemas.microsoft.com/office/powerpoint/2010/main" val="20589855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Social engineering</a:t>
            </a:r>
            <a:endParaRPr lang="en-NL" sz="2400" b="1" dirty="0">
              <a:solidFill>
                <a:schemeClr val="bg1"/>
              </a:solidFill>
              <a:latin typeface="Montserrat SemiBold" panose="00000700000000000000" pitchFamily="2" charset="0"/>
            </a:endParaRPr>
          </a:p>
        </p:txBody>
      </p:sp>
      <p:sp>
        <p:nvSpPr>
          <p:cNvPr id="19" name="Rectangle 3">
            <a:extLst>
              <a:ext uri="{FF2B5EF4-FFF2-40B4-BE49-F238E27FC236}">
                <a16:creationId xmlns:a16="http://schemas.microsoft.com/office/drawing/2014/main" id="{5782A2E3-9569-004C-8354-0590409DD53F}"/>
              </a:ext>
            </a:extLst>
          </p:cNvPr>
          <p:cNvSpPr>
            <a:spLocks noGrp="1" noChangeArrowheads="1"/>
          </p:cNvSpPr>
          <p:nvPr>
            <p:ph idx="1"/>
          </p:nvPr>
        </p:nvSpPr>
        <p:spPr>
          <a:xfrm>
            <a:off x="2185536" y="5554581"/>
            <a:ext cx="7531685" cy="529014"/>
          </a:xfrm>
        </p:spPr>
        <p:txBody>
          <a:bodyPr>
            <a:normAutofit/>
          </a:bodyPr>
          <a:lstStyle/>
          <a:p>
            <a:pPr marL="0" indent="0" algn="ctr">
              <a:buClr>
                <a:srgbClr val="3C9EE1"/>
              </a:buClr>
              <a:buNone/>
            </a:pPr>
            <a:r>
              <a:rPr lang="en-GB" altLang="en-US" sz="1400" b="1" dirty="0">
                <a:solidFill>
                  <a:srgbClr val="002A5A"/>
                </a:solidFill>
                <a:latin typeface="Roboto" panose="02000000000000000000" pitchFamily="2" charset="0"/>
                <a:ea typeface="Roboto" panose="02000000000000000000" pitchFamily="2" charset="0"/>
                <a:cs typeface="Arial" panose="020B0604020202020204" pitchFamily="34" charset="0"/>
              </a:rPr>
              <a:t>Employees should be trained</a:t>
            </a:r>
            <a:r>
              <a:rPr lang="en-GB" altLang="en-US" sz="1400" dirty="0">
                <a:solidFill>
                  <a:srgbClr val="002A5A"/>
                </a:solidFill>
                <a:latin typeface="Roboto" panose="02000000000000000000" pitchFamily="2" charset="0"/>
                <a:ea typeface="Roboto" panose="02000000000000000000" pitchFamily="2" charset="0"/>
                <a:cs typeface="Arial" panose="020B0604020202020204" pitchFamily="34" charset="0"/>
              </a:rPr>
              <a:t> to identify social engineering and know how to identify who may have access to what asset(s).</a:t>
            </a:r>
          </a:p>
        </p:txBody>
      </p:sp>
      <p:pic>
        <p:nvPicPr>
          <p:cNvPr id="3" name="Graphic 2" descr="Questions">
            <a:extLst>
              <a:ext uri="{FF2B5EF4-FFF2-40B4-BE49-F238E27FC236}">
                <a16:creationId xmlns:a16="http://schemas.microsoft.com/office/drawing/2014/main" id="{9164DC3C-6FB6-FB42-9B28-0F35E11A8E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675" y="1819037"/>
            <a:ext cx="1524000" cy="1524000"/>
          </a:xfrm>
          <a:prstGeom prst="rect">
            <a:avLst/>
          </a:prstGeom>
        </p:spPr>
      </p:pic>
      <p:sp>
        <p:nvSpPr>
          <p:cNvPr id="9" name="Rectangle 8">
            <a:extLst>
              <a:ext uri="{FF2B5EF4-FFF2-40B4-BE49-F238E27FC236}">
                <a16:creationId xmlns:a16="http://schemas.microsoft.com/office/drawing/2014/main" id="{5802D7AA-23B4-3A41-914A-9F4173528E96}"/>
              </a:ext>
            </a:extLst>
          </p:cNvPr>
          <p:cNvSpPr/>
          <p:nvPr/>
        </p:nvSpPr>
        <p:spPr>
          <a:xfrm>
            <a:off x="2504092" y="1828562"/>
            <a:ext cx="3447288" cy="2031325"/>
          </a:xfrm>
          <a:prstGeom prst="rect">
            <a:avLst/>
          </a:prstGeom>
        </p:spPr>
        <p:txBody>
          <a:bodyPr wrap="square">
            <a:spAutoFit/>
          </a:bodyPr>
          <a:lstStyle/>
          <a:p>
            <a:pPr algn="ctr">
              <a:buClr>
                <a:srgbClr val="00B0F0"/>
              </a:buClr>
            </a:pPr>
            <a:r>
              <a:rPr lang="en-GB" sz="1400" dirty="0">
                <a:solidFill>
                  <a:srgbClr val="002A5A"/>
                </a:solidFill>
                <a:latin typeface="Roboto" panose="02000000000000000000" pitchFamily="2" charset="0"/>
                <a:ea typeface="Roboto" panose="02000000000000000000" pitchFamily="2" charset="0"/>
              </a:rPr>
              <a:t>Most humans are willing to help. Adversaries use this to their advantage </a:t>
            </a:r>
            <a:r>
              <a:rPr lang="en-GB" sz="1400" b="1" dirty="0">
                <a:solidFill>
                  <a:srgbClr val="002A5A"/>
                </a:solidFill>
                <a:latin typeface="Roboto" panose="02000000000000000000" pitchFamily="2" charset="0"/>
                <a:ea typeface="Roboto" panose="02000000000000000000" pitchFamily="2" charset="0"/>
              </a:rPr>
              <a:t>by building trust with an employee. </a:t>
            </a:r>
            <a:r>
              <a:rPr lang="en-GB" sz="1400" dirty="0">
                <a:solidFill>
                  <a:srgbClr val="002A5A"/>
                </a:solidFill>
                <a:latin typeface="Roboto" panose="02000000000000000000" pitchFamily="2" charset="0"/>
                <a:ea typeface="Roboto" panose="02000000000000000000" pitchFamily="2" charset="0"/>
              </a:rPr>
              <a:t>After gaining their trust, the adversary uses the employee to obtain information that helps them to get access to the organization’s assets.</a:t>
            </a:r>
          </a:p>
        </p:txBody>
      </p:sp>
      <p:sp>
        <p:nvSpPr>
          <p:cNvPr id="10" name="Rectangle 9">
            <a:extLst>
              <a:ext uri="{FF2B5EF4-FFF2-40B4-BE49-F238E27FC236}">
                <a16:creationId xmlns:a16="http://schemas.microsoft.com/office/drawing/2014/main" id="{70244644-F0DB-174E-8AC7-A43B077DE939}"/>
              </a:ext>
            </a:extLst>
          </p:cNvPr>
          <p:cNvSpPr/>
          <p:nvPr/>
        </p:nvSpPr>
        <p:spPr>
          <a:xfrm>
            <a:off x="6240621" y="1828562"/>
            <a:ext cx="3444296" cy="1600438"/>
          </a:xfrm>
          <a:prstGeom prst="rect">
            <a:avLst/>
          </a:prstGeom>
        </p:spPr>
        <p:txBody>
          <a:bodyPr wrap="square">
            <a:spAutoFit/>
          </a:bodyPr>
          <a:lstStyle/>
          <a:p>
            <a:pPr algn="ctr">
              <a:buClr>
                <a:srgbClr val="00B0F0"/>
              </a:buClr>
            </a:pPr>
            <a:r>
              <a:rPr lang="en-GB" sz="1400" dirty="0">
                <a:solidFill>
                  <a:srgbClr val="002A5A"/>
                </a:solidFill>
                <a:latin typeface="Roboto" panose="02000000000000000000" pitchFamily="2" charset="0"/>
                <a:ea typeface="Roboto" panose="02000000000000000000" pitchFamily="2" charset="0"/>
              </a:rPr>
              <a:t>With the success of social media an enormous amount of personal information is publicly available. </a:t>
            </a:r>
            <a:r>
              <a:rPr lang="en-GB" sz="1400" b="1" dirty="0">
                <a:solidFill>
                  <a:srgbClr val="002A5A"/>
                </a:solidFill>
                <a:latin typeface="Roboto" panose="02000000000000000000" pitchFamily="2" charset="0"/>
                <a:ea typeface="Roboto" panose="02000000000000000000" pitchFamily="2" charset="0"/>
              </a:rPr>
              <a:t>Employees should understand and follow company policies </a:t>
            </a:r>
            <a:r>
              <a:rPr lang="en-GB" sz="1400" dirty="0">
                <a:solidFill>
                  <a:srgbClr val="002A5A"/>
                </a:solidFill>
                <a:latin typeface="Roboto" panose="02000000000000000000" pitchFamily="2" charset="0"/>
                <a:ea typeface="Roboto" panose="02000000000000000000" pitchFamily="2" charset="0"/>
              </a:rPr>
              <a:t>what they can and cannot disclose on social media about the organization they work for.</a:t>
            </a:r>
          </a:p>
        </p:txBody>
      </p:sp>
      <p:pic>
        <p:nvPicPr>
          <p:cNvPr id="8" name="Graphic 7" descr="Document">
            <a:extLst>
              <a:ext uri="{FF2B5EF4-FFF2-40B4-BE49-F238E27FC236}">
                <a16:creationId xmlns:a16="http://schemas.microsoft.com/office/drawing/2014/main" id="{C6CC16A6-F9DF-3749-ACA2-65B0597961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39325" y="1828562"/>
            <a:ext cx="1524000" cy="1524000"/>
          </a:xfrm>
          <a:prstGeom prst="rect">
            <a:avLst/>
          </a:prstGeom>
        </p:spPr>
      </p:pic>
      <p:pic>
        <p:nvPicPr>
          <p:cNvPr id="13" name="Graphic 12" descr="Classroom">
            <a:extLst>
              <a:ext uri="{FF2B5EF4-FFF2-40B4-BE49-F238E27FC236}">
                <a16:creationId xmlns:a16="http://schemas.microsoft.com/office/drawing/2014/main" id="{7C2B97C6-59E3-AF49-A42C-72D3CB8B6B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58014" y="3775869"/>
            <a:ext cx="1786731" cy="1786731"/>
          </a:xfrm>
          <a:prstGeom prst="rect">
            <a:avLst/>
          </a:prstGeom>
        </p:spPr>
      </p:pic>
      <p:sp>
        <p:nvSpPr>
          <p:cNvPr id="2" name="Slide Number Placeholder 1">
            <a:extLst>
              <a:ext uri="{FF2B5EF4-FFF2-40B4-BE49-F238E27FC236}">
                <a16:creationId xmlns:a16="http://schemas.microsoft.com/office/drawing/2014/main" id="{580A5A3A-29DA-472B-AF46-4A3E44B685D1}"/>
              </a:ext>
            </a:extLst>
          </p:cNvPr>
          <p:cNvSpPr>
            <a:spLocks noGrp="1"/>
          </p:cNvSpPr>
          <p:nvPr>
            <p:ph type="sldNum" sz="quarter" idx="12"/>
          </p:nvPr>
        </p:nvSpPr>
        <p:spPr/>
        <p:txBody>
          <a:bodyPr/>
          <a:lstStyle/>
          <a:p>
            <a:pPr>
              <a:defRPr/>
            </a:pPr>
            <a:r>
              <a:rPr lang="nl-NL" dirty="0"/>
              <a:t>0</a:t>
            </a:r>
            <a:fld id="{858E763E-C1F5-433F-AD86-2BCC4D2F67EC}" type="slidenum">
              <a:rPr lang="nl-NL" smtClean="0"/>
              <a:pPr>
                <a:defRPr/>
              </a:pPr>
              <a:t>96</a:t>
            </a:fld>
            <a:endParaRPr lang="nl-NL" dirty="0"/>
          </a:p>
        </p:txBody>
      </p:sp>
    </p:spTree>
    <p:extLst>
      <p:ext uri="{BB962C8B-B14F-4D97-AF65-F5344CB8AC3E}">
        <p14:creationId xmlns:p14="http://schemas.microsoft.com/office/powerpoint/2010/main" val="11554971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Guidance for people controls</a:t>
            </a:r>
            <a:endParaRPr lang="en-NL" sz="2400" b="1" dirty="0">
              <a:solidFill>
                <a:schemeClr val="bg1"/>
              </a:solidFill>
              <a:latin typeface="Montserrat SemiBold" panose="00000700000000000000" pitchFamily="2" charset="0"/>
            </a:endParaRPr>
          </a:p>
        </p:txBody>
      </p:sp>
      <p:sp>
        <p:nvSpPr>
          <p:cNvPr id="9" name="Rectangle 8">
            <a:extLst>
              <a:ext uri="{FF2B5EF4-FFF2-40B4-BE49-F238E27FC236}">
                <a16:creationId xmlns:a16="http://schemas.microsoft.com/office/drawing/2014/main" id="{B39374AE-34F5-7442-AB8B-C56613A939C6}"/>
              </a:ext>
            </a:extLst>
          </p:cNvPr>
          <p:cNvSpPr/>
          <p:nvPr/>
        </p:nvSpPr>
        <p:spPr>
          <a:xfrm>
            <a:off x="685800" y="3861566"/>
            <a:ext cx="3245262" cy="2031325"/>
          </a:xfrm>
          <a:prstGeom prst="rect">
            <a:avLst/>
          </a:prstGeom>
        </p:spPr>
        <p:txBody>
          <a:bodyPr wrap="square">
            <a:spAutoFit/>
          </a:bodyPr>
          <a:lstStyle/>
          <a:p>
            <a:pPr algn="ctr">
              <a:buClr>
                <a:srgbClr val="00B0F0"/>
              </a:buClr>
            </a:pPr>
            <a:r>
              <a:rPr lang="en-GB" sz="1400" dirty="0">
                <a:solidFill>
                  <a:srgbClr val="002A5A"/>
                </a:solidFill>
                <a:latin typeface="Roboto" panose="02000000000000000000" pitchFamily="2" charset="0"/>
                <a:ea typeface="Roboto" panose="02000000000000000000" pitchFamily="2" charset="0"/>
              </a:rPr>
              <a:t>Special care should be given to those functions where high risks occur. Especially in situations where access privileges are granted. If needed, duties should be separated to reduce risk. For instance administrators should only be allowed to use admin rights when another administrator is present (“four-eye principle”).</a:t>
            </a:r>
          </a:p>
        </p:txBody>
      </p:sp>
      <p:sp>
        <p:nvSpPr>
          <p:cNvPr id="10" name="Rectangle 9">
            <a:extLst>
              <a:ext uri="{FF2B5EF4-FFF2-40B4-BE49-F238E27FC236}">
                <a16:creationId xmlns:a16="http://schemas.microsoft.com/office/drawing/2014/main" id="{ED873A88-E091-614F-A8E1-5874B8EBCBA1}"/>
              </a:ext>
            </a:extLst>
          </p:cNvPr>
          <p:cNvSpPr/>
          <p:nvPr/>
        </p:nvSpPr>
        <p:spPr>
          <a:xfrm>
            <a:off x="4336763" y="3861733"/>
            <a:ext cx="3198771" cy="1600438"/>
          </a:xfrm>
          <a:prstGeom prst="rect">
            <a:avLst/>
          </a:prstGeom>
        </p:spPr>
        <p:txBody>
          <a:bodyPr wrap="square">
            <a:spAutoFit/>
          </a:bodyPr>
          <a:lstStyle/>
          <a:p>
            <a:pPr algn="ctr">
              <a:buClr>
                <a:srgbClr val="00B0F0"/>
              </a:buClr>
            </a:pPr>
            <a:r>
              <a:rPr lang="en-GB" sz="1400" dirty="0">
                <a:solidFill>
                  <a:srgbClr val="002A5A"/>
                </a:solidFill>
                <a:latin typeface="Roboto" panose="02000000000000000000" pitchFamily="2" charset="0"/>
                <a:ea typeface="Roboto" panose="02000000000000000000" pitchFamily="2" charset="0"/>
              </a:rPr>
              <a:t>Defining roles and responsibilities is of the utmost importance. It is also vital to make sure that employees understand their responsibilities and any that disciplinary steps are taken if they abuse them.</a:t>
            </a:r>
          </a:p>
          <a:p>
            <a:pPr algn="ctr">
              <a:buClr>
                <a:srgbClr val="00B0F0"/>
              </a:buClr>
            </a:pPr>
            <a:endParaRPr lang="en-GB" sz="1400" dirty="0">
              <a:solidFill>
                <a:srgbClr val="002A5A"/>
              </a:solidFill>
              <a:latin typeface="Roboto" panose="02000000000000000000" pitchFamily="2" charset="0"/>
              <a:ea typeface="Roboto" panose="02000000000000000000" pitchFamily="2" charset="0"/>
            </a:endParaRPr>
          </a:p>
        </p:txBody>
      </p:sp>
      <p:sp>
        <p:nvSpPr>
          <p:cNvPr id="11" name="Rectangle 10">
            <a:extLst>
              <a:ext uri="{FF2B5EF4-FFF2-40B4-BE49-F238E27FC236}">
                <a16:creationId xmlns:a16="http://schemas.microsoft.com/office/drawing/2014/main" id="{CE1C5F64-0ADC-4B44-BA86-D9FF9767D981}"/>
              </a:ext>
            </a:extLst>
          </p:cNvPr>
          <p:cNvSpPr/>
          <p:nvPr/>
        </p:nvSpPr>
        <p:spPr>
          <a:xfrm>
            <a:off x="7943096" y="3861566"/>
            <a:ext cx="3245261" cy="1600438"/>
          </a:xfrm>
          <a:prstGeom prst="rect">
            <a:avLst/>
          </a:prstGeom>
        </p:spPr>
        <p:txBody>
          <a:bodyPr wrap="square">
            <a:spAutoFit/>
          </a:bodyPr>
          <a:lstStyle/>
          <a:p>
            <a:pPr algn="ctr">
              <a:buClr>
                <a:srgbClr val="00B0F0"/>
              </a:buClr>
            </a:pPr>
            <a:r>
              <a:rPr lang="en-GB" sz="1400" dirty="0">
                <a:solidFill>
                  <a:srgbClr val="002A5A"/>
                </a:solidFill>
                <a:latin typeface="Roboto" panose="02000000000000000000" pitchFamily="2" charset="0"/>
                <a:ea typeface="Roboto" panose="02000000000000000000" pitchFamily="2" charset="0"/>
              </a:rPr>
              <a:t>All access rights should be reviewed periodically, especially when employees change roles within the organization. This requires action from the HR department and the relevant managers.</a:t>
            </a:r>
          </a:p>
          <a:p>
            <a:pPr algn="ctr">
              <a:buClr>
                <a:srgbClr val="00B0F0"/>
              </a:buClr>
            </a:pPr>
            <a:endParaRPr lang="en-GB" sz="1400" dirty="0">
              <a:solidFill>
                <a:srgbClr val="002A5A"/>
              </a:solidFill>
              <a:latin typeface="Roboto" panose="02000000000000000000" pitchFamily="2" charset="0"/>
              <a:ea typeface="Roboto" panose="02000000000000000000" pitchFamily="2" charset="0"/>
            </a:endParaRPr>
          </a:p>
        </p:txBody>
      </p:sp>
      <p:pic>
        <p:nvPicPr>
          <p:cNvPr id="8" name="Graphic 7" descr="User">
            <a:extLst>
              <a:ext uri="{FF2B5EF4-FFF2-40B4-BE49-F238E27FC236}">
                <a16:creationId xmlns:a16="http://schemas.microsoft.com/office/drawing/2014/main" id="{3314FE11-8590-0A4F-8F48-6AEEA89E1C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8536" y="2133600"/>
            <a:ext cx="1469477" cy="1469477"/>
          </a:xfrm>
          <a:prstGeom prst="rect">
            <a:avLst/>
          </a:prstGeom>
        </p:spPr>
      </p:pic>
      <p:sp>
        <p:nvSpPr>
          <p:cNvPr id="15" name="TextBox 14">
            <a:extLst>
              <a:ext uri="{FF2B5EF4-FFF2-40B4-BE49-F238E27FC236}">
                <a16:creationId xmlns:a16="http://schemas.microsoft.com/office/drawing/2014/main" id="{2A869810-1100-BE44-86A2-031FBD8FB4F4}"/>
              </a:ext>
            </a:extLst>
          </p:cNvPr>
          <p:cNvSpPr txBox="1"/>
          <p:nvPr/>
        </p:nvSpPr>
        <p:spPr>
          <a:xfrm>
            <a:off x="1657823" y="2971800"/>
            <a:ext cx="950901" cy="400110"/>
          </a:xfrm>
          <a:prstGeom prst="rect">
            <a:avLst/>
          </a:prstGeom>
          <a:noFill/>
        </p:spPr>
        <p:txBody>
          <a:bodyPr wrap="none" rtlCol="0">
            <a:spAutoFit/>
          </a:bodyPr>
          <a:lstStyle/>
          <a:p>
            <a:pPr algn="ctr"/>
            <a:r>
              <a:rPr lang="en-NL" sz="1000">
                <a:solidFill>
                  <a:schemeClr val="bg1"/>
                </a:solidFill>
                <a:latin typeface="Roboto" panose="02000000000000000000" pitchFamily="2" charset="0"/>
                <a:ea typeface="Roboto" panose="02000000000000000000" pitchFamily="2" charset="0"/>
              </a:rPr>
              <a:t>System </a:t>
            </a:r>
          </a:p>
          <a:p>
            <a:pPr algn="ctr"/>
            <a:r>
              <a:rPr lang="en-NL" sz="1000">
                <a:solidFill>
                  <a:schemeClr val="bg1"/>
                </a:solidFill>
                <a:latin typeface="Roboto" panose="02000000000000000000" pitchFamily="2" charset="0"/>
                <a:ea typeface="Roboto" panose="02000000000000000000" pitchFamily="2" charset="0"/>
              </a:rPr>
              <a:t>administrator</a:t>
            </a:r>
          </a:p>
        </p:txBody>
      </p:sp>
      <p:pic>
        <p:nvPicPr>
          <p:cNvPr id="17" name="Graphic 16" descr="Cycle with people">
            <a:extLst>
              <a:ext uri="{FF2B5EF4-FFF2-40B4-BE49-F238E27FC236}">
                <a16:creationId xmlns:a16="http://schemas.microsoft.com/office/drawing/2014/main" id="{9F88AE07-E941-5144-A297-A1D739EBD8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61093" y="2194820"/>
            <a:ext cx="1469477" cy="1469477"/>
          </a:xfrm>
          <a:prstGeom prst="rect">
            <a:avLst/>
          </a:prstGeom>
        </p:spPr>
      </p:pic>
      <p:pic>
        <p:nvPicPr>
          <p:cNvPr id="20" name="Graphic 19" descr="User">
            <a:extLst>
              <a:ext uri="{FF2B5EF4-FFF2-40B4-BE49-F238E27FC236}">
                <a16:creationId xmlns:a16="http://schemas.microsoft.com/office/drawing/2014/main" id="{1E663267-25B2-D348-B962-6F833298D0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05631" y="2194820"/>
            <a:ext cx="1469477" cy="1469477"/>
          </a:xfrm>
          <a:prstGeom prst="rect">
            <a:avLst/>
          </a:prstGeom>
        </p:spPr>
      </p:pic>
      <p:sp>
        <p:nvSpPr>
          <p:cNvPr id="21" name="TextBox 20">
            <a:extLst>
              <a:ext uri="{FF2B5EF4-FFF2-40B4-BE49-F238E27FC236}">
                <a16:creationId xmlns:a16="http://schemas.microsoft.com/office/drawing/2014/main" id="{1025A741-4363-BB47-8E82-AE85E72D8802}"/>
              </a:ext>
            </a:extLst>
          </p:cNvPr>
          <p:cNvSpPr txBox="1"/>
          <p:nvPr/>
        </p:nvSpPr>
        <p:spPr>
          <a:xfrm>
            <a:off x="8464918" y="3033020"/>
            <a:ext cx="950901" cy="400110"/>
          </a:xfrm>
          <a:prstGeom prst="rect">
            <a:avLst/>
          </a:prstGeom>
          <a:noFill/>
        </p:spPr>
        <p:txBody>
          <a:bodyPr wrap="none" rtlCol="0">
            <a:spAutoFit/>
          </a:bodyPr>
          <a:lstStyle/>
          <a:p>
            <a:pPr algn="ctr"/>
            <a:r>
              <a:rPr lang="en-NL" sz="1000">
                <a:solidFill>
                  <a:schemeClr val="bg1"/>
                </a:solidFill>
                <a:latin typeface="Roboto" panose="02000000000000000000" pitchFamily="2" charset="0"/>
                <a:ea typeface="Roboto" panose="02000000000000000000" pitchFamily="2" charset="0"/>
              </a:rPr>
              <a:t>System </a:t>
            </a:r>
          </a:p>
          <a:p>
            <a:pPr algn="ctr"/>
            <a:r>
              <a:rPr lang="en-NL" sz="1000">
                <a:solidFill>
                  <a:schemeClr val="bg1"/>
                </a:solidFill>
                <a:latin typeface="Roboto" panose="02000000000000000000" pitchFamily="2" charset="0"/>
                <a:ea typeface="Roboto" panose="02000000000000000000" pitchFamily="2" charset="0"/>
              </a:rPr>
              <a:t>administrator</a:t>
            </a:r>
          </a:p>
        </p:txBody>
      </p:sp>
      <p:pic>
        <p:nvPicPr>
          <p:cNvPr id="22" name="Graphic 21" descr="User">
            <a:extLst>
              <a:ext uri="{FF2B5EF4-FFF2-40B4-BE49-F238E27FC236}">
                <a16:creationId xmlns:a16="http://schemas.microsoft.com/office/drawing/2014/main" id="{D237AE33-98AF-5742-97C8-12C2192EAE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75106" y="2209800"/>
            <a:ext cx="1469477" cy="1469477"/>
          </a:xfrm>
          <a:prstGeom prst="rect">
            <a:avLst/>
          </a:prstGeom>
        </p:spPr>
      </p:pic>
      <p:sp>
        <p:nvSpPr>
          <p:cNvPr id="23" name="TextBox 22">
            <a:extLst>
              <a:ext uri="{FF2B5EF4-FFF2-40B4-BE49-F238E27FC236}">
                <a16:creationId xmlns:a16="http://schemas.microsoft.com/office/drawing/2014/main" id="{D5ACD844-FC1A-C643-A7DE-87C3AD745267}"/>
              </a:ext>
            </a:extLst>
          </p:cNvPr>
          <p:cNvSpPr txBox="1"/>
          <p:nvPr/>
        </p:nvSpPr>
        <p:spPr>
          <a:xfrm>
            <a:off x="10058625" y="3048000"/>
            <a:ext cx="702436" cy="400110"/>
          </a:xfrm>
          <a:prstGeom prst="rect">
            <a:avLst/>
          </a:prstGeom>
          <a:noFill/>
        </p:spPr>
        <p:txBody>
          <a:bodyPr wrap="none" rtlCol="0">
            <a:spAutoFit/>
          </a:bodyPr>
          <a:lstStyle/>
          <a:p>
            <a:pPr algn="ctr"/>
            <a:r>
              <a:rPr lang="en-NL" sz="1000">
                <a:solidFill>
                  <a:schemeClr val="bg1"/>
                </a:solidFill>
                <a:latin typeface="Roboto" panose="02000000000000000000" pitchFamily="2" charset="0"/>
                <a:ea typeface="Roboto" panose="02000000000000000000" pitchFamily="2" charset="0"/>
              </a:rPr>
              <a:t>Business</a:t>
            </a:r>
          </a:p>
          <a:p>
            <a:pPr algn="ctr"/>
            <a:r>
              <a:rPr lang="en-NL" sz="1000">
                <a:solidFill>
                  <a:schemeClr val="bg1"/>
                </a:solidFill>
                <a:latin typeface="Roboto" panose="02000000000000000000" pitchFamily="2" charset="0"/>
                <a:ea typeface="Roboto" panose="02000000000000000000" pitchFamily="2" charset="0"/>
              </a:rPr>
              <a:t>analyst</a:t>
            </a:r>
          </a:p>
        </p:txBody>
      </p:sp>
      <p:sp>
        <p:nvSpPr>
          <p:cNvPr id="24" name="Right Arrow 23">
            <a:extLst>
              <a:ext uri="{FF2B5EF4-FFF2-40B4-BE49-F238E27FC236}">
                <a16:creationId xmlns:a16="http://schemas.microsoft.com/office/drawing/2014/main" id="{D81CD796-CEC0-724E-B021-5343FC7FCD78}"/>
              </a:ext>
            </a:extLst>
          </p:cNvPr>
          <p:cNvSpPr/>
          <p:nvPr/>
        </p:nvSpPr>
        <p:spPr>
          <a:xfrm>
            <a:off x="9463556" y="2687864"/>
            <a:ext cx="484464" cy="332061"/>
          </a:xfrm>
          <a:prstGeom prst="rightArrow">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Slide Number Placeholder 1">
            <a:extLst>
              <a:ext uri="{FF2B5EF4-FFF2-40B4-BE49-F238E27FC236}">
                <a16:creationId xmlns:a16="http://schemas.microsoft.com/office/drawing/2014/main" id="{D8E53866-F4E1-4098-8E42-1890A12F4164}"/>
              </a:ext>
            </a:extLst>
          </p:cNvPr>
          <p:cNvSpPr>
            <a:spLocks noGrp="1"/>
          </p:cNvSpPr>
          <p:nvPr>
            <p:ph type="sldNum" sz="quarter" idx="12"/>
          </p:nvPr>
        </p:nvSpPr>
        <p:spPr/>
        <p:txBody>
          <a:bodyPr/>
          <a:lstStyle/>
          <a:p>
            <a:pPr>
              <a:defRPr/>
            </a:pPr>
            <a:r>
              <a:rPr lang="nl-NL" dirty="0"/>
              <a:t>0</a:t>
            </a:r>
            <a:fld id="{858E763E-C1F5-433F-AD86-2BCC4D2F67EC}" type="slidenum">
              <a:rPr lang="nl-NL" smtClean="0"/>
              <a:pPr>
                <a:defRPr/>
              </a:pPr>
              <a:t>97</a:t>
            </a:fld>
            <a:endParaRPr lang="nl-NL" dirty="0"/>
          </a:p>
        </p:txBody>
      </p:sp>
    </p:spTree>
    <p:extLst>
      <p:ext uri="{BB962C8B-B14F-4D97-AF65-F5344CB8AC3E}">
        <p14:creationId xmlns:p14="http://schemas.microsoft.com/office/powerpoint/2010/main" val="5707163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and Round Single Corner of Rectangle 5">
            <a:extLst>
              <a:ext uri="{FF2B5EF4-FFF2-40B4-BE49-F238E27FC236}">
                <a16:creationId xmlns:a16="http://schemas.microsoft.com/office/drawing/2014/main" id="{227938BC-7310-E141-A10F-2C7516D84386}"/>
              </a:ext>
            </a:extLst>
          </p:cNvPr>
          <p:cNvSpPr/>
          <p:nvPr/>
        </p:nvSpPr>
        <p:spPr>
          <a:xfrm flipV="1">
            <a:off x="0" y="-1"/>
            <a:ext cx="12192000" cy="6858000"/>
          </a:xfrm>
          <a:prstGeom prst="snipRoundRect">
            <a:avLst>
              <a:gd name="adj1" fmla="val 0"/>
              <a:gd name="adj2" fmla="val 159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Snip and Round Single Corner of Rectangle 3">
            <a:extLst>
              <a:ext uri="{FF2B5EF4-FFF2-40B4-BE49-F238E27FC236}">
                <a16:creationId xmlns:a16="http://schemas.microsoft.com/office/drawing/2014/main" id="{2F05C2B1-71D7-954A-9722-0A0D8979BACE}"/>
              </a:ext>
            </a:extLst>
          </p:cNvPr>
          <p:cNvSpPr/>
          <p:nvPr/>
        </p:nvSpPr>
        <p:spPr>
          <a:xfrm flipV="1">
            <a:off x="0" y="647700"/>
            <a:ext cx="11582400" cy="5562600"/>
          </a:xfrm>
          <a:prstGeom prst="snipRoundRect">
            <a:avLst>
              <a:gd name="adj1" fmla="val 0"/>
              <a:gd name="adj2" fmla="val 16667"/>
            </a:avLst>
          </a:prstGeom>
          <a:solidFill>
            <a:srgbClr val="022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D5E4EEEE-5DCF-0C4F-BF09-5D26ECD57A5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38200" y="2617887"/>
            <a:ext cx="1689033" cy="1622226"/>
          </a:xfrm>
          <a:prstGeom prst="rect">
            <a:avLst/>
          </a:prstGeom>
        </p:spPr>
      </p:pic>
      <p:sp>
        <p:nvSpPr>
          <p:cNvPr id="2" name="Rectangle 1">
            <a:extLst>
              <a:ext uri="{FF2B5EF4-FFF2-40B4-BE49-F238E27FC236}">
                <a16:creationId xmlns:a16="http://schemas.microsoft.com/office/drawing/2014/main" id="{AB8AFE96-8632-A045-AAD2-EE5EA7622124}"/>
              </a:ext>
            </a:extLst>
          </p:cNvPr>
          <p:cNvSpPr/>
          <p:nvPr/>
        </p:nvSpPr>
        <p:spPr>
          <a:xfrm>
            <a:off x="3365433" y="3044278"/>
            <a:ext cx="8010526" cy="769441"/>
          </a:xfrm>
          <a:prstGeom prst="rect">
            <a:avLst/>
          </a:prstGeom>
        </p:spPr>
        <p:txBody>
          <a:bodyPr wrap="none">
            <a:spAutoFit/>
          </a:bodyPr>
          <a:lstStyle/>
          <a:p>
            <a:r>
              <a:rPr lang="en-US" sz="4400" dirty="0">
                <a:solidFill>
                  <a:schemeClr val="bg1"/>
                </a:solidFill>
                <a:latin typeface="Montserrat SemiBold" panose="00000700000000000000" pitchFamily="2" charset="0"/>
                <a:cs typeface="Arial" panose="020B0604020202020204" pitchFamily="34" charset="0"/>
              </a:rPr>
              <a:t>3.4. Technological controls</a:t>
            </a:r>
          </a:p>
        </p:txBody>
      </p:sp>
    </p:spTree>
    <p:extLst>
      <p:ext uri="{BB962C8B-B14F-4D97-AF65-F5344CB8AC3E}">
        <p14:creationId xmlns:p14="http://schemas.microsoft.com/office/powerpoint/2010/main" val="6696148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22C2F8-882F-2E4E-B970-311C45061C74}"/>
              </a:ext>
            </a:extLst>
          </p:cNvPr>
          <p:cNvSpPr/>
          <p:nvPr/>
        </p:nvSpPr>
        <p:spPr>
          <a:xfrm>
            <a:off x="0" y="2133600"/>
            <a:ext cx="12192000" cy="381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Snip and Round Single Corner of Rectangle 3">
            <a:extLst>
              <a:ext uri="{FF2B5EF4-FFF2-40B4-BE49-F238E27FC236}">
                <a16:creationId xmlns:a16="http://schemas.microsoft.com/office/drawing/2014/main" id="{80B418B1-6929-B04C-8C17-3EA38CA3024C}"/>
              </a:ext>
            </a:extLst>
          </p:cNvPr>
          <p:cNvSpPr/>
          <p:nvPr/>
        </p:nvSpPr>
        <p:spPr>
          <a:xfrm flipV="1">
            <a:off x="0" y="422414"/>
            <a:ext cx="9144000" cy="715962"/>
          </a:xfrm>
          <a:prstGeom prst="snipRoundRect">
            <a:avLst>
              <a:gd name="adj1" fmla="val 0"/>
              <a:gd name="adj2" fmla="val 16667"/>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5B7295CA-D326-5D41-A9F9-8601D64BFCE0}"/>
              </a:ext>
            </a:extLst>
          </p:cNvPr>
          <p:cNvSpPr txBox="1">
            <a:spLocks/>
          </p:cNvSpPr>
          <p:nvPr/>
        </p:nvSpPr>
        <p:spPr>
          <a:xfrm>
            <a:off x="228600" y="416168"/>
            <a:ext cx="86868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GB" sz="2400" b="1" dirty="0">
                <a:solidFill>
                  <a:schemeClr val="bg1"/>
                </a:solidFill>
                <a:latin typeface="Montserrat SemiBold" panose="00000700000000000000" pitchFamily="2" charset="0"/>
              </a:rPr>
              <a:t>Examples of technological controls</a:t>
            </a:r>
            <a:endParaRPr lang="en-NL" sz="2400" b="1" dirty="0">
              <a:solidFill>
                <a:schemeClr val="bg1"/>
              </a:solidFill>
              <a:latin typeface="Montserrat SemiBold" panose="00000700000000000000" pitchFamily="2" charset="0"/>
            </a:endParaRPr>
          </a:p>
        </p:txBody>
      </p:sp>
      <p:sp>
        <p:nvSpPr>
          <p:cNvPr id="11" name="Text Box 5">
            <a:extLst>
              <a:ext uri="{FF2B5EF4-FFF2-40B4-BE49-F238E27FC236}">
                <a16:creationId xmlns:a16="http://schemas.microsoft.com/office/drawing/2014/main" id="{A3D5239A-D537-524C-BB84-8B53017D29C4}"/>
              </a:ext>
            </a:extLst>
          </p:cNvPr>
          <p:cNvSpPr txBox="1">
            <a:spLocks noChangeArrowheads="1"/>
          </p:cNvSpPr>
          <p:nvPr/>
        </p:nvSpPr>
        <p:spPr bwMode="auto">
          <a:xfrm>
            <a:off x="2051050" y="6245226"/>
            <a:ext cx="822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GB" altLang="en-US" sz="1200" b="1" i="1" dirty="0">
                <a:solidFill>
                  <a:srgbClr val="002A5A"/>
                </a:solidFill>
                <a:latin typeface="Roboto" panose="02000000000000000000" pitchFamily="2" charset="0"/>
                <a:ea typeface="Roboto" panose="02000000000000000000" pitchFamily="2" charset="0"/>
              </a:rPr>
              <a:t>Note: not all ISO/IEC 27002 controls are included; this list is not exhaustive, the numbers refer to ISO/IEC 27002:2022.</a:t>
            </a:r>
          </a:p>
        </p:txBody>
      </p:sp>
      <p:sp>
        <p:nvSpPr>
          <p:cNvPr id="16" name="Rectangle 15">
            <a:extLst>
              <a:ext uri="{FF2B5EF4-FFF2-40B4-BE49-F238E27FC236}">
                <a16:creationId xmlns:a16="http://schemas.microsoft.com/office/drawing/2014/main" id="{023998F5-A3EF-724F-B1CB-265C1CC9D186}"/>
              </a:ext>
            </a:extLst>
          </p:cNvPr>
          <p:cNvSpPr/>
          <p:nvPr/>
        </p:nvSpPr>
        <p:spPr>
          <a:xfrm>
            <a:off x="1192677" y="2486799"/>
            <a:ext cx="3962400" cy="646331"/>
          </a:xfrm>
          <a:prstGeom prst="rect">
            <a:avLst/>
          </a:prstGeom>
        </p:spPr>
        <p:txBody>
          <a:bodyPr wrap="square">
            <a:spAutoFit/>
          </a:bodyPr>
          <a:lstStyle/>
          <a:p>
            <a:pPr>
              <a:buClr>
                <a:srgbClr val="00B0F0"/>
              </a:buClr>
            </a:pPr>
            <a:r>
              <a:rPr lang="en-GB" sz="1200" b="1" dirty="0">
                <a:solidFill>
                  <a:srgbClr val="002A5A"/>
                </a:solidFill>
                <a:latin typeface="Roboto" panose="02000000000000000000" pitchFamily="2" charset="0"/>
                <a:ea typeface="Roboto" panose="02000000000000000000" pitchFamily="2" charset="0"/>
              </a:rPr>
              <a:t>8.7 Protection against malware</a:t>
            </a:r>
          </a:p>
          <a:p>
            <a:pPr>
              <a:buClr>
                <a:srgbClr val="00B0F0"/>
              </a:buClr>
            </a:pPr>
            <a:r>
              <a:rPr lang="en-GB" sz="1200" dirty="0">
                <a:solidFill>
                  <a:srgbClr val="002A5A"/>
                </a:solidFill>
                <a:latin typeface="Roboto" panose="02000000000000000000" pitchFamily="2" charset="0"/>
                <a:ea typeface="Roboto" panose="02000000000000000000" pitchFamily="2" charset="0"/>
              </a:rPr>
              <a:t>Malware is abundant. Antivirus software and procedures for prevention are mandatory.</a:t>
            </a:r>
          </a:p>
        </p:txBody>
      </p:sp>
      <p:sp>
        <p:nvSpPr>
          <p:cNvPr id="17" name="Rectangle 16">
            <a:extLst>
              <a:ext uri="{FF2B5EF4-FFF2-40B4-BE49-F238E27FC236}">
                <a16:creationId xmlns:a16="http://schemas.microsoft.com/office/drawing/2014/main" id="{4E915B89-A2A3-6A41-B0AB-33FC3D646476}"/>
              </a:ext>
            </a:extLst>
          </p:cNvPr>
          <p:cNvSpPr/>
          <p:nvPr/>
        </p:nvSpPr>
        <p:spPr>
          <a:xfrm>
            <a:off x="1192677" y="3418086"/>
            <a:ext cx="3962400" cy="1015663"/>
          </a:xfrm>
          <a:prstGeom prst="rect">
            <a:avLst/>
          </a:prstGeom>
        </p:spPr>
        <p:txBody>
          <a:bodyPr wrap="square">
            <a:spAutoFit/>
          </a:bodyPr>
          <a:lstStyle/>
          <a:p>
            <a:pPr>
              <a:buClr>
                <a:srgbClr val="00B0F0"/>
              </a:buClr>
            </a:pPr>
            <a:r>
              <a:rPr lang="en-GB" sz="1200" b="1" dirty="0">
                <a:solidFill>
                  <a:srgbClr val="002A5A"/>
                </a:solidFill>
                <a:latin typeface="Roboto" panose="02000000000000000000" pitchFamily="2" charset="0"/>
                <a:ea typeface="Roboto" panose="02000000000000000000" pitchFamily="2" charset="0"/>
              </a:rPr>
              <a:t>8.15 Logging</a:t>
            </a:r>
          </a:p>
          <a:p>
            <a:pPr>
              <a:buClr>
                <a:srgbClr val="00B0F0"/>
              </a:buClr>
            </a:pPr>
            <a:r>
              <a:rPr lang="en-GB" sz="1200" dirty="0">
                <a:solidFill>
                  <a:srgbClr val="002A5A"/>
                </a:solidFill>
                <a:latin typeface="Roboto" panose="02000000000000000000" pitchFamily="2" charset="0"/>
                <a:ea typeface="Roboto" panose="02000000000000000000" pitchFamily="2" charset="0"/>
              </a:rPr>
              <a:t>Especially high-risk activities should be logged to media were an adversary has no access to. This facilitates detection of incidents. Logging also facilitates demonstrating the effectiveness of security controls.</a:t>
            </a:r>
          </a:p>
        </p:txBody>
      </p:sp>
      <p:sp>
        <p:nvSpPr>
          <p:cNvPr id="18" name="Rectangle 17">
            <a:extLst>
              <a:ext uri="{FF2B5EF4-FFF2-40B4-BE49-F238E27FC236}">
                <a16:creationId xmlns:a16="http://schemas.microsoft.com/office/drawing/2014/main" id="{D7FC2FBB-D958-9A4F-A281-905E62E8D33A}"/>
              </a:ext>
            </a:extLst>
          </p:cNvPr>
          <p:cNvSpPr/>
          <p:nvPr/>
        </p:nvSpPr>
        <p:spPr>
          <a:xfrm>
            <a:off x="1192677" y="4624626"/>
            <a:ext cx="3962400" cy="1200329"/>
          </a:xfrm>
          <a:prstGeom prst="rect">
            <a:avLst/>
          </a:prstGeom>
        </p:spPr>
        <p:txBody>
          <a:bodyPr wrap="square">
            <a:spAutoFit/>
          </a:bodyPr>
          <a:lstStyle/>
          <a:p>
            <a:pPr>
              <a:buClr>
                <a:srgbClr val="00B0F0"/>
              </a:buClr>
            </a:pPr>
            <a:r>
              <a:rPr lang="en-GB" sz="1200" b="1" dirty="0">
                <a:solidFill>
                  <a:srgbClr val="002A5A"/>
                </a:solidFill>
                <a:latin typeface="Roboto" panose="02000000000000000000" pitchFamily="2" charset="0"/>
                <a:ea typeface="Roboto" panose="02000000000000000000" pitchFamily="2" charset="0"/>
              </a:rPr>
              <a:t>8.20-8.22 Networks security, security of network services, segregation of networks</a:t>
            </a:r>
          </a:p>
          <a:p>
            <a:pPr>
              <a:buClr>
                <a:srgbClr val="00B0F0"/>
              </a:buClr>
            </a:pPr>
            <a:r>
              <a:rPr lang="en-GB" sz="1200" dirty="0">
                <a:solidFill>
                  <a:srgbClr val="002A5A"/>
                </a:solidFill>
                <a:latin typeface="Roboto" panose="02000000000000000000" pitchFamily="2" charset="0"/>
                <a:ea typeface="Roboto" panose="02000000000000000000" pitchFamily="2" charset="0"/>
              </a:rPr>
              <a:t>A layered security approach means that the organization’s network must be divided into zones with special attention to those zones that have external connections.</a:t>
            </a:r>
          </a:p>
        </p:txBody>
      </p:sp>
      <p:sp>
        <p:nvSpPr>
          <p:cNvPr id="20" name="Rectangle 19">
            <a:extLst>
              <a:ext uri="{FF2B5EF4-FFF2-40B4-BE49-F238E27FC236}">
                <a16:creationId xmlns:a16="http://schemas.microsoft.com/office/drawing/2014/main" id="{0DE77E1F-6F0A-E249-974D-B7BD5E074131}"/>
              </a:ext>
            </a:extLst>
          </p:cNvPr>
          <p:cNvSpPr/>
          <p:nvPr/>
        </p:nvSpPr>
        <p:spPr>
          <a:xfrm>
            <a:off x="6948948" y="4805571"/>
            <a:ext cx="3962400" cy="830997"/>
          </a:xfrm>
          <a:prstGeom prst="rect">
            <a:avLst/>
          </a:prstGeom>
        </p:spPr>
        <p:txBody>
          <a:bodyPr wrap="square">
            <a:spAutoFit/>
          </a:bodyPr>
          <a:lstStyle/>
          <a:p>
            <a:pPr>
              <a:buClr>
                <a:srgbClr val="00B0F0"/>
              </a:buClr>
            </a:pPr>
            <a:r>
              <a:rPr lang="en-GB" sz="1200" b="1" dirty="0">
                <a:solidFill>
                  <a:srgbClr val="002A5A"/>
                </a:solidFill>
                <a:latin typeface="Roboto" panose="02000000000000000000" pitchFamily="2" charset="0"/>
                <a:ea typeface="Roboto" panose="02000000000000000000" pitchFamily="2" charset="0"/>
              </a:rPr>
              <a:t>8.24 Use of cryptography</a:t>
            </a:r>
          </a:p>
          <a:p>
            <a:pPr>
              <a:buClr>
                <a:srgbClr val="00B0F0"/>
              </a:buClr>
            </a:pPr>
            <a:r>
              <a:rPr lang="en-GB" sz="1200" dirty="0">
                <a:solidFill>
                  <a:srgbClr val="002A5A"/>
                </a:solidFill>
                <a:latin typeface="Roboto" panose="02000000000000000000" pitchFamily="2" charset="0"/>
                <a:ea typeface="Roboto" panose="02000000000000000000" pitchFamily="2" charset="0"/>
              </a:rPr>
              <a:t>The use of electronic keys and certificates should be controlled.</a:t>
            </a:r>
          </a:p>
          <a:p>
            <a:pPr>
              <a:buClr>
                <a:srgbClr val="00B0F0"/>
              </a:buClr>
            </a:pPr>
            <a:endParaRPr lang="en-GB" sz="1200" dirty="0">
              <a:solidFill>
                <a:srgbClr val="002A5A"/>
              </a:solidFill>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98D32BF8-3EE4-6D47-AD34-C4EF4B8673D0}"/>
              </a:ext>
            </a:extLst>
          </p:cNvPr>
          <p:cNvSpPr/>
          <p:nvPr/>
        </p:nvSpPr>
        <p:spPr>
          <a:xfrm>
            <a:off x="6948948" y="2209800"/>
            <a:ext cx="3962400" cy="1200329"/>
          </a:xfrm>
          <a:prstGeom prst="rect">
            <a:avLst/>
          </a:prstGeom>
        </p:spPr>
        <p:txBody>
          <a:bodyPr wrap="square">
            <a:spAutoFit/>
          </a:bodyPr>
          <a:lstStyle/>
          <a:p>
            <a:pPr>
              <a:buClr>
                <a:srgbClr val="00B0F0"/>
              </a:buClr>
            </a:pPr>
            <a:r>
              <a:rPr lang="en-GB" sz="1200" b="1" dirty="0">
                <a:solidFill>
                  <a:srgbClr val="002A5A"/>
                </a:solidFill>
                <a:latin typeface="Roboto" panose="02000000000000000000" pitchFamily="2" charset="0"/>
                <a:ea typeface="Roboto" panose="02000000000000000000" pitchFamily="2" charset="0"/>
              </a:rPr>
              <a:t>8.8 Separation of development, test and production environments</a:t>
            </a:r>
          </a:p>
          <a:p>
            <a:pPr>
              <a:buClr>
                <a:srgbClr val="00B0F0"/>
              </a:buClr>
            </a:pPr>
            <a:r>
              <a:rPr lang="en-GB" sz="1200" dirty="0">
                <a:solidFill>
                  <a:srgbClr val="002A5A"/>
                </a:solidFill>
                <a:latin typeface="Roboto" panose="02000000000000000000" pitchFamily="2" charset="0"/>
                <a:ea typeface="Roboto" panose="02000000000000000000" pitchFamily="2" charset="0"/>
              </a:rPr>
              <a:t>System development needs to be done without risking disrupting a production environment and impacting users. The development and test environments should therefore be separate from the production environment.</a:t>
            </a:r>
          </a:p>
        </p:txBody>
      </p:sp>
      <p:sp>
        <p:nvSpPr>
          <p:cNvPr id="23" name="Oval 22">
            <a:extLst>
              <a:ext uri="{FF2B5EF4-FFF2-40B4-BE49-F238E27FC236}">
                <a16:creationId xmlns:a16="http://schemas.microsoft.com/office/drawing/2014/main" id="{C8A427CF-572C-2341-B0A8-F6B04EB08228}"/>
              </a:ext>
            </a:extLst>
          </p:cNvPr>
          <p:cNvSpPr/>
          <p:nvPr/>
        </p:nvSpPr>
        <p:spPr>
          <a:xfrm>
            <a:off x="762000" y="2695664"/>
            <a:ext cx="228600" cy="2286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4" name="Oval 23">
            <a:extLst>
              <a:ext uri="{FF2B5EF4-FFF2-40B4-BE49-F238E27FC236}">
                <a16:creationId xmlns:a16="http://schemas.microsoft.com/office/drawing/2014/main" id="{3A6CBECE-0682-BE49-9A5D-99BFDE175768}"/>
              </a:ext>
            </a:extLst>
          </p:cNvPr>
          <p:cNvSpPr/>
          <p:nvPr/>
        </p:nvSpPr>
        <p:spPr>
          <a:xfrm>
            <a:off x="6515100" y="4881340"/>
            <a:ext cx="228600" cy="2286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5" name="Oval 24">
            <a:extLst>
              <a:ext uri="{FF2B5EF4-FFF2-40B4-BE49-F238E27FC236}">
                <a16:creationId xmlns:a16="http://schemas.microsoft.com/office/drawing/2014/main" id="{50B9FCEE-E615-D74E-8AB3-C2E3D773FB28}"/>
              </a:ext>
            </a:extLst>
          </p:cNvPr>
          <p:cNvSpPr/>
          <p:nvPr/>
        </p:nvSpPr>
        <p:spPr>
          <a:xfrm>
            <a:off x="762000" y="4853970"/>
            <a:ext cx="228600" cy="2286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30" name="Oval 29">
            <a:extLst>
              <a:ext uri="{FF2B5EF4-FFF2-40B4-BE49-F238E27FC236}">
                <a16:creationId xmlns:a16="http://schemas.microsoft.com/office/drawing/2014/main" id="{2142431B-BAEA-4D4E-8116-3A3E3D1A732B}"/>
              </a:ext>
            </a:extLst>
          </p:cNvPr>
          <p:cNvSpPr/>
          <p:nvPr/>
        </p:nvSpPr>
        <p:spPr>
          <a:xfrm>
            <a:off x="6515100" y="3811617"/>
            <a:ext cx="228600" cy="2286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31" name="Oval 30">
            <a:extLst>
              <a:ext uri="{FF2B5EF4-FFF2-40B4-BE49-F238E27FC236}">
                <a16:creationId xmlns:a16="http://schemas.microsoft.com/office/drawing/2014/main" id="{FB88B687-6CAD-A644-8335-936EBB5A7E71}"/>
              </a:ext>
            </a:extLst>
          </p:cNvPr>
          <p:cNvSpPr/>
          <p:nvPr/>
        </p:nvSpPr>
        <p:spPr>
          <a:xfrm>
            <a:off x="762000" y="3811617"/>
            <a:ext cx="228600" cy="2286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32" name="Oval 31">
            <a:extLst>
              <a:ext uri="{FF2B5EF4-FFF2-40B4-BE49-F238E27FC236}">
                <a16:creationId xmlns:a16="http://schemas.microsoft.com/office/drawing/2014/main" id="{344857D7-038C-734C-BFB2-BA700E9D0A17}"/>
              </a:ext>
            </a:extLst>
          </p:cNvPr>
          <p:cNvSpPr/>
          <p:nvPr/>
        </p:nvSpPr>
        <p:spPr>
          <a:xfrm>
            <a:off x="6515100" y="2695664"/>
            <a:ext cx="228600" cy="228600"/>
          </a:xfrm>
          <a:prstGeom prst="ellipse">
            <a:avLst/>
          </a:prstGeom>
          <a:solidFill>
            <a:srgbClr val="002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 name="Slide Number Placeholder 1">
            <a:extLst>
              <a:ext uri="{FF2B5EF4-FFF2-40B4-BE49-F238E27FC236}">
                <a16:creationId xmlns:a16="http://schemas.microsoft.com/office/drawing/2014/main" id="{7DC42A13-4771-482C-9D17-91B3928DE27C}"/>
              </a:ext>
            </a:extLst>
          </p:cNvPr>
          <p:cNvSpPr>
            <a:spLocks noGrp="1"/>
          </p:cNvSpPr>
          <p:nvPr>
            <p:ph type="sldNum" sz="quarter" idx="12"/>
          </p:nvPr>
        </p:nvSpPr>
        <p:spPr/>
        <p:txBody>
          <a:bodyPr/>
          <a:lstStyle/>
          <a:p>
            <a:pPr>
              <a:defRPr/>
            </a:pPr>
            <a:fld id="{858E763E-C1F5-433F-AD86-2BCC4D2F67EC}" type="slidenum">
              <a:rPr lang="nl-NL" smtClean="0"/>
              <a:pPr>
                <a:defRPr/>
              </a:pPr>
              <a:t>99</a:t>
            </a:fld>
            <a:endParaRPr lang="nl-NL" dirty="0"/>
          </a:p>
        </p:txBody>
      </p:sp>
      <p:sp>
        <p:nvSpPr>
          <p:cNvPr id="26" name="Rectangle 25">
            <a:extLst>
              <a:ext uri="{FF2B5EF4-FFF2-40B4-BE49-F238E27FC236}">
                <a16:creationId xmlns:a16="http://schemas.microsoft.com/office/drawing/2014/main" id="{52CFC477-B3FB-6945-8A38-C84126A9F8D1}"/>
              </a:ext>
            </a:extLst>
          </p:cNvPr>
          <p:cNvSpPr/>
          <p:nvPr/>
        </p:nvSpPr>
        <p:spPr>
          <a:xfrm>
            <a:off x="6954737" y="3556337"/>
            <a:ext cx="3962400" cy="1015663"/>
          </a:xfrm>
          <a:prstGeom prst="rect">
            <a:avLst/>
          </a:prstGeom>
        </p:spPr>
        <p:txBody>
          <a:bodyPr wrap="square">
            <a:spAutoFit/>
          </a:bodyPr>
          <a:lstStyle/>
          <a:p>
            <a:pPr>
              <a:buClr>
                <a:srgbClr val="00B0F0"/>
              </a:buClr>
            </a:pPr>
            <a:r>
              <a:rPr lang="en-GB" sz="1200" b="1" dirty="0">
                <a:solidFill>
                  <a:srgbClr val="002A5A"/>
                </a:solidFill>
                <a:latin typeface="Roboto" panose="02000000000000000000" pitchFamily="2" charset="0"/>
                <a:ea typeface="Roboto" panose="02000000000000000000" pitchFamily="2" charset="0"/>
              </a:rPr>
              <a:t>8.19 Installation of software on operational systems</a:t>
            </a:r>
          </a:p>
          <a:p>
            <a:pPr>
              <a:buClr>
                <a:srgbClr val="00B0F0"/>
              </a:buClr>
            </a:pPr>
            <a:r>
              <a:rPr lang="en-GB" sz="1200" dirty="0">
                <a:solidFill>
                  <a:srgbClr val="002A5A"/>
                </a:solidFill>
                <a:latin typeface="Roboto" panose="02000000000000000000" pitchFamily="2" charset="0"/>
                <a:ea typeface="Roboto" panose="02000000000000000000" pitchFamily="2" charset="0"/>
              </a:rPr>
              <a:t>End users may be able to download software from the Internet which contains malware or other security vulnerabilities. The use of software should be controlled to prevent vulnerabilities to be introduced.</a:t>
            </a:r>
          </a:p>
        </p:txBody>
      </p:sp>
    </p:spTree>
    <p:extLst>
      <p:ext uri="{BB962C8B-B14F-4D97-AF65-F5344CB8AC3E}">
        <p14:creationId xmlns:p14="http://schemas.microsoft.com/office/powerpoint/2010/main" val="731828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F093A55ADD87F4D8506C1AED9336E13" ma:contentTypeVersion="18" ma:contentTypeDescription="Create a new document." ma:contentTypeScope="" ma:versionID="63f5b635742d69b31eef66440b397083">
  <xsd:schema xmlns:xsd="http://www.w3.org/2001/XMLSchema" xmlns:xs="http://www.w3.org/2001/XMLSchema" xmlns:p="http://schemas.microsoft.com/office/2006/metadata/properties" xmlns:ns2="babcf66f-7420-42fc-be69-35e4560e537e" xmlns:ns3="38736918-e672-4fcc-8490-d27e12bf5664" targetNamespace="http://schemas.microsoft.com/office/2006/metadata/properties" ma:root="true" ma:fieldsID="03bf1530b8d56f684c63a36981ed8174" ns2:_="" ns3:_="">
    <xsd:import namespace="babcf66f-7420-42fc-be69-35e4560e537e"/>
    <xsd:import namespace="38736918-e672-4fcc-8490-d27e12bf566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GenerationTime" minOccurs="0"/>
                <xsd:element ref="ns2:MediaServiceEventHashCode" minOccurs="0"/>
                <xsd:element ref="ns2:gecontroleerd" minOccurs="0"/>
                <xsd:element ref="ns2:MediaServiceAutoKeyPoints" minOccurs="0"/>
                <xsd:element ref="ns2:MediaServiceKeyPoints" minOccurs="0"/>
                <xsd:element ref="ns2:MediaLengthInSeconds" minOccurs="0"/>
                <xsd:element ref="ns2:_Flow_SignoffStatu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bcf66f-7420-42fc-be69-35e4560e53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gecontroleerd" ma:index="18" nillable="true" ma:displayName="gecontroleerd" ma:format="Dropdown" ma:internalName="gecontroleerd" ma:percentage="FALSE">
      <xsd:simpleType>
        <xsd:restriction base="dms:Number"/>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_Flow_SignoffStatus" ma:index="22" nillable="true" ma:displayName="Afmeldingsstatus" ma:internalName="Afmeldingsstatus">
      <xsd:simpleType>
        <xsd:restriction base="dms:Text"/>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ff45c0c3-f39e-4b54-a276-b91646f148d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8736918-e672-4fcc-8490-d27e12bf5664"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5" nillable="true" ma:displayName="Taxonomy Catch All Column" ma:hidden="true" ma:list="{8f509fb7-8cda-46f8-b26d-5f2aa5135109}" ma:internalName="TaxCatchAll" ma:showField="CatchAllData" ma:web="38736918-e672-4fcc-8490-d27e12bf566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gecontroleerd xmlns="babcf66f-7420-42fc-be69-35e4560e537e" xsi:nil="true"/>
    <SharedWithUsers xmlns="38736918-e672-4fcc-8490-d27e12bf5664">
      <UserInfo>
        <DisplayName>Marianne Hubregtse</DisplayName>
        <AccountId>20</AccountId>
        <AccountType/>
      </UserInfo>
      <UserInfo>
        <DisplayName>Natalie Nijland</DisplayName>
        <AccountId>16</AccountId>
        <AccountType/>
      </UserInfo>
      <UserInfo>
        <DisplayName>Ingrid Moleveld</DisplayName>
        <AccountId>14</AccountId>
        <AccountType/>
      </UserInfo>
    </SharedWithUsers>
    <TaxCatchAll xmlns="38736918-e672-4fcc-8490-d27e12bf5664" xsi:nil="true"/>
    <_Flow_SignoffStatus xmlns="babcf66f-7420-42fc-be69-35e4560e537e" xsi:nil="true"/>
    <lcf76f155ced4ddcb4097134ff3c332f xmlns="babcf66f-7420-42fc-be69-35e4560e537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9D25D8E-BE20-4952-95A3-1FE173B27F29}">
  <ds:schemaRefs>
    <ds:schemaRef ds:uri="http://schemas.microsoft.com/sharepoint/v3/contenttype/forms"/>
  </ds:schemaRefs>
</ds:datastoreItem>
</file>

<file path=customXml/itemProps2.xml><?xml version="1.0" encoding="utf-8"?>
<ds:datastoreItem xmlns:ds="http://schemas.openxmlformats.org/officeDocument/2006/customXml" ds:itemID="{D638443D-9E5C-4193-9038-D0F4BF9A28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bcf66f-7420-42fc-be69-35e4560e537e"/>
    <ds:schemaRef ds:uri="38736918-e672-4fcc-8490-d27e12bf56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27DB017-3191-4244-B600-A9473DDCD191}">
  <ds:schemaRefs>
    <ds:schemaRef ds:uri="http://schemas.microsoft.com/office/2006/documentManagement/types"/>
    <ds:schemaRef ds:uri="http://purl.org/dc/elements/1.1/"/>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38736918-e672-4fcc-8490-d27e12bf5664"/>
    <ds:schemaRef ds:uri="babcf66f-7420-42fc-be69-35e4560e537e"/>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50100</TotalTime>
  <Words>29835</Words>
  <Application>Microsoft Office PowerPoint</Application>
  <PresentationFormat>Widescreen</PresentationFormat>
  <Paragraphs>2069</Paragraphs>
  <Slides>117</Slides>
  <Notes>101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117</vt:i4>
      </vt:variant>
    </vt:vector>
  </HeadingPairs>
  <TitlesOfParts>
    <vt:vector size="126" baseType="lpstr">
      <vt:lpstr>Gill Sans MT</vt:lpstr>
      <vt:lpstr>Montserrat SemiBold</vt:lpstr>
      <vt:lpstr>Arial</vt:lpstr>
      <vt:lpstr>Calibri</vt:lpstr>
      <vt:lpstr>System Font Regular</vt:lpstr>
      <vt:lpstr>Roboto</vt:lpstr>
      <vt:lpstr>Calibri Light</vt:lpstr>
      <vt:lpstr>Office Theme</vt:lpstr>
      <vt:lpstr>Custom Design</vt:lpstr>
      <vt:lpstr>EXIN Information Security Management Professional based on ISO/IEC 27001</vt:lpstr>
      <vt:lpstr>PowerPoint Presentation</vt:lpstr>
      <vt:lpstr>Introduction to the Body of Knowledge</vt:lpstr>
      <vt:lpstr>PowerPoint Presentation</vt:lpstr>
      <vt:lpstr>Course objectives and target audience</vt:lpstr>
      <vt:lpstr>Certification requirements</vt:lpstr>
      <vt:lpstr>Exam details</vt:lpstr>
      <vt:lpstr>Additional exam literature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Rita Pilon</dc:creator>
  <cp:lastModifiedBy>Hasnain Eqbal (Director I.T)</cp:lastModifiedBy>
  <cp:revision>379</cp:revision>
  <cp:lastPrinted>1601-01-01T00:00:00Z</cp:lastPrinted>
  <dcterms:created xsi:type="dcterms:W3CDTF">1601-01-01T00:00:00Z</dcterms:created>
  <dcterms:modified xsi:type="dcterms:W3CDTF">2023-11-05T02:58:52Z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ContentTypeId">
    <vt:lpwstr>0x0101008F093A55ADD87F4D8506C1AED9336E13</vt:lpwstr>
  </property>
  <property fmtid="{D5CDD505-2E9C-101B-9397-08002B2CF9AE}" pid="4" name="AuthorIds_UIVersion_512">
    <vt:lpwstr>14</vt:lpwstr>
  </property>
  <property fmtid="{D5CDD505-2E9C-101B-9397-08002B2CF9AE}" pid="5" name="MediaServiceImageTags">
    <vt:lpwstr/>
  </property>
</Properties>
</file>